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79" r:id="rId2"/>
    <p:sldId id="258" r:id="rId3"/>
    <p:sldId id="257" r:id="rId4"/>
    <p:sldId id="274" r:id="rId5"/>
    <p:sldId id="295" r:id="rId6"/>
    <p:sldId id="271" r:id="rId7"/>
    <p:sldId id="292" r:id="rId8"/>
    <p:sldId id="260" r:id="rId9"/>
    <p:sldId id="337" r:id="rId10"/>
    <p:sldId id="338" r:id="rId11"/>
    <p:sldId id="343" r:id="rId12"/>
    <p:sldId id="344" r:id="rId13"/>
    <p:sldId id="345" r:id="rId14"/>
    <p:sldId id="348" r:id="rId15"/>
    <p:sldId id="346" r:id="rId16"/>
    <p:sldId id="349" r:id="rId17"/>
    <p:sldId id="356" r:id="rId18"/>
    <p:sldId id="366" r:id="rId19"/>
    <p:sldId id="360" r:id="rId20"/>
    <p:sldId id="369" r:id="rId21"/>
    <p:sldId id="371" r:id="rId22"/>
    <p:sldId id="382" r:id="rId23"/>
    <p:sldId id="383" r:id="rId24"/>
    <p:sldId id="373" r:id="rId25"/>
    <p:sldId id="370" r:id="rId26"/>
    <p:sldId id="367" r:id="rId27"/>
    <p:sldId id="368" r:id="rId28"/>
    <p:sldId id="362" r:id="rId29"/>
    <p:sldId id="384" r:id="rId30"/>
    <p:sldId id="363" r:id="rId31"/>
    <p:sldId id="365" r:id="rId32"/>
    <p:sldId id="374" r:id="rId33"/>
    <p:sldId id="377" r:id="rId34"/>
    <p:sldId id="378" r:id="rId35"/>
    <p:sldId id="376" r:id="rId36"/>
    <p:sldId id="379" r:id="rId37"/>
    <p:sldId id="358" r:id="rId38"/>
    <p:sldId id="359" r:id="rId39"/>
    <p:sldId id="351" r:id="rId40"/>
    <p:sldId id="352" r:id="rId41"/>
    <p:sldId id="357" r:id="rId42"/>
    <p:sldId id="353" r:id="rId43"/>
    <p:sldId id="380" r:id="rId44"/>
    <p:sldId id="381" r:id="rId45"/>
    <p:sldId id="302" r:id="rId4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529" autoAdjust="0"/>
  </p:normalViewPr>
  <p:slideViewPr>
    <p:cSldViewPr snapToGrid="0" showGuides="1">
      <p:cViewPr varScale="1">
        <p:scale>
          <a:sx n="66" d="100"/>
          <a:sy n="66" d="100"/>
        </p:scale>
        <p:origin x="1330" y="4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2F71C-B28F-4CB9-97FB-8115B502809B}" type="datetimeFigureOut">
              <a:rPr lang="es-ES" smtClean="0"/>
              <a:t>24/05/2024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78566-E821-4E4E-91DB-EF2FCA8FC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098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vegar-es-preciso.com/news/el-desastre-naval-de-las-islas-srlingas-de-1707/?utm_source=copy&amp;utm_medium=paste&amp;utm_campaign=copypaste&amp;utm_content=https://www.navegar-es-preciso.com/news/el-desastre-naval-de-las-islas-srlingas-de-1707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s.wikipedia.org/wiki/John_Harrison#cite_note-ENGINES-2" TargetMode="External"/><Relationship Id="rId5" Type="http://schemas.openxmlformats.org/officeDocument/2006/relationships/hyperlink" Target="https://es.wikipedia.org/wiki/1773" TargetMode="External"/><Relationship Id="rId4" Type="http://schemas.openxmlformats.org/officeDocument/2006/relationships/hyperlink" Target="https://es.wikipedia.org/wiki/24_de_abril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78566-E821-4E4E-91DB-EF2FCA8FC8D4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0517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Otro punto interesante a analizar a la hora de implementar una red óptica</a:t>
            </a:r>
          </a:p>
          <a:p>
            <a:r>
              <a:rPr lang="es-ES" dirty="0"/>
              <a:t>es tener en cuenta que el uso de las tecnologías de sincronización de relojes</a:t>
            </a:r>
          </a:p>
          <a:p>
            <a:r>
              <a:rPr lang="es-ES" dirty="0"/>
              <a:t>ópticos mediante enlaces de fibra óptica permite la convergencia con otras</a:t>
            </a:r>
          </a:p>
          <a:p>
            <a:r>
              <a:rPr lang="es-ES" dirty="0"/>
              <a:t>tecnologías.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78566-E821-4E4E-91DB-EF2FCA8FC8D4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8075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los centros de investigación y universidades, donde se requieren</a:t>
            </a:r>
          </a:p>
          <a:p>
            <a:r>
              <a:rPr lang="es-ES" dirty="0"/>
              <a:t>T/F ultraprecisos para desarrollar su labor investigadora en estudios</a:t>
            </a:r>
          </a:p>
          <a:p>
            <a:r>
              <a:rPr lang="es-ES" dirty="0"/>
              <a:t>geodésicos, pruebas de relatividad especial y general, comprobaciones</a:t>
            </a:r>
          </a:p>
          <a:p>
            <a:r>
              <a:rPr lang="es-ES" dirty="0"/>
              <a:t>de física fundamental (9), radioastronomía (10) y en la resolución de</a:t>
            </a:r>
          </a:p>
          <a:p>
            <a:r>
              <a:rPr lang="es-ES" dirty="0"/>
              <a:t>cuestiones ligadas al transporte de señales y datos que necesitan</a:t>
            </a:r>
          </a:p>
          <a:p>
            <a:r>
              <a:rPr lang="es-ES" dirty="0"/>
              <a:t>sincronismos del orden de un nanosegundo.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78566-E821-4E4E-91DB-EF2FCA8FC8D4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9631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78566-E821-4E4E-91DB-EF2FCA8FC8D4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4829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78566-E821-4E4E-91DB-EF2FCA8FC8D4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5741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78566-E821-4E4E-91DB-EF2FCA8FC8D4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5850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78566-E821-4E4E-91DB-EF2FCA8FC8D4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3184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78566-E821-4E4E-91DB-EF2FCA8FC8D4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235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78566-E821-4E4E-91DB-EF2FCA8FC8D4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366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78566-E821-4E4E-91DB-EF2FCA8FC8D4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16104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78566-E821-4E4E-91DB-EF2FCA8FC8D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248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Los términos de ‘latitud’ y ‘longitud’ fueron definidos por vez primera en la Geographike Hyphegesis o Guía de Geografía de Ptolomeo (circa 150 n.e)</a:t>
            </a:r>
          </a:p>
          <a:p>
            <a:r>
              <a:rPr lang="es-ES" dirty="0"/>
              <a:t>El problema de la longitud, como tal, devino especialmente acuciante a raíz del encuentro de los europeos con las Indias occidentales y la subsiguiente disputa entre españoles y portugueses por los derechos de conquista y rapiña de los nuevos territorios</a:t>
            </a:r>
          </a:p>
          <a:p>
            <a:r>
              <a:rPr lang="es-ES" dirty="0"/>
              <a:t>Ptolomeo como Hiparco habían calculado la longitud basándose en los eclipses lunares; pero, tanto la escasa frecuencia de dichos eclipses, como la dificultad de determinar el momento exacto en que esto tienen lugar, mostraban la escasa viabilidad de dicho método</a:t>
            </a:r>
          </a:p>
          <a:p>
            <a:r>
              <a:rPr lang="es-ES" dirty="0"/>
              <a:t>Galileo (1564-1642) propuso emplear los recién descubiertos satélites de Júpiter con la misma finalidad</a:t>
            </a:r>
          </a:p>
          <a:p>
            <a:r>
              <a:rPr lang="es-ES" dirty="0"/>
              <a:t>Sabemos que la Luna da la vuelta a la bóveda celeste en poco menos de un mes. Así, la distancia entre la Luna y una estrella varia de manera significativa en el tiempo. De media, la Luna avanza de unos 12° por día con respecto a las estrellas, es decir unos 30’ por hora, prácticamente el valor de su diámetro.</a:t>
            </a:r>
          </a:p>
          <a:p>
            <a:r>
              <a:rPr lang="es-ES" dirty="0"/>
              <a:t>Galileo escribió sobre su plan a Rey Felipe III de España, que estaba ofreciendo una gruesa pensión vitalicia, en ducados, al “descubridor de la Longitud".</a:t>
            </a:r>
          </a:p>
          <a:p>
            <a:r>
              <a:rPr lang="es-ES" dirty="0"/>
              <a:t>El reloj celestial fue la principal competencia de John Harrison para el premio de la Longitud; el método lunar de la distancia para encontrar Longitud, basado en medir los movimientos de la luna, constituyó la única alternativa razonable a los cronómetros de Harrison.</a:t>
            </a:r>
          </a:p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 </a:t>
            </a:r>
            <a:r>
              <a:rPr lang="es-E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HMS Association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 buque de línea de segunda clase con 90 cañones al mando del Capitán Edmund Loades, se estrelló a las ocho de la noche contra la Roca Gilstone exterior, frente a las Rocas del Oeste, hundiéndose y ahogándose la totalidad de la tripulación, unos 800 hombres incluyendo el propio Shovell.</a:t>
            </a:r>
            <a:b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Leer más: </a:t>
            </a:r>
            <a:r>
              <a:rPr lang="es-E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https://www.navegar-es-preciso.com/news/el-desastre-naval-de-las-islas-srlingas-de-1707/</a:t>
            </a:r>
            <a:endParaRPr lang="es-ES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Finalmente, el 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24 de abril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 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Jamaica"/>
              </a:rPr>
              <a:t>1773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cuando ya tenía 80 años de edad, Harrison recibió del Parlamento un premio recompensando sus logros por la cantidad de 8.750 libras; aunados a las 10 000 libras anteriormente recibidas por revelar el funcionamiento de su máquina,</a:t>
            </a:r>
            <a:r>
              <a:rPr lang="es-E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2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 casi igualando la recompensa inicial pero no obtuvo el premio oficial (que nunca fue otorgado a nadie). Tan solo sobrevivió tres años más.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80146-E9B4-4886-A511-073B4D3F1F34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6650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78566-E821-4E4E-91DB-EF2FCA8FC8D4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75405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los campos relacionados con la seguridad en las comunicaciones.</a:t>
            </a:r>
          </a:p>
          <a:p>
            <a:r>
              <a:rPr lang="es-ES" dirty="0"/>
              <a:t>Los relojes atómicos se sincronizan regularmente mediante satélite</a:t>
            </a:r>
          </a:p>
          <a:p>
            <a:r>
              <a:rPr lang="es-ES" dirty="0"/>
              <a:t>(por ejemplo, las torres de telefonía móvil verifican y ajustan sus </a:t>
            </a:r>
            <a:r>
              <a:rPr lang="es-ES" dirty="0" err="1"/>
              <a:t>relo</a:t>
            </a:r>
            <a:r>
              <a:rPr lang="es-ES" dirty="0"/>
              <a:t>-</a:t>
            </a:r>
          </a:p>
          <a:p>
            <a:r>
              <a:rPr lang="es-ES" dirty="0" err="1"/>
              <a:t>jes</a:t>
            </a:r>
            <a:r>
              <a:rPr lang="es-ES" dirty="0"/>
              <a:t> con los de los satélites GNSS), pero si la señal se pierde, no es</a:t>
            </a:r>
          </a:p>
          <a:p>
            <a:r>
              <a:rPr lang="es-ES" dirty="0"/>
              <a:t>posible realizar la operación. Por otro lado, las señales de GNSS son</a:t>
            </a:r>
          </a:p>
          <a:p>
            <a:r>
              <a:rPr lang="es-ES" dirty="0"/>
              <a:t>lo suficientemente vulnerables y débiles como para que puedan ser</a:t>
            </a:r>
          </a:p>
          <a:p>
            <a:r>
              <a:rPr lang="es-ES" dirty="0"/>
              <a:t>suplantadas e interferidas (</a:t>
            </a:r>
            <a:r>
              <a:rPr lang="es-ES" dirty="0" err="1"/>
              <a:t>spoofing</a:t>
            </a:r>
            <a:r>
              <a:rPr lang="es-ES" dirty="0"/>
              <a:t> y </a:t>
            </a:r>
            <a:r>
              <a:rPr lang="es-ES" dirty="0" err="1"/>
              <a:t>jamming</a:t>
            </a:r>
            <a:r>
              <a:rPr lang="es-ES" dirty="0"/>
              <a:t>) y provocar que se</a:t>
            </a:r>
          </a:p>
          <a:p>
            <a:r>
              <a:rPr lang="es-ES" dirty="0"/>
              <a:t>degrade sustancialmente la información procedente de uno o varios</a:t>
            </a:r>
          </a:p>
          <a:p>
            <a:r>
              <a:rPr lang="es-ES" dirty="0"/>
              <a:t>satélites. Por lo tanto, existe un interés añadido en la construcción de</a:t>
            </a:r>
          </a:p>
          <a:p>
            <a:r>
              <a:rPr lang="es-ES" dirty="0"/>
              <a:t>relojes más estables y robustos (relojes ópticos) que sean capaces</a:t>
            </a:r>
          </a:p>
          <a:p>
            <a:r>
              <a:rPr lang="es-ES" dirty="0"/>
              <a:t>de permanecer sincronizados durante largos períodos de tiempo de</a:t>
            </a:r>
          </a:p>
          <a:p>
            <a:r>
              <a:rPr lang="es-ES" dirty="0"/>
              <a:t>manera autónoma.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78566-E821-4E4E-91DB-EF2FCA8FC8D4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864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Actualmente, el ROA está inmerso en el estudio de la transferencia ultra-</a:t>
            </a:r>
          </a:p>
          <a:p>
            <a:r>
              <a:rPr lang="es-ES" dirty="0"/>
              <a:t>precisa de T/F en un enlace de fibra óptica de larga distancia a través de un</a:t>
            </a:r>
          </a:p>
          <a:p>
            <a:r>
              <a:rPr lang="es-ES" dirty="0"/>
              <a:t>proyecto de excelencia I + D + i otorgado por la Junta de Andalucía. El</a:t>
            </a:r>
          </a:p>
          <a:p>
            <a:r>
              <a:rPr lang="es-ES" dirty="0"/>
              <a:t>Proyecto SASFO (Solución Avanzada de Sincronismo mediante Fibra Óptica)</a:t>
            </a:r>
          </a:p>
          <a:p>
            <a:r>
              <a:rPr lang="es-ES" dirty="0"/>
              <a:t>es ambicioso y altamente novedoso; mediante él, se pretende llevar a cabo un</a:t>
            </a:r>
          </a:p>
          <a:p>
            <a:r>
              <a:rPr lang="es-ES" dirty="0"/>
              <a:t>estudio puramente metrológico de la transferencia de la portadora </a:t>
            </a:r>
            <a:r>
              <a:rPr lang="es-ES" dirty="0" err="1"/>
              <a:t>ultraestable</a:t>
            </a:r>
            <a:endParaRPr lang="es-ES" dirty="0"/>
          </a:p>
          <a:p>
            <a:r>
              <a:rPr lang="es-ES" dirty="0"/>
              <a:t>de un reloj óptico y, simultáneamente, combinarlo con la tecnología </a:t>
            </a:r>
            <a:r>
              <a:rPr lang="es-ES" dirty="0" err="1"/>
              <a:t>electróni</a:t>
            </a:r>
            <a:r>
              <a:rPr lang="es-ES" dirty="0"/>
              <a:t>-</a:t>
            </a:r>
          </a:p>
          <a:p>
            <a:r>
              <a:rPr lang="es-ES" dirty="0"/>
              <a:t>ca de comunicaciones para la sincronización WR. El objetivo es conseguir lo</a:t>
            </a:r>
          </a:p>
          <a:p>
            <a:r>
              <a:rPr lang="es-ES" dirty="0"/>
              <a:t>mejor de ambas tecnologías: interoperabilidad y alta estabilidad en frecuencia</a:t>
            </a:r>
          </a:p>
          <a:p>
            <a:r>
              <a:rPr lang="es-ES" dirty="0"/>
              <a:t>en una red operacional no dedicada exclusivamente a fines científicos.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78566-E821-4E4E-91DB-EF2FCA8FC8D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2710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Actualmente, el ROA está inmerso en el estudio de la transferencia ultra-</a:t>
            </a:r>
          </a:p>
          <a:p>
            <a:r>
              <a:rPr lang="es-ES" dirty="0"/>
              <a:t>precisa de T/F en un enlace de fibra óptica de larga distancia a través de un</a:t>
            </a:r>
          </a:p>
          <a:p>
            <a:r>
              <a:rPr lang="es-ES" dirty="0"/>
              <a:t>proyecto de excelencia I + D + i otorgado por la Junta de Andalucía. El</a:t>
            </a:r>
          </a:p>
          <a:p>
            <a:r>
              <a:rPr lang="es-ES" dirty="0"/>
              <a:t>Proyecto SASFO (Solución Avanzada de Sincronismo mediante Fibra Óptica)</a:t>
            </a:r>
          </a:p>
          <a:p>
            <a:r>
              <a:rPr lang="es-ES" dirty="0"/>
              <a:t>es ambicioso y altamente novedoso; mediante él, se pretende llevar a cabo un</a:t>
            </a:r>
          </a:p>
          <a:p>
            <a:r>
              <a:rPr lang="es-ES" dirty="0"/>
              <a:t>estudio puramente metrológico de la transferencia de la portadora </a:t>
            </a:r>
            <a:r>
              <a:rPr lang="es-ES" dirty="0" err="1"/>
              <a:t>ultraestable</a:t>
            </a:r>
            <a:endParaRPr lang="es-ES" dirty="0"/>
          </a:p>
          <a:p>
            <a:r>
              <a:rPr lang="es-ES" dirty="0"/>
              <a:t>de un reloj óptico y, simultáneamente, combinarlo con la tecnología </a:t>
            </a:r>
            <a:r>
              <a:rPr lang="es-ES" dirty="0" err="1"/>
              <a:t>electróni</a:t>
            </a:r>
            <a:r>
              <a:rPr lang="es-ES" dirty="0"/>
              <a:t>-</a:t>
            </a:r>
          </a:p>
          <a:p>
            <a:r>
              <a:rPr lang="es-ES" dirty="0"/>
              <a:t>ca de comunicaciones para la sincronización WR. El objetivo es conseguir lo</a:t>
            </a:r>
          </a:p>
          <a:p>
            <a:r>
              <a:rPr lang="es-ES" dirty="0"/>
              <a:t>mejor de ambas tecnologías: interoperabilidad y alta estabilidad en frecuencia</a:t>
            </a:r>
          </a:p>
          <a:p>
            <a:r>
              <a:rPr lang="es-ES" dirty="0"/>
              <a:t>en una red operacional no dedicada exclusivamente a fines científicos.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78566-E821-4E4E-91DB-EF2FCA8FC8D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1357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Este proyecto abre las puertas hacia una nueva etapa en el ámbito de la</a:t>
            </a:r>
          </a:p>
          <a:p>
            <a:r>
              <a:rPr lang="es-ES" dirty="0"/>
              <a:t>transmisión de T/F más allá de nuestras fronteras. Es por ello que en un futuro</a:t>
            </a:r>
          </a:p>
          <a:p>
            <a:r>
              <a:rPr lang="es-ES" dirty="0"/>
              <a:t>se plantean dos posibles soluciones, ambas ligadas a la infraestructura en buena</a:t>
            </a:r>
          </a:p>
          <a:p>
            <a:r>
              <a:rPr lang="es-ES" dirty="0"/>
              <a:t>parte existente de la red académica y de investigación española </a:t>
            </a:r>
            <a:r>
              <a:rPr lang="es-ES" dirty="0" err="1"/>
              <a:t>RedIRIS</a:t>
            </a:r>
            <a:r>
              <a:rPr lang="es-ES" dirty="0"/>
              <a:t> (5).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La primera estaría en la línea de proyectos europeos, como CLONETS (6),</a:t>
            </a:r>
          </a:p>
          <a:p>
            <a:r>
              <a:rPr lang="es-ES" dirty="0"/>
              <a:t>que tiene por objeto implementar una red paneuropea sostenible de distribución</a:t>
            </a:r>
          </a:p>
          <a:p>
            <a:r>
              <a:rPr lang="es-ES" dirty="0"/>
              <a:t>de tiempo por fibra óptica, resolviendo en buena medida el problema de la</a:t>
            </a:r>
          </a:p>
          <a:p>
            <a:r>
              <a:rPr lang="es-ES" dirty="0"/>
              <a:t>precisión que se requiere en metrología, así como la vulnerabilidad de las</a:t>
            </a:r>
          </a:p>
          <a:p>
            <a:r>
              <a:rPr lang="es-ES" dirty="0"/>
              <a:t>soluciones vía satélite, abriendo un camino por el que difundir tiempo a largas</a:t>
            </a:r>
          </a:p>
          <a:p>
            <a:r>
              <a:rPr lang="es-ES" dirty="0"/>
              <a:t>distancias y de muy alta precisión, pero a la vez robusto y fiable. En esta </a:t>
            </a:r>
            <a:r>
              <a:rPr lang="es-ES" dirty="0" err="1"/>
              <a:t>solu</a:t>
            </a:r>
            <a:r>
              <a:rPr lang="es-ES" dirty="0"/>
              <a:t>-</a:t>
            </a:r>
          </a:p>
          <a:p>
            <a:r>
              <a:rPr lang="es-ES" dirty="0" err="1"/>
              <a:t>ción</a:t>
            </a:r>
            <a:r>
              <a:rPr lang="es-ES" dirty="0"/>
              <a:t> hay ocho países europeos trabajando en la actualidad (7), aprovechando</a:t>
            </a:r>
          </a:p>
          <a:p>
            <a:r>
              <a:rPr lang="es-ES" dirty="0"/>
              <a:t>la red europea de investigación, educación e innovación GÉANT, así como</a:t>
            </a:r>
          </a:p>
          <a:p>
            <a:r>
              <a:rPr lang="es-ES" dirty="0"/>
              <a:t>sus propias redes informáticas científicas y docentes (NREN).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78566-E821-4E4E-91DB-EF2FCA8FC8D4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49883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Una segunda</a:t>
            </a:r>
          </a:p>
          <a:p>
            <a:r>
              <a:rPr lang="es-ES" dirty="0"/>
              <a:t>solución, aún más exigente, iría en la línea seguida por varios países europeos</a:t>
            </a:r>
          </a:p>
          <a:p>
            <a:r>
              <a:rPr lang="es-ES" dirty="0"/>
              <a:t>que están desarrollando y optimizando en la actualidad sus propios relojes</a:t>
            </a:r>
          </a:p>
          <a:p>
            <a:r>
              <a:rPr lang="es-ES" dirty="0"/>
              <a:t>ópticos, conformando otra red paralela a la anterior, soportada por una </a:t>
            </a:r>
            <a:r>
              <a:rPr lang="es-ES" dirty="0" err="1"/>
              <a:t>infraes</a:t>
            </a:r>
            <a:r>
              <a:rPr lang="es-ES" dirty="0"/>
              <a:t>-</a:t>
            </a:r>
          </a:p>
          <a:p>
            <a:r>
              <a:rPr lang="es-ES" dirty="0" err="1"/>
              <a:t>tructura</a:t>
            </a:r>
            <a:r>
              <a:rPr lang="es-ES" dirty="0"/>
              <a:t> ya existente y basada en una tecnología puramente óptica, usando</a:t>
            </a:r>
          </a:p>
          <a:p>
            <a:r>
              <a:rPr lang="es-ES" dirty="0"/>
              <a:t>técnicas coherentes y fibras ópticas dedicadas (fibras oscuras), o rangos </a:t>
            </a:r>
            <a:r>
              <a:rPr lang="es-ES" dirty="0" err="1"/>
              <a:t>dedi</a:t>
            </a:r>
            <a:r>
              <a:rPr lang="es-ES" dirty="0"/>
              <a:t>-</a:t>
            </a:r>
          </a:p>
          <a:p>
            <a:r>
              <a:rPr lang="es-ES" dirty="0"/>
              <a:t>cados del espectro (canales). Esta solución, aunque altamente precisa, requiere</a:t>
            </a:r>
          </a:p>
          <a:p>
            <a:r>
              <a:rPr lang="es-ES" dirty="0"/>
              <a:t>elementos de amplificación, redireccionamiento y de regeneración de la señal</a:t>
            </a:r>
          </a:p>
          <a:p>
            <a:r>
              <a:rPr lang="es-ES" dirty="0"/>
              <a:t>intermedios (cada 70-100 km), lo que conlleva un alto coste material y </a:t>
            </a:r>
            <a:r>
              <a:rPr lang="es-ES" dirty="0" err="1"/>
              <a:t>perso</a:t>
            </a:r>
            <a:r>
              <a:rPr lang="es-ES" dirty="0"/>
              <a:t>-</a:t>
            </a:r>
          </a:p>
          <a:p>
            <a:r>
              <a:rPr lang="es-ES" dirty="0" err="1"/>
              <a:t>nal</a:t>
            </a:r>
            <a:r>
              <a:rPr lang="es-ES" dirty="0"/>
              <a:t>, por lo que su despliegue masivo se considera muy complejo. Ejemplo de</a:t>
            </a:r>
          </a:p>
          <a:p>
            <a:r>
              <a:rPr lang="es-ES" dirty="0"/>
              <a:t>ello sería el proyecto REFIMEVE+, en desarrollo en Francia.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78566-E821-4E4E-91DB-EF2FCA8FC8D4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2807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Una segunda</a:t>
            </a:r>
          </a:p>
          <a:p>
            <a:r>
              <a:rPr lang="es-ES" dirty="0"/>
              <a:t>solución, aún más exigente, iría en la línea seguida por varios países europeos</a:t>
            </a:r>
          </a:p>
          <a:p>
            <a:r>
              <a:rPr lang="es-ES" dirty="0"/>
              <a:t>que están desarrollando y optimizando en la actualidad sus propios relojes</a:t>
            </a:r>
          </a:p>
          <a:p>
            <a:r>
              <a:rPr lang="es-ES" dirty="0"/>
              <a:t>ópticos, conformando otra red paralela a la anterior, soportada por una </a:t>
            </a:r>
            <a:r>
              <a:rPr lang="es-ES" dirty="0" err="1"/>
              <a:t>infraes</a:t>
            </a:r>
            <a:r>
              <a:rPr lang="es-ES" dirty="0"/>
              <a:t>-</a:t>
            </a:r>
          </a:p>
          <a:p>
            <a:r>
              <a:rPr lang="es-ES" dirty="0" err="1"/>
              <a:t>tructura</a:t>
            </a:r>
            <a:r>
              <a:rPr lang="es-ES" dirty="0"/>
              <a:t> ya existente y basada en una tecnología puramente óptica, usando</a:t>
            </a:r>
          </a:p>
          <a:p>
            <a:r>
              <a:rPr lang="es-ES" dirty="0"/>
              <a:t>técnicas coherentes y fibras ópticas dedicadas (fibras oscuras), o rangos </a:t>
            </a:r>
            <a:r>
              <a:rPr lang="es-ES" dirty="0" err="1"/>
              <a:t>dedi</a:t>
            </a:r>
            <a:r>
              <a:rPr lang="es-ES" dirty="0"/>
              <a:t>-</a:t>
            </a:r>
          </a:p>
          <a:p>
            <a:r>
              <a:rPr lang="es-ES" dirty="0"/>
              <a:t>cados del espectro (canales). Esta solución, aunque altamente precisa, requiere</a:t>
            </a:r>
          </a:p>
          <a:p>
            <a:r>
              <a:rPr lang="es-ES" dirty="0"/>
              <a:t>elementos de amplificación, redireccionamiento y de regeneración de la señal</a:t>
            </a:r>
          </a:p>
          <a:p>
            <a:r>
              <a:rPr lang="es-ES" dirty="0"/>
              <a:t>intermedios (cada 70-100 km), lo que conlleva un alto coste material y </a:t>
            </a:r>
            <a:r>
              <a:rPr lang="es-ES" dirty="0" err="1"/>
              <a:t>perso</a:t>
            </a:r>
            <a:r>
              <a:rPr lang="es-ES" dirty="0"/>
              <a:t>-</a:t>
            </a:r>
          </a:p>
          <a:p>
            <a:r>
              <a:rPr lang="es-ES" dirty="0" err="1"/>
              <a:t>nal</a:t>
            </a:r>
            <a:r>
              <a:rPr lang="es-ES" dirty="0"/>
              <a:t>, por lo que su despliegue masivo se considera muy complejo. Ejemplo de</a:t>
            </a:r>
          </a:p>
          <a:p>
            <a:r>
              <a:rPr lang="es-ES" dirty="0"/>
              <a:t>ello sería el proyecto REFIMEVE+, en desarrollo en Francia.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78566-E821-4E4E-91DB-EF2FCA8FC8D4}" type="slidenum">
              <a:rPr lang="es-ES" smtClean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5500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78566-E821-4E4E-91DB-EF2FCA8FC8D4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5795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0616C-DB6C-4F03-9D32-C87C931B2329}" type="slidenum">
              <a:rPr lang="es-ES" smtClean="0">
                <a:solidFill>
                  <a:prstClr val="black"/>
                </a:solidFill>
              </a:rPr>
              <a:pPr/>
              <a:t>4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5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GSOp: Galileo</a:t>
            </a:r>
            <a:r>
              <a:rPr lang="es-ES_trad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Service Operator, GSA/CD/14/2014, 2018 - 2023</a:t>
            </a:r>
            <a:endParaRPr lang="es-ES_trad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GEMOP:</a:t>
            </a:r>
            <a:r>
              <a:rPr lang="es-ES_trad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Galileo and EGNOS Monitoring Of Performance”,</a:t>
            </a:r>
            <a:r>
              <a:rPr lang="es-ES_trad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tiene previsto atender la convocatoria EUSPA/GRANT/03/2021, 7 años (2023-2029).</a:t>
            </a:r>
          </a:p>
          <a:p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EUSPA: European Union Agency for the Space</a:t>
            </a:r>
            <a:r>
              <a:rPr lang="es-ES_trad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Programme, since12th May 2021, before GNSS Space Agency (GSA).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0616C-DB6C-4F03-9D32-C87C931B232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388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CDC4-A1DA-42E1-AC9E-C7E48F3F89AF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4961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CDC4-A1DA-42E1-AC9E-C7E48F3F89AF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5236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78566-E821-4E4E-91DB-EF2FCA8FC8D4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3662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50" dirty="0">
                <a:effectLst/>
                <a:latin typeface="Times New Roman" panose="02020603050405020304" pitchFamily="18" charset="0"/>
                <a:ea typeface="Droid Sans Fallback"/>
                <a:cs typeface="FreeSans"/>
              </a:rPr>
              <a:t>Todos los elementos introducidos tienen un impacto directo en la calidad de la señal transmitida, atenuándola y distorsionándola. Por lo tanto, y a pesar de ser la fibra óptica un medio de transmisión con excelentes características, está expuesta a factores físicos como la atenuación, la dispersión cromática y las no linealidades, que afectan directamente a la fase de la portadora, introduciendo fluctuaciones no deseadas. Por lo tanto, al llevar a cabo el diseño de las redes de fibra óptica para la transferencia de referencias ultraestables es necesario poner en práctica técnicas de compensación activa que amplifiquen y limpien la señal.</a:t>
            </a:r>
            <a:endParaRPr lang="es-ES" sz="1200" kern="150" dirty="0">
              <a:effectLst/>
              <a:latin typeface="Liberation Serif"/>
              <a:ea typeface="Droid Sans Fallback"/>
              <a:cs typeface="FreeSan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78566-E821-4E4E-91DB-EF2FCA8FC8D4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0097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7B2E8-A586-530E-8F75-774B4AEC5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85DD6B-9467-D35C-23F3-4FD051126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A9402E-822F-A932-CEEE-1FBF9000D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DE4B-B9EC-43A2-BA42-62ED9E09F337}" type="datetimeFigureOut">
              <a:rPr lang="es-ES" smtClean="0"/>
              <a:t>24/05/2024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A622A4-F352-3787-4D9A-1B1A810FB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D5B3F3-838F-DB83-F659-3AA75D07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01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5A3D2-4E06-7948-4D3A-DC80F46B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21C863-A81A-38C9-2BC8-25855BE11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C7F47A-D965-02A8-DB29-2C2EB81A2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DE4B-B9EC-43A2-BA42-62ED9E09F337}" type="datetimeFigureOut">
              <a:rPr lang="es-ES" smtClean="0"/>
              <a:t>24/05/2024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B2948C-A2B2-B8B4-3552-3F72F73FB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3205DD-BD1E-9576-C6C6-D58811F66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3631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6EE815-AC92-DBD1-B815-BD244BDD28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8F5B39-D047-1CA6-0F2C-43D50F7AC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7797BD-8C5A-2307-5A32-AB3E781AF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DE4B-B9EC-43A2-BA42-62ED9E09F337}" type="datetimeFigureOut">
              <a:rPr lang="es-ES" smtClean="0"/>
              <a:t>24/05/2024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D7FDC9-EEEB-44B7-741D-8340D79D3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667115-73CF-B002-82EF-70F4C9135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85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D139D2-CFEB-3310-0C5C-EB12925A8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9F630B-F6AF-AAB1-9AB0-24B3284C3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17E8BF-5858-68A1-E4F4-EAF42C378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DE4B-B9EC-43A2-BA42-62ED9E09F337}" type="datetimeFigureOut">
              <a:rPr lang="es-ES" smtClean="0"/>
              <a:t>24/05/2024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548F91-950A-D28D-D2B8-1A280C5BC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5248D2-01D7-A984-CD7E-7926A4D8D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060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65F2A9-9A80-98D9-77D0-569FD79CF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80FC00-C6E4-11F9-5EAA-2992E55A9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ECA899-7EBB-E392-FB71-D394B721F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DE4B-B9EC-43A2-BA42-62ED9E09F337}" type="datetimeFigureOut">
              <a:rPr lang="es-ES" smtClean="0"/>
              <a:t>24/05/2024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5A8A8A-05C9-A3AB-940F-2C26D9ACC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FE348E-76E0-2F0F-507E-A37778CA5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626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F0876-F28F-708C-66B6-4632783E8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5DFBEA-BD02-D5F9-0535-BA7DB6A2F6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88624D-D115-1656-C5A6-39AF4515C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6E329E-604D-BB5E-309F-38C145D12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DE4B-B9EC-43A2-BA42-62ED9E09F337}" type="datetimeFigureOut">
              <a:rPr lang="es-ES" smtClean="0"/>
              <a:t>24/05/2024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CDCD99-2F7D-5698-1B01-43259230A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E855A3-2124-AC62-9E06-B3E09437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7350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2464A5-4CEC-15E2-96AA-005DE66BC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B8B4D2-7017-4F06-DC9A-43E3E92B6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0E6F9A-14AB-1806-74DC-602A4AE87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612FBC7-E6A6-AD92-ED63-8BF74B70A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E8619FD-F4E3-0767-23CE-CA1B144FC2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6CF3F1C-EFCB-B4E5-0662-0A886D98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DE4B-B9EC-43A2-BA42-62ED9E09F337}" type="datetimeFigureOut">
              <a:rPr lang="es-ES" smtClean="0"/>
              <a:t>24/05/2024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2C6642E-AAF0-36E8-32B5-283F309F2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96E6DCA-4C25-77CA-5EA4-3B935A8FC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67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EC5A0-5154-9F51-43E2-154BA8EE8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891D3DA-3DE4-53FC-C229-F1059929B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DE4B-B9EC-43A2-BA42-62ED9E09F337}" type="datetimeFigureOut">
              <a:rPr lang="es-ES" smtClean="0"/>
              <a:t>24/05/2024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5C2A2C-6835-F241-897C-A3EBE305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E77C28-6599-0733-8938-DDFEB6D3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207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3EC40D3-9890-79CD-E33E-833FFC54E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DE4B-B9EC-43A2-BA42-62ED9E09F337}" type="datetimeFigureOut">
              <a:rPr lang="es-ES" smtClean="0"/>
              <a:t>24/05/2024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D434AA4-33BC-ACC3-AF43-01809D88F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CF2420-C763-5125-B5C0-34720E2A6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35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E86FDF-058A-5735-8F9A-B0C5E62A3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2D1479-F477-8300-7416-ECBD85293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764F65-F759-5118-A2CD-2465C9FD8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C20FA21-7A3E-2D6D-7C7B-F8CB6668A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DE4B-B9EC-43A2-BA42-62ED9E09F337}" type="datetimeFigureOut">
              <a:rPr lang="es-ES" smtClean="0"/>
              <a:t>24/05/2024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C4D6CD-CDA5-9962-900E-A1265E13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ECB880-2974-8DCE-734C-65812C22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961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2DF5CE-BB46-A442-D0FB-8C7DCD79D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CF7CF3-1E17-3C35-B1F6-C23B87784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AB771D-A301-6ECE-6855-BFBD677B0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D65135-6487-E79A-90DF-6CAFD28F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DE4B-B9EC-43A2-BA42-62ED9E09F337}" type="datetimeFigureOut">
              <a:rPr lang="es-ES" smtClean="0"/>
              <a:t>24/05/2024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8D4761-11C4-7B1D-5A56-16809D9A3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C6CD53-8F34-FB08-BD61-B2D44E313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6945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1">
                <a:lumMod val="95000"/>
              </a:schemeClr>
            </a:gs>
            <a:gs pos="100000">
              <a:srgbClr val="FFFF99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93FC789-E640-24AC-7C18-C84652EF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8947A6-E0F4-61D2-959A-06A72634C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218F1B-C125-08D9-36B2-BD528525E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CDE4B-B9EC-43A2-BA42-62ED9E09F337}" type="datetimeFigureOut">
              <a:rPr lang="es-ES" smtClean="0"/>
              <a:t>24/05/2024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B658B7-8747-A4BA-FA04-D979B4787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5DC6E2-66F7-B242-108A-FBBDD4A91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08AC3-C0E7-4EF5-9F20-00239FE5A3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73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7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gif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7.png"/><Relationship Id="rId7" Type="http://schemas.openxmlformats.org/officeDocument/2006/relationships/image" Target="../media/image4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gif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web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7.png"/><Relationship Id="rId7" Type="http://schemas.openxmlformats.org/officeDocument/2006/relationships/image" Target="../media/image6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4" Type="http://schemas.openxmlformats.org/officeDocument/2006/relationships/image" Target="../media/image7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7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fr/url?sa=i&amp;rct=j&amp;q=&amp;esrc=s&amp;source=images&amp;cd=&amp;cad=rja&amp;uact=8&amp;ved=0ahUKEwj5g8XQn8rWAhWHthoKHV0aDAQQjRwIBw&amp;url=http://mirabahia.com/2017/09/15/el-rey-felipe-vi-inaugura-el-nuevo-edificio-de-la-hora-del-observatorio-de-la-armada/&amp;psig=AFQjCNFfV3xFYWcA55Lv0TGcGqxuwcc0dw&amp;ust=1506769218272703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9.jpeg"/><Relationship Id="rId10" Type="http://schemas.openxmlformats.org/officeDocument/2006/relationships/image" Target="../media/image13.emf"/><Relationship Id="rId4" Type="http://schemas.openxmlformats.org/officeDocument/2006/relationships/hyperlink" Target="http://www.google.fr/url?sa=i&amp;rct=j&amp;q=&amp;esrc=s&amp;source=images&amp;cd=&amp;cad=rja&amp;uact=8&amp;ved=0ahUKEwiF_7KQoMrWAhWH0hoKHWcMDsIQjRwIBw&amp;url=http://www.20minutos.es/noticia/3135342/0/av-rey-inaugura-nuevo-laboratorio-hora-observatorio-armada-san-fernando/&amp;psig=AFQjCNFfV3xFYWcA55Lv0TGcGqxuwcc0dw&amp;ust=1506769218272703" TargetMode="External"/><Relationship Id="rId9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first-tf.com/research-innovation/service-activities/equipex-refimeve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first-tf.com/research-innovation/service-activities/equipex-refimeve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30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9.png"/><Relationship Id="rId12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.pn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ROA"/>
          <p:cNvPicPr>
            <a:picLocks noChangeAspect="1" noChangeArrowheads="1"/>
          </p:cNvPicPr>
          <p:nvPr/>
        </p:nvPicPr>
        <p:blipFill>
          <a:blip r:embed="rId3">
            <a:lum bright="72000" contrast="-70000"/>
          </a:blip>
          <a:srcRect/>
          <a:stretch>
            <a:fillRect/>
          </a:stretch>
        </p:blipFill>
        <p:spPr bwMode="auto">
          <a:xfrm>
            <a:off x="981041" y="0"/>
            <a:ext cx="10372759" cy="697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>
                <a:alpha val="42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13 CuadroTexto"/>
          <p:cNvSpPr txBox="1"/>
          <p:nvPr/>
        </p:nvSpPr>
        <p:spPr>
          <a:xfrm>
            <a:off x="71420" y="142944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s-ES" sz="4400" b="1" dirty="0">
                <a:solidFill>
                  <a:srgbClr val="ED7D31">
                    <a:lumMod val="75000"/>
                  </a:srgbClr>
                </a:solidFill>
              </a:rPr>
              <a:t>eal Instituto y </a:t>
            </a:r>
            <a:r>
              <a:rPr lang="es-ES" sz="72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s-ES" sz="4400" b="1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bservatorio de la </a:t>
            </a:r>
            <a:r>
              <a:rPr lang="es-ES" sz="60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4400" b="1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rmada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876800" y="5738022"/>
            <a:ext cx="1219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3600" b="1" dirty="0">
              <a:solidFill>
                <a:prstClr val="black"/>
              </a:solidFill>
            </a:endParaRPr>
          </a:p>
          <a:p>
            <a:pPr algn="ctr"/>
            <a:r>
              <a:rPr lang="es-ES" sz="2200" b="1" dirty="0">
                <a:solidFill>
                  <a:prstClr val="black"/>
                </a:solidFill>
              </a:rPr>
              <a:t>30 mayo 2024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-60160" y="521480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prstClr val="black"/>
                </a:solidFill>
              </a:rPr>
              <a:t>Carmen Vélez López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745185" y="3152990"/>
            <a:ext cx="95059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/>
              <a:t>Diseminación de tiempo y frecuencia a larga distancia a través de fibra óptica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390C2A3-0A77-8697-E920-38B4A3F351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41" y="4284147"/>
            <a:ext cx="1728000" cy="243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pantalla (283)">
            <a:extLst>
              <a:ext uri="{FF2B5EF4-FFF2-40B4-BE49-F238E27FC236}">
                <a16:creationId xmlns:a16="http://schemas.microsoft.com/office/drawing/2014/main" id="{FD56B475-19B8-2C2A-6FDF-56902A335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906" y="1661093"/>
            <a:ext cx="6960785" cy="402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7968208" y="2008090"/>
            <a:ext cx="2160240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7968208" y="3429000"/>
            <a:ext cx="2160240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10145" y="5752126"/>
            <a:ext cx="97330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Átomos neutros e iones con transiciones estrechas apropiadas para ser utilizadas como referencias.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Excelente estabilidad e incertidumbre. </a:t>
            </a:r>
          </a:p>
          <a:p>
            <a:endParaRPr lang="es-E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7968208" y="2086485"/>
                <a:ext cx="216024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/>
                  <a:t>Incertidumbre microondas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/>
                        <a:ea typeface="Cambria Math"/>
                      </a:rPr>
                      <m:t>~ </m:t>
                    </m:r>
                    <m:sSup>
                      <m:sSupPr>
                        <m:ctrlPr>
                          <a:rPr lang="es-E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s-ES" i="1">
                            <a:latin typeface="Cambria Math"/>
                            <a:ea typeface="Cambria Math"/>
                          </a:rPr>
                          <m:t>−16</m:t>
                        </m:r>
                      </m:sup>
                    </m:sSup>
                  </m:oMath>
                </a14:m>
                <a:endParaRPr lang="es-ES" dirty="0">
                  <a:ea typeface="Cambria Math"/>
                </a:endParaRPr>
              </a:p>
              <a:p>
                <a:r>
                  <a:rPr lang="es-ES" dirty="0"/>
                  <a:t>Tiempo 10 días.</a:t>
                </a:r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208" y="2086485"/>
                <a:ext cx="2160240" cy="923330"/>
              </a:xfrm>
              <a:prstGeom prst="rect">
                <a:avLst/>
              </a:prstGeom>
              <a:blipFill>
                <a:blip r:embed="rId4"/>
                <a:stretch>
                  <a:fillRect l="-2260" t="-3289" b="-92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CuadroTexto"/>
              <p:cNvSpPr txBox="1"/>
              <p:nvPr/>
            </p:nvSpPr>
            <p:spPr>
              <a:xfrm>
                <a:off x="7968208" y="3513783"/>
                <a:ext cx="2160240" cy="946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/>
                  <a:t>Incertidumbre óptica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/>
                        <a:ea typeface="Cambria Math"/>
                      </a:rPr>
                      <m:t>~ </m:t>
                    </m:r>
                    <m:sSup>
                      <m:sSupPr>
                        <m:ctrlPr>
                          <a:rPr lang="es-E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s-ES" i="1">
                            <a:latin typeface="Cambria Math"/>
                            <a:ea typeface="Cambria Math"/>
                          </a:rPr>
                          <m:t>−18</m:t>
                        </m:r>
                      </m:sup>
                    </m:sSup>
                  </m:oMath>
                </a14:m>
                <a:endParaRPr lang="es-ES" dirty="0">
                  <a:ea typeface="Cambria Math"/>
                </a:endParaRPr>
              </a:p>
              <a:p>
                <a:r>
                  <a:rPr lang="es-ES" dirty="0"/>
                  <a:t>Tiempo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s-ES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s-ES" i="1">
                        <a:latin typeface="Cambria Math"/>
                      </a:rPr>
                      <m:t> </m:t>
                    </m:r>
                  </m:oMath>
                </a14:m>
                <a:r>
                  <a:rPr lang="es-ES" dirty="0"/>
                  <a:t>s.</a:t>
                </a:r>
              </a:p>
            </p:txBody>
          </p:sp>
        </mc:Choice>
        <mc:Fallback xmlns=""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208" y="3513783"/>
                <a:ext cx="2160240" cy="946991"/>
              </a:xfrm>
              <a:prstGeom prst="rect">
                <a:avLst/>
              </a:prstGeom>
              <a:blipFill>
                <a:blip r:embed="rId5"/>
                <a:stretch>
                  <a:fillRect l="-2260" t="-3205" r="-4237" b="-641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0620B20C-0ED5-013B-3E95-992665365E1A}"/>
              </a:ext>
            </a:extLst>
          </p:cNvPr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2F1D874-583B-D936-5EB5-7AB0FB6FF5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6CA7A008-18FE-553A-E5DE-E0ACCA2BFEB0}"/>
              </a:ext>
            </a:extLst>
          </p:cNvPr>
          <p:cNvGrpSpPr/>
          <p:nvPr/>
        </p:nvGrpSpPr>
        <p:grpSpPr>
          <a:xfrm>
            <a:off x="-9728" y="675238"/>
            <a:ext cx="12210427" cy="923925"/>
            <a:chOff x="-9728" y="675238"/>
            <a:chExt cx="12210427" cy="923925"/>
          </a:xfrm>
        </p:grpSpPr>
        <p:sp>
          <p:nvSpPr>
            <p:cNvPr id="18" name="Terminador 4">
              <a:extLst>
                <a:ext uri="{FF2B5EF4-FFF2-40B4-BE49-F238E27FC236}">
                  <a16:creationId xmlns:a16="http://schemas.microsoft.com/office/drawing/2014/main" id="{0393D9A1-84D7-B7DD-F620-C920E21D81DB}"/>
                </a:ext>
              </a:extLst>
            </p:cNvPr>
            <p:cNvSpPr/>
            <p:nvPr/>
          </p:nvSpPr>
          <p:spPr>
            <a:xfrm>
              <a:off x="252919" y="675238"/>
              <a:ext cx="5448854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1C905623-18DD-FF71-A2FC-C03E0F044069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5701773" y="1137201"/>
              <a:ext cx="64989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93147743-97B9-F54C-6CC6-2836A2C800CA}"/>
                </a:ext>
              </a:extLst>
            </p:cNvPr>
            <p:cNvCxnSpPr/>
            <p:nvPr/>
          </p:nvCxnSpPr>
          <p:spPr>
            <a:xfrm>
              <a:off x="-9728" y="1137201"/>
              <a:ext cx="252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ítulo 1">
            <a:extLst>
              <a:ext uri="{FF2B5EF4-FFF2-40B4-BE49-F238E27FC236}">
                <a16:creationId xmlns:a16="http://schemas.microsoft.com/office/drawing/2014/main" id="{E89C9C6B-9EDE-1B17-1266-AC82E87372C7}"/>
              </a:ext>
            </a:extLst>
          </p:cNvPr>
          <p:cNvSpPr txBox="1">
            <a:spLocks/>
          </p:cNvSpPr>
          <p:nvPr/>
        </p:nvSpPr>
        <p:spPr>
          <a:xfrm>
            <a:off x="-2032962" y="697268"/>
            <a:ext cx="9975376" cy="84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¿Por qué relojes ópticos?</a:t>
            </a:r>
            <a:endParaRPr lang="es-ES" sz="32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100C36-4DC1-EF88-3A19-1A036A845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747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C8FBBCA-D54D-20D9-D02B-EE62D03D52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905300"/>
            <a:ext cx="5925209" cy="37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21BCC535-03D4-BD20-EF9E-E7DD0C1F87E9}"/>
              </a:ext>
            </a:extLst>
          </p:cNvPr>
          <p:cNvSpPr txBox="1">
            <a:spLocks/>
          </p:cNvSpPr>
          <p:nvPr/>
        </p:nvSpPr>
        <p:spPr>
          <a:xfrm>
            <a:off x="257175" y="1905300"/>
            <a:ext cx="5524500" cy="4231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La propagación de las señales basada en satélites artificiales no es una técnica adecuada para la distribución de T/F de relojes ópticos en el nivel de precisión que hoy en día es demandado. </a:t>
            </a:r>
            <a:endParaRPr lang="it-IT" sz="2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Calibri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it-IT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Calibri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rPr>
              <a:t>Los enlaces por fibra óptica mejoran en 4 ordenes de magnitud la resolución de técnicas por satélite.</a:t>
            </a:r>
          </a:p>
          <a:p>
            <a:endParaRPr lang="it-IT" sz="2800" dirty="0">
              <a:solidFill>
                <a:prstClr val="black"/>
              </a:solidFill>
              <a:cs typeface="Calibri" pitchFamily="34" charset="0"/>
            </a:endParaRPr>
          </a:p>
          <a:p>
            <a:endParaRPr lang="it-IT" sz="2800" dirty="0">
              <a:solidFill>
                <a:prstClr val="black"/>
              </a:solidFill>
              <a:cs typeface="Calibri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3488F034-BD5F-B24C-81EA-D44881479A8B}"/>
              </a:ext>
            </a:extLst>
          </p:cNvPr>
          <p:cNvGrpSpPr/>
          <p:nvPr/>
        </p:nvGrpSpPr>
        <p:grpSpPr>
          <a:xfrm>
            <a:off x="0" y="675238"/>
            <a:ext cx="12200699" cy="923925"/>
            <a:chOff x="0" y="675238"/>
            <a:chExt cx="12200699" cy="923925"/>
          </a:xfrm>
        </p:grpSpPr>
        <p:sp>
          <p:nvSpPr>
            <p:cNvPr id="7" name="Terminador 4">
              <a:extLst>
                <a:ext uri="{FF2B5EF4-FFF2-40B4-BE49-F238E27FC236}">
                  <a16:creationId xmlns:a16="http://schemas.microsoft.com/office/drawing/2014/main" id="{E35BC532-D3EB-F196-E373-F9E1ADB59A43}"/>
                </a:ext>
              </a:extLst>
            </p:cNvPr>
            <p:cNvSpPr/>
            <p:nvPr/>
          </p:nvSpPr>
          <p:spPr>
            <a:xfrm>
              <a:off x="466929" y="675238"/>
              <a:ext cx="5009744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7F52BFF1-2A6C-6D46-85F5-F6BE8D4B9814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5476673" y="1137201"/>
              <a:ext cx="67240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92FEE324-E724-72C3-67E4-F012CBAD1761}"/>
                </a:ext>
              </a:extLst>
            </p:cNvPr>
            <p:cNvCxnSpPr/>
            <p:nvPr/>
          </p:nvCxnSpPr>
          <p:spPr>
            <a:xfrm>
              <a:off x="0" y="1137201"/>
              <a:ext cx="468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D42862A6-9BA7-6544-ECB4-1FF23C965824}"/>
              </a:ext>
            </a:extLst>
          </p:cNvPr>
          <p:cNvSpPr txBox="1">
            <a:spLocks/>
          </p:cNvSpPr>
          <p:nvPr/>
        </p:nvSpPr>
        <p:spPr>
          <a:xfrm>
            <a:off x="-2032962" y="697268"/>
            <a:ext cx="9975376" cy="84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Enlace de fibra óptica</a:t>
            </a:r>
            <a:endParaRPr lang="es-ES" sz="3600" dirty="0">
              <a:solidFill>
                <a:schemeClr val="accent1">
                  <a:lumMod val="50000"/>
                </a:schemeClr>
              </a:solidFill>
              <a:latin typeface="Gill Sans MT (Títulos)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BEB07B4-3CEE-200B-EADD-DD8878AC8613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FEE17C6-9422-F5B4-28CB-9B920DC625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7A793B9-F6B6-3A23-F3C1-AEA075492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696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FD7C234-58BD-DCC9-09F0-EB0C7D8FE094}"/>
              </a:ext>
            </a:extLst>
          </p:cNvPr>
          <p:cNvSpPr txBox="1"/>
          <p:nvPr/>
        </p:nvSpPr>
        <p:spPr>
          <a:xfrm>
            <a:off x="234000" y="1956281"/>
            <a:ext cx="825824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  <a:r>
              <a:rPr lang="es-ES" sz="2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ien aislado de la interferencia electromagnética externa</a:t>
            </a: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s-ES" sz="22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G</a:t>
            </a:r>
            <a:r>
              <a:rPr lang="es-ES" sz="2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ran ancho de banda.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es-ES" sz="2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resenta bajas pérdidas.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Modo bidireccional.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  <a:cs typeface="FreeSans"/>
              </a:rPr>
              <a:t>T</a:t>
            </a:r>
            <a:r>
              <a:rPr lang="es-ES" sz="2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FreeSans"/>
              </a:rPr>
              <a:t>ransmisión simultánea de diferentes longitudes de onda por una misma fibra óptica mediante la técnica DWDM.</a:t>
            </a:r>
          </a:p>
          <a:p>
            <a:endParaRPr lang="es-ES" dirty="0">
              <a:latin typeface="Liberation Serif"/>
              <a:ea typeface="Droid Sans Fallback"/>
              <a:cs typeface="FreeSans"/>
            </a:endParaRPr>
          </a:p>
          <a:p>
            <a:r>
              <a:rPr lang="es-ES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FreeSans"/>
              </a:rPr>
              <a:t>*Multiplexación por División de Longitud de Onda Densa.</a:t>
            </a:r>
            <a:endParaRPr lang="es-E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43F8E7AD-DA89-D0D3-5978-B5748C48AB4D}"/>
              </a:ext>
            </a:extLst>
          </p:cNvPr>
          <p:cNvGrpSpPr/>
          <p:nvPr/>
        </p:nvGrpSpPr>
        <p:grpSpPr>
          <a:xfrm>
            <a:off x="0" y="675238"/>
            <a:ext cx="12200699" cy="923925"/>
            <a:chOff x="0" y="675238"/>
            <a:chExt cx="12200699" cy="923925"/>
          </a:xfrm>
        </p:grpSpPr>
        <p:sp>
          <p:nvSpPr>
            <p:cNvPr id="12" name="Terminador 4">
              <a:extLst>
                <a:ext uri="{FF2B5EF4-FFF2-40B4-BE49-F238E27FC236}">
                  <a16:creationId xmlns:a16="http://schemas.microsoft.com/office/drawing/2014/main" id="{82276B7A-2B8B-B81A-6B0A-1B1A34F7354D}"/>
                </a:ext>
              </a:extLst>
            </p:cNvPr>
            <p:cNvSpPr/>
            <p:nvPr/>
          </p:nvSpPr>
          <p:spPr>
            <a:xfrm>
              <a:off x="466929" y="675238"/>
              <a:ext cx="5009744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27043725-81B1-BD49-8E6A-77FC946A03AF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5476673" y="1137201"/>
              <a:ext cx="67240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C88700E9-EF46-6FF7-B3BD-8ECD6F81C807}"/>
                </a:ext>
              </a:extLst>
            </p:cNvPr>
            <p:cNvCxnSpPr/>
            <p:nvPr/>
          </p:nvCxnSpPr>
          <p:spPr>
            <a:xfrm>
              <a:off x="0" y="1137201"/>
              <a:ext cx="468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A49C4A2D-379C-5372-80E6-064B4BB5ED48}"/>
              </a:ext>
            </a:extLst>
          </p:cNvPr>
          <p:cNvSpPr txBox="1">
            <a:spLocks/>
          </p:cNvSpPr>
          <p:nvPr/>
        </p:nvSpPr>
        <p:spPr>
          <a:xfrm>
            <a:off x="-2032962" y="697268"/>
            <a:ext cx="9975376" cy="84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Enlace de fibra óptica</a:t>
            </a:r>
            <a:endParaRPr lang="es-ES" sz="32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D4D476D-6BDB-507A-AC11-EB5A3102BAD6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2460FBD-6B44-C3B4-824D-F9CC3EE5A0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A6935F9-C61E-5794-5FB1-4CD00DC954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8108" y="3573596"/>
            <a:ext cx="3091774" cy="309177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802B83B-CA02-0435-3236-4033D760D1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0421" y="1486555"/>
            <a:ext cx="2925222" cy="180975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DBB370D-C432-C6A0-FE26-7319946BBA44}"/>
              </a:ext>
            </a:extLst>
          </p:cNvPr>
          <p:cNvSpPr txBox="1"/>
          <p:nvPr/>
        </p:nvSpPr>
        <p:spPr>
          <a:xfrm>
            <a:off x="8993527" y="6585580"/>
            <a:ext cx="4313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</a:rPr>
              <a:t>Imagen: Elaboración propia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AE824D5-2D1C-8976-D491-3CB9A5736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8071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FD7C234-58BD-DCC9-09F0-EB0C7D8FE094}"/>
              </a:ext>
            </a:extLst>
          </p:cNvPr>
          <p:cNvSpPr txBox="1"/>
          <p:nvPr/>
        </p:nvSpPr>
        <p:spPr>
          <a:xfrm>
            <a:off x="234000" y="1956281"/>
            <a:ext cx="825824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  <a:r>
              <a:rPr lang="es-ES" sz="2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ien aislado de la interferencia electromagnética externa</a:t>
            </a: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s-ES" sz="22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G</a:t>
            </a:r>
            <a:r>
              <a:rPr lang="es-ES" sz="2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ran ancho de banda.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es-ES" sz="2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resenta bajas pérdidas.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Modo bidireccional.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  <a:cs typeface="FreeSans"/>
              </a:rPr>
              <a:t>T</a:t>
            </a:r>
            <a:r>
              <a:rPr lang="es-ES" sz="2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FreeSans"/>
              </a:rPr>
              <a:t>ransmisión simultánea de diferentes longitudes de onda por una misma fibra óptica mediante la técnica DWDM.</a:t>
            </a:r>
          </a:p>
          <a:p>
            <a:endParaRPr lang="es-ES" dirty="0">
              <a:latin typeface="Liberation Serif"/>
              <a:ea typeface="Droid Sans Fallback"/>
              <a:cs typeface="FreeSans"/>
            </a:endParaRPr>
          </a:p>
          <a:p>
            <a:r>
              <a:rPr lang="es-ES" sz="1800" dirty="0">
                <a:effectLst/>
                <a:latin typeface="Liberation Serif"/>
                <a:ea typeface="Droid Sans Fallback"/>
                <a:cs typeface="FreeSans"/>
              </a:rPr>
              <a:t>*Multiplexación por División de Longitud de Onda Densa.</a:t>
            </a:r>
            <a:endParaRPr lang="es-ES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43F8E7AD-DA89-D0D3-5978-B5748C48AB4D}"/>
              </a:ext>
            </a:extLst>
          </p:cNvPr>
          <p:cNvGrpSpPr/>
          <p:nvPr/>
        </p:nvGrpSpPr>
        <p:grpSpPr>
          <a:xfrm>
            <a:off x="0" y="675238"/>
            <a:ext cx="12200699" cy="923925"/>
            <a:chOff x="0" y="675238"/>
            <a:chExt cx="12200699" cy="923925"/>
          </a:xfrm>
        </p:grpSpPr>
        <p:sp>
          <p:nvSpPr>
            <p:cNvPr id="12" name="Terminador 4">
              <a:extLst>
                <a:ext uri="{FF2B5EF4-FFF2-40B4-BE49-F238E27FC236}">
                  <a16:creationId xmlns:a16="http://schemas.microsoft.com/office/drawing/2014/main" id="{82276B7A-2B8B-B81A-6B0A-1B1A34F7354D}"/>
                </a:ext>
              </a:extLst>
            </p:cNvPr>
            <p:cNvSpPr/>
            <p:nvPr/>
          </p:nvSpPr>
          <p:spPr>
            <a:xfrm>
              <a:off x="466929" y="675238"/>
              <a:ext cx="5009744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27043725-81B1-BD49-8E6A-77FC946A03AF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5476673" y="1137201"/>
              <a:ext cx="67240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C88700E9-EF46-6FF7-B3BD-8ECD6F81C807}"/>
                </a:ext>
              </a:extLst>
            </p:cNvPr>
            <p:cNvCxnSpPr/>
            <p:nvPr/>
          </p:nvCxnSpPr>
          <p:spPr>
            <a:xfrm>
              <a:off x="0" y="1137201"/>
              <a:ext cx="468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A49C4A2D-379C-5372-80E6-064B4BB5ED48}"/>
              </a:ext>
            </a:extLst>
          </p:cNvPr>
          <p:cNvSpPr txBox="1">
            <a:spLocks/>
          </p:cNvSpPr>
          <p:nvPr/>
        </p:nvSpPr>
        <p:spPr>
          <a:xfrm>
            <a:off x="-2032962" y="697268"/>
            <a:ext cx="9975376" cy="84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Enlace de fibra óptica</a:t>
            </a:r>
            <a:endParaRPr lang="es-ES" sz="32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4A6935F9-C61E-5794-5FB1-4CD00DC954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8108" y="3573596"/>
            <a:ext cx="3091774" cy="309177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FC8B670-0D3D-17F8-CAFA-C2A47B33D0C4}"/>
              </a:ext>
            </a:extLst>
          </p:cNvPr>
          <p:cNvSpPr/>
          <p:nvPr/>
        </p:nvSpPr>
        <p:spPr>
          <a:xfrm>
            <a:off x="65826" y="1956281"/>
            <a:ext cx="8258247" cy="470896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>
              <a:latin typeface="Liberation Serif"/>
              <a:ea typeface="Droid Sans Fallback"/>
              <a:cs typeface="FreeSans"/>
            </a:endParaRPr>
          </a:p>
          <a:p>
            <a:r>
              <a:rPr lang="es-ES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FreeSans"/>
              </a:rPr>
              <a:t>*Multiplexación por División de Longitud de Onda Densa.</a:t>
            </a:r>
            <a:endParaRPr lang="es-E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0B761C-CB5B-5E7C-9BBF-1E7CF86A7D6E}"/>
              </a:ext>
            </a:extLst>
          </p:cNvPr>
          <p:cNvSpPr txBox="1"/>
          <p:nvPr/>
        </p:nvSpPr>
        <p:spPr>
          <a:xfrm>
            <a:off x="466929" y="3429000"/>
            <a:ext cx="7007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Mayor capacidad de transmisión de datos y mayor alcance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22D8684-4B6B-2528-9A8C-4F54F6732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421" y="1486555"/>
            <a:ext cx="2925222" cy="180975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3BE63D0-76D7-7A62-57AA-AEA39588E3A0}"/>
              </a:ext>
            </a:extLst>
          </p:cNvPr>
          <p:cNvSpPr txBox="1"/>
          <p:nvPr/>
        </p:nvSpPr>
        <p:spPr>
          <a:xfrm>
            <a:off x="8993527" y="6585580"/>
            <a:ext cx="4313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</a:rPr>
              <a:t>Imagen: Elaboración propia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B0BFDB6-C198-C804-7508-6ED2D1D774BB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D4AC5D9-321D-F30B-5D86-3A84F0771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6CF5AAED-A49F-BDDF-EA4E-54095D380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7456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ángulo 127">
            <a:extLst>
              <a:ext uri="{FF2B5EF4-FFF2-40B4-BE49-F238E27FC236}">
                <a16:creationId xmlns:a16="http://schemas.microsoft.com/office/drawing/2014/main" id="{AB1EDEB2-E45C-6E9F-AC0E-0BECF879CB29}"/>
              </a:ext>
            </a:extLst>
          </p:cNvPr>
          <p:cNvSpPr/>
          <p:nvPr/>
        </p:nvSpPr>
        <p:spPr>
          <a:xfrm>
            <a:off x="0" y="1146145"/>
            <a:ext cx="12192000" cy="57118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C2CCAFAD-2682-3B3C-AEC3-E9B883480938}"/>
              </a:ext>
            </a:extLst>
          </p:cNvPr>
          <p:cNvGrpSpPr>
            <a:grpSpLocks noChangeAspect="1"/>
          </p:cNvGrpSpPr>
          <p:nvPr/>
        </p:nvGrpSpPr>
        <p:grpSpPr>
          <a:xfrm>
            <a:off x="788465" y="340346"/>
            <a:ext cx="11192489" cy="6478474"/>
            <a:chOff x="445795" y="-928007"/>
            <a:chExt cx="13796792" cy="7985869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C975E3AB-EB20-75E7-B523-B6B73F30A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5627" y="5508153"/>
              <a:ext cx="1116000" cy="323152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6A8CF4B2-2306-2ED4-93C0-FFB6AF308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2473" y="4805748"/>
              <a:ext cx="1116000" cy="323152"/>
            </a:xfrm>
            <a:prstGeom prst="rect">
              <a:avLst/>
            </a:prstGeom>
          </p:spPr>
        </p:pic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8D410B66-95CD-0F03-6353-75856001CCF1}"/>
                </a:ext>
              </a:extLst>
            </p:cNvPr>
            <p:cNvGrpSpPr/>
            <p:nvPr/>
          </p:nvGrpSpPr>
          <p:grpSpPr>
            <a:xfrm>
              <a:off x="445795" y="390299"/>
              <a:ext cx="13796792" cy="6667563"/>
              <a:chOff x="379120" y="281922"/>
              <a:chExt cx="13796792" cy="6667563"/>
            </a:xfrm>
          </p:grpSpPr>
          <p:grpSp>
            <p:nvGrpSpPr>
              <p:cNvPr id="36" name="Grupo 35">
                <a:extLst>
                  <a:ext uri="{FF2B5EF4-FFF2-40B4-BE49-F238E27FC236}">
                    <a16:creationId xmlns:a16="http://schemas.microsoft.com/office/drawing/2014/main" id="{82F0EBC6-E480-2269-2BF6-45E92F58E5EC}"/>
                  </a:ext>
                </a:extLst>
              </p:cNvPr>
              <p:cNvGrpSpPr/>
              <p:nvPr/>
            </p:nvGrpSpPr>
            <p:grpSpPr>
              <a:xfrm>
                <a:off x="379120" y="281922"/>
                <a:ext cx="13796792" cy="6667563"/>
                <a:chOff x="379120" y="281922"/>
                <a:chExt cx="13796792" cy="6667563"/>
              </a:xfrm>
            </p:grpSpPr>
            <p:grpSp>
              <p:nvGrpSpPr>
                <p:cNvPr id="43" name="Grupo 42">
                  <a:extLst>
                    <a:ext uri="{FF2B5EF4-FFF2-40B4-BE49-F238E27FC236}">
                      <a16:creationId xmlns:a16="http://schemas.microsoft.com/office/drawing/2014/main" id="{FF9A2D17-6905-F294-9EF8-4652CA72947F}"/>
                    </a:ext>
                  </a:extLst>
                </p:cNvPr>
                <p:cNvGrpSpPr/>
                <p:nvPr/>
              </p:nvGrpSpPr>
              <p:grpSpPr>
                <a:xfrm>
                  <a:off x="379120" y="281922"/>
                  <a:ext cx="13796792" cy="6667563"/>
                  <a:chOff x="331495" y="472422"/>
                  <a:chExt cx="13796792" cy="6667563"/>
                </a:xfrm>
              </p:grpSpPr>
              <p:grpSp>
                <p:nvGrpSpPr>
                  <p:cNvPr id="56" name="Grupo 55">
                    <a:extLst>
                      <a:ext uri="{FF2B5EF4-FFF2-40B4-BE49-F238E27FC236}">
                        <a16:creationId xmlns:a16="http://schemas.microsoft.com/office/drawing/2014/main" id="{1E965F6E-08EE-E3EF-6EFF-F1AAD55B06AE}"/>
                      </a:ext>
                    </a:extLst>
                  </p:cNvPr>
                  <p:cNvGrpSpPr/>
                  <p:nvPr/>
                </p:nvGrpSpPr>
                <p:grpSpPr>
                  <a:xfrm>
                    <a:off x="331495" y="472422"/>
                    <a:ext cx="13796792" cy="6667563"/>
                    <a:chOff x="331495" y="472422"/>
                    <a:chExt cx="13796792" cy="6667563"/>
                  </a:xfrm>
                </p:grpSpPr>
                <p:grpSp>
                  <p:nvGrpSpPr>
                    <p:cNvPr id="64" name="Grupo 63">
                      <a:extLst>
                        <a:ext uri="{FF2B5EF4-FFF2-40B4-BE49-F238E27FC236}">
                          <a16:creationId xmlns:a16="http://schemas.microsoft.com/office/drawing/2014/main" id="{45871F36-ABB3-AE38-DDFB-4599E0E7097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1495" y="972105"/>
                      <a:ext cx="5898418" cy="5866905"/>
                      <a:chOff x="350545" y="657780"/>
                      <a:chExt cx="5898418" cy="5866905"/>
                    </a:xfrm>
                  </p:grpSpPr>
                  <p:grpSp>
                    <p:nvGrpSpPr>
                      <p:cNvPr id="86" name="Grupo 85">
                        <a:extLst>
                          <a:ext uri="{FF2B5EF4-FFF2-40B4-BE49-F238E27FC236}">
                            <a16:creationId xmlns:a16="http://schemas.microsoft.com/office/drawing/2014/main" id="{D7422A47-A349-CACC-F78E-586BBBA8AF0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50545" y="657780"/>
                        <a:ext cx="5898418" cy="5866905"/>
                        <a:chOff x="350545" y="657780"/>
                        <a:chExt cx="5898418" cy="5866905"/>
                      </a:xfrm>
                    </p:grpSpPr>
                    <p:grpSp>
                      <p:nvGrpSpPr>
                        <p:cNvPr id="93" name="Grupo 92">
                          <a:extLst>
                            <a:ext uri="{FF2B5EF4-FFF2-40B4-BE49-F238E27FC236}">
                              <a16:creationId xmlns:a16="http://schemas.microsoft.com/office/drawing/2014/main" id="{6C78DF74-F095-B514-FA01-FD4535E63B2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50545" y="877951"/>
                          <a:ext cx="5641542" cy="5646734"/>
                          <a:chOff x="1264945" y="-141224"/>
                          <a:chExt cx="5641542" cy="5646734"/>
                        </a:xfrm>
                      </p:grpSpPr>
                      <p:pic>
                        <p:nvPicPr>
                          <p:cNvPr id="111" name="Imagen 110">
                            <a:extLst>
                              <a:ext uri="{FF2B5EF4-FFF2-40B4-BE49-F238E27FC236}">
                                <a16:creationId xmlns:a16="http://schemas.microsoft.com/office/drawing/2014/main" id="{B3AD373E-37A1-F4B8-6068-1A1A44074E9E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 cstate="screen">
                            <a:extLst>
                              <a:ext uri="{28A0092B-C50C-407E-A947-70E740481C1C}">
                                <a14:useLocalDpi xmlns:a14="http://schemas.microsoft.com/office/drawing/2010/main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2161385" y="4032314"/>
                            <a:ext cx="1594697" cy="1473196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112" name="Imagen 111">
                            <a:extLst>
                              <a:ext uri="{FF2B5EF4-FFF2-40B4-BE49-F238E27FC236}">
                                <a16:creationId xmlns:a16="http://schemas.microsoft.com/office/drawing/2014/main" id="{2BB41344-FF6C-2715-D81A-DA3198A0E410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 cstate="screen">
                            <a:extLst>
                              <a:ext uri="{28A0092B-C50C-407E-A947-70E740481C1C}">
                                <a14:useLocalDpi xmlns:a14="http://schemas.microsoft.com/office/drawing/2010/main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4497191" y="347407"/>
                            <a:ext cx="768418" cy="1376302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113" name="Imagen 112">
                            <a:extLst>
                              <a:ext uri="{FF2B5EF4-FFF2-40B4-BE49-F238E27FC236}">
                                <a16:creationId xmlns:a16="http://schemas.microsoft.com/office/drawing/2014/main" id="{FA46E432-DB33-3217-C54B-928EE93DDD4C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 cstate="screen">
                            <a:extLst>
                              <a:ext uri="{28A0092B-C50C-407E-A947-70E740481C1C}">
                                <a14:useLocalDpi xmlns:a14="http://schemas.microsoft.com/office/drawing/2010/main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3518215" y="2204754"/>
                            <a:ext cx="863492" cy="575661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114" name="Imagen 113">
                            <a:extLst>
                              <a:ext uri="{FF2B5EF4-FFF2-40B4-BE49-F238E27FC236}">
                                <a16:creationId xmlns:a16="http://schemas.microsoft.com/office/drawing/2014/main" id="{A6F6D41E-A370-78A9-D580-F4950EDED6AC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7" cstate="screen">
                            <a:extLst>
                              <a:ext uri="{28A0092B-C50C-407E-A947-70E740481C1C}">
                                <a14:useLocalDpi xmlns:a14="http://schemas.microsoft.com/office/drawing/2010/main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2076446" y="3250412"/>
                            <a:ext cx="1585194" cy="806395"/>
                          </a:xfrm>
                          <a:prstGeom prst="rect">
                            <a:avLst/>
                          </a:prstGeom>
                        </p:spPr>
                      </p:pic>
                      <p:sp>
                        <p:nvSpPr>
                          <p:cNvPr id="115" name="Flecha: a la derecha 114">
                            <a:extLst>
                              <a:ext uri="{FF2B5EF4-FFF2-40B4-BE49-F238E27FC236}">
                                <a16:creationId xmlns:a16="http://schemas.microsoft.com/office/drawing/2014/main" id="{B03C94DB-EAD9-4C4B-DEF0-97BEB742E68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2998716" y="2897232"/>
                            <a:ext cx="900000" cy="108000"/>
                          </a:xfrm>
                          <a:prstGeom prst="rightArrow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 dirty="0">
                              <a:solidFill>
                                <a:srgbClr val="FF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6" name="CuadroTexto 115">
                            <a:extLst>
                              <a:ext uri="{FF2B5EF4-FFF2-40B4-BE49-F238E27FC236}">
                                <a16:creationId xmlns:a16="http://schemas.microsoft.com/office/drawing/2014/main" id="{426B39DC-F66A-7A76-857C-26E0D83DB6A9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488659" y="1189673"/>
                            <a:ext cx="1417828" cy="49320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s-ES" sz="2000" b="1" dirty="0"/>
                              <a:t>1542 nm</a:t>
                            </a:r>
                          </a:p>
                        </p:txBody>
                      </p:sp>
                      <p:sp>
                        <p:nvSpPr>
                          <p:cNvPr id="117" name="Rectángulo 116">
                            <a:extLst>
                              <a:ext uri="{FF2B5EF4-FFF2-40B4-BE49-F238E27FC236}">
                                <a16:creationId xmlns:a16="http://schemas.microsoft.com/office/drawing/2014/main" id="{FD322B3A-A2C1-8241-BCF5-2672AC5C880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434329" y="2502307"/>
                            <a:ext cx="216000" cy="36000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 dirty="0"/>
                          </a:p>
                        </p:txBody>
                      </p:sp>
                      <p:sp>
                        <p:nvSpPr>
                          <p:cNvPr id="118" name="Flecha: a la derecha 117">
                            <a:extLst>
                              <a:ext uri="{FF2B5EF4-FFF2-40B4-BE49-F238E27FC236}">
                                <a16:creationId xmlns:a16="http://schemas.microsoft.com/office/drawing/2014/main" id="{5A4B5040-EE5A-D1AF-37CB-07FBCC43C1A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1883903" y="2906563"/>
                            <a:ext cx="900000" cy="108000"/>
                          </a:xfrm>
                          <a:prstGeom prst="rightArrow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 dirty="0">
                              <a:solidFill>
                                <a:srgbClr val="FF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9" name="Rectángulo 118">
                            <a:extLst>
                              <a:ext uri="{FF2B5EF4-FFF2-40B4-BE49-F238E27FC236}">
                                <a16:creationId xmlns:a16="http://schemas.microsoft.com/office/drawing/2014/main" id="{3C1B9AA2-3941-0C7B-5108-94B40C8D7F1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117903" y="2510782"/>
                            <a:ext cx="216000" cy="36000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 dirty="0"/>
                          </a:p>
                        </p:txBody>
                      </p:sp>
                      <p:cxnSp>
                        <p:nvCxnSpPr>
                          <p:cNvPr id="120" name="Conector recto 119">
                            <a:extLst>
                              <a:ext uri="{FF2B5EF4-FFF2-40B4-BE49-F238E27FC236}">
                                <a16:creationId xmlns:a16="http://schemas.microsoft.com/office/drawing/2014/main" id="{D59E062E-E0CC-7369-1091-44521D29106A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2333903" y="3219616"/>
                            <a:ext cx="0" cy="714988"/>
                          </a:xfrm>
                          <a:prstGeom prst="line">
                            <a:avLst/>
                          </a:prstGeom>
                          <a:ln w="9525" cap="flat" cmpd="sng" algn="ctr">
                            <a:solidFill>
                              <a:srgbClr val="FF0000"/>
                            </a:solidFill>
                            <a:prstDash val="dash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0">
                            <a:scrgbClr r="0" g="0" b="0"/>
                          </a:lnRef>
                          <a:fillRef idx="0">
                            <a:scrgbClr r="0" g="0" b="0"/>
                          </a:fillRef>
                          <a:effectRef idx="0">
                            <a:scrgbClr r="0" g="0" b="0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pic>
                        <p:nvPicPr>
                          <p:cNvPr id="121" name="Imagen 120">
                            <a:extLst>
                              <a:ext uri="{FF2B5EF4-FFF2-40B4-BE49-F238E27FC236}">
                                <a16:creationId xmlns:a16="http://schemas.microsoft.com/office/drawing/2014/main" id="{2B30E61E-081F-E398-5EBD-6C9CB13820E3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 cstate="screen">
                            <a:extLst>
                              <a:ext uri="{28A0092B-C50C-407E-A947-70E740481C1C}">
                                <a14:useLocalDpi xmlns:a14="http://schemas.microsoft.com/office/drawing/2010/main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264945" y="1827695"/>
                            <a:ext cx="871538" cy="938213"/>
                          </a:xfrm>
                          <a:prstGeom prst="rect">
                            <a:avLst/>
                          </a:prstGeom>
                        </p:spPr>
                      </p:pic>
                      <p:sp>
                        <p:nvSpPr>
                          <p:cNvPr id="122" name="CuadroTexto 121">
                            <a:extLst>
                              <a:ext uri="{FF2B5EF4-FFF2-40B4-BE49-F238E27FC236}">
                                <a16:creationId xmlns:a16="http://schemas.microsoft.com/office/drawing/2014/main" id="{38C5A02D-1026-6270-9517-53F06D91CDC6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2350827" y="1890707"/>
                            <a:ext cx="1514248" cy="49320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s-ES" sz="2000" b="1" dirty="0"/>
                              <a:t>1542 nm</a:t>
                            </a:r>
                          </a:p>
                        </p:txBody>
                      </p:sp>
                      <p:sp>
                        <p:nvSpPr>
                          <p:cNvPr id="123" name="Flecha curvada hacia abajo 63">
                            <a:extLst>
                              <a:ext uri="{FF2B5EF4-FFF2-40B4-BE49-F238E27FC236}">
                                <a16:creationId xmlns:a16="http://schemas.microsoft.com/office/drawing/2014/main" id="{C378396F-9966-011B-931B-0BA54841084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8523612" flipV="1">
                            <a:off x="4220368" y="1890755"/>
                            <a:ext cx="1776017" cy="653992"/>
                          </a:xfrm>
                          <a:prstGeom prst="curvedDownArrow">
                            <a:avLst>
                              <a:gd name="adj1" fmla="val 25000"/>
                              <a:gd name="adj2" fmla="val 50000"/>
                              <a:gd name="adj3" fmla="val 32666"/>
                            </a:avLst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 sz="1350" dirty="0">
                              <a:solidFill>
                                <a:srgbClr val="FF0000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124" name="Grupo 123">
                            <a:extLst>
                              <a:ext uri="{FF2B5EF4-FFF2-40B4-BE49-F238E27FC236}">
                                <a16:creationId xmlns:a16="http://schemas.microsoft.com/office/drawing/2014/main" id="{CE06A747-62C2-0496-5AB8-91F6B0B2621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602940" y="-141224"/>
                            <a:ext cx="1003997" cy="1184385"/>
                            <a:chOff x="6076356" y="-642068"/>
                            <a:chExt cx="1640541" cy="1836589"/>
                          </a:xfrm>
                        </p:grpSpPr>
                        <p:sp>
                          <p:nvSpPr>
                            <p:cNvPr id="125" name="Ellipse 107">
                              <a:extLst>
                                <a:ext uri="{FF2B5EF4-FFF2-40B4-BE49-F238E27FC236}">
                                  <a16:creationId xmlns:a16="http://schemas.microsoft.com/office/drawing/2014/main" id="{2C1CC520-E476-DD50-6609-69480E51BBAB}"/>
                                </a:ext>
                              </a:extLst>
                            </p:cNvPr>
                            <p:cNvSpPr/>
                            <p:nvPr/>
                          </p:nvSpPr>
                          <p:spPr bwMode="auto">
                            <a:xfrm>
                              <a:off x="7405541" y="1140260"/>
                              <a:ext cx="135360" cy="54261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63500">
                              <a:noFill/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rtlCol="0" anchor="ctr"/>
                            <a:lstStyle/>
                            <a:p>
                              <a:pPr algn="ctr"/>
                              <a:endParaRPr lang="en-GB" sz="2160" dirty="0"/>
                            </a:p>
                          </p:txBody>
                        </p:sp>
                        <p:cxnSp>
                          <p:nvCxnSpPr>
                            <p:cNvPr id="126" name="Conector: angular 125">
                              <a:extLst>
                                <a:ext uri="{FF2B5EF4-FFF2-40B4-BE49-F238E27FC236}">
                                  <a16:creationId xmlns:a16="http://schemas.microsoft.com/office/drawing/2014/main" id="{A4ADBD05-6846-C7C8-B61D-4EEF0B93EEDD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6842254" y="6030"/>
                              <a:ext cx="874643" cy="283631"/>
                            </a:xfrm>
                            <a:prstGeom prst="bentConnector3">
                              <a:avLst>
                                <a:gd name="adj1" fmla="val 100095"/>
                              </a:avLst>
                            </a:prstGeom>
                            <a:ln>
                              <a:solidFill>
                                <a:srgbClr val="FF0000"/>
                              </a:solidFill>
                            </a:ln>
                          </p:spPr>
                          <p:style>
                            <a:lnRef idx="3">
                              <a:schemeClr val="accent6"/>
                            </a:lnRef>
                            <a:fillRef idx="0">
                              <a:schemeClr val="accent6"/>
                            </a:fillRef>
                            <a:effectRef idx="2">
                              <a:schemeClr val="accent6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pic>
                          <p:nvPicPr>
                            <p:cNvPr id="127" name="Imagen 126">
                              <a:extLst>
                                <a:ext uri="{FF2B5EF4-FFF2-40B4-BE49-F238E27FC236}">
                                  <a16:creationId xmlns:a16="http://schemas.microsoft.com/office/drawing/2014/main" id="{20C2D9EF-0732-5917-A2EB-0115670C4CDB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9" cstate="screen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076356" y="-642068"/>
                              <a:ext cx="866775" cy="1019174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</p:grpSp>
                    <p:cxnSp>
                      <p:nvCxnSpPr>
                        <p:cNvPr id="94" name="Conector: angular 93">
                          <a:extLst>
                            <a:ext uri="{FF2B5EF4-FFF2-40B4-BE49-F238E27FC236}">
                              <a16:creationId xmlns:a16="http://schemas.microsoft.com/office/drawing/2014/main" id="{B701B5FC-9E26-A483-8643-3B76A7C47E8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344758" y="4753767"/>
                          <a:ext cx="1839564" cy="707355"/>
                        </a:xfrm>
                        <a:prstGeom prst="bentConnector3">
                          <a:avLst>
                            <a:gd name="adj1" fmla="val 293"/>
                          </a:avLst>
                        </a:prstGeom>
                        <a:ln w="28575">
                          <a:solidFill>
                            <a:srgbClr val="FFC000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95" name="CuadroTexto 94">
                          <a:extLst>
                            <a:ext uri="{FF2B5EF4-FFF2-40B4-BE49-F238E27FC236}">
                              <a16:creationId xmlns:a16="http://schemas.microsoft.com/office/drawing/2014/main" id="{CA38FD33-3C2E-953C-9624-5F5924BB612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351827" y="873466"/>
                          <a:ext cx="2790825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s-ES" u="sng" dirty="0"/>
                            <a:t>Enlace FO </a:t>
                          </a:r>
                          <a:r>
                            <a:rPr lang="es-ES" b="1" u="sng" dirty="0"/>
                            <a:t>100 km</a:t>
                          </a:r>
                        </a:p>
                      </p:txBody>
                    </p:sp>
                    <p:sp>
                      <p:nvSpPr>
                        <p:cNvPr id="96" name="CuadroTexto 95">
                          <a:extLst>
                            <a:ext uri="{FF2B5EF4-FFF2-40B4-BE49-F238E27FC236}">
                              <a16:creationId xmlns:a16="http://schemas.microsoft.com/office/drawing/2014/main" id="{3BFF25F4-1DC0-B69A-7440-4E7A5781236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192264" y="1540059"/>
                          <a:ext cx="2606453" cy="45526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s-ES" u="sng" dirty="0"/>
                            <a:t>Enlace FO </a:t>
                          </a:r>
                          <a:r>
                            <a:rPr lang="es-ES" b="1" u="sng" dirty="0"/>
                            <a:t>300 km</a:t>
                          </a:r>
                        </a:p>
                      </p:txBody>
                    </p:sp>
                    <p:sp>
                      <p:nvSpPr>
                        <p:cNvPr id="97" name="Lágrima 96">
                          <a:extLst>
                            <a:ext uri="{FF2B5EF4-FFF2-40B4-BE49-F238E27FC236}">
                              <a16:creationId xmlns:a16="http://schemas.microsoft.com/office/drawing/2014/main" id="{2FC75650-DA83-86E1-420D-D3095EFC33D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2515979">
                          <a:off x="4627668" y="657780"/>
                          <a:ext cx="1621295" cy="1544720"/>
                        </a:xfrm>
                        <a:prstGeom prst="teardrop">
                          <a:avLst/>
                        </a:prstGeom>
                        <a:noFill/>
                        <a:ln w="381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s-ES" dirty="0"/>
                        </a:p>
                      </p:txBody>
                    </p:sp>
                    <p:grpSp>
                      <p:nvGrpSpPr>
                        <p:cNvPr id="98" name="Groupe 23">
                          <a:extLst>
                            <a:ext uri="{FF2B5EF4-FFF2-40B4-BE49-F238E27FC236}">
                              <a16:creationId xmlns:a16="http://schemas.microsoft.com/office/drawing/2014/main" id="{BC52EE59-714D-A401-157B-23BAFFDDA79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367750" y="1480629"/>
                          <a:ext cx="642821" cy="575662"/>
                          <a:chOff x="978208" y="1382646"/>
                          <a:chExt cx="1993600" cy="2094176"/>
                        </a:xfrm>
                      </p:grpSpPr>
                      <p:sp>
                        <p:nvSpPr>
                          <p:cNvPr id="100" name="Arc plein 99">
                            <a:extLst>
                              <a:ext uri="{FF2B5EF4-FFF2-40B4-BE49-F238E27FC236}">
                                <a16:creationId xmlns:a16="http://schemas.microsoft.com/office/drawing/2014/main" id="{DA2DCDE8-DDA7-CF97-5A62-F8AD8C88210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rot="10800000" flipV="1">
                            <a:off x="978208" y="2009968"/>
                            <a:ext cx="1993600" cy="765544"/>
                          </a:xfrm>
                          <a:prstGeom prst="blockArc">
                            <a:avLst/>
                          </a:prstGeom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n w="0">
                            <a:noFill/>
                            <a:round/>
                            <a:headEnd/>
                            <a:tailEnd/>
                          </a:ln>
                          <a:effectLst/>
                          <a:scene3d>
                            <a:camera prst="orthographicFront"/>
                            <a:lightRig rig="threePt" dir="t"/>
                          </a:scene3d>
                          <a:sp3d extrusionH="76200">
                            <a:bevelT w="165100" prst="coolSlant"/>
                            <a:extrusionClr>
                              <a:schemeClr val="accent2"/>
                            </a:extrusionClr>
                          </a:sp3d>
                        </p:spPr>
                        <p:txBody>
                          <a:bodyPr wrap="none" rtlCol="0" anchor="ctr"/>
                          <a:lstStyle/>
                          <a:p>
                            <a:pPr algn="ctr"/>
                            <a:endParaRPr lang="en-GB" sz="2160" dirty="0"/>
                          </a:p>
                        </p:txBody>
                      </p:sp>
                      <p:sp>
                        <p:nvSpPr>
                          <p:cNvPr id="101" name="Ellipse 100">
                            <a:extLst>
                              <a:ext uri="{FF2B5EF4-FFF2-40B4-BE49-F238E27FC236}">
                                <a16:creationId xmlns:a16="http://schemas.microsoft.com/office/drawing/2014/main" id="{5BEFB86A-D863-A2EE-C4A5-B466DAA05F7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61573" y="2164146"/>
                            <a:ext cx="173669" cy="58474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50000">
                                <a:schemeClr val="accent1">
                                  <a:tint val="44500"/>
                                  <a:satMod val="160000"/>
                                </a:schemeClr>
                              </a:gs>
                              <a:gs pos="100000">
                                <a:schemeClr val="accent1">
                                  <a:tint val="23500"/>
                                  <a:satMod val="160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ln w="63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rtlCol="0" anchor="ctr"/>
                          <a:lstStyle/>
                          <a:p>
                            <a:pPr algn="ctr"/>
                            <a:endParaRPr lang="en-GB" sz="2160" dirty="0"/>
                          </a:p>
                        </p:txBody>
                      </p:sp>
                      <p:sp>
                        <p:nvSpPr>
                          <p:cNvPr id="102" name="Ellipse 101">
                            <a:extLst>
                              <a:ext uri="{FF2B5EF4-FFF2-40B4-BE49-F238E27FC236}">
                                <a16:creationId xmlns:a16="http://schemas.microsoft.com/office/drawing/2014/main" id="{39C6B6F8-9D07-BC6E-2BC0-A79C62BB525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197061" y="2164146"/>
                            <a:ext cx="173669" cy="58474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50000">
                                <a:schemeClr val="accent1">
                                  <a:tint val="44500"/>
                                  <a:satMod val="160000"/>
                                </a:schemeClr>
                              </a:gs>
                              <a:gs pos="100000">
                                <a:schemeClr val="accent1">
                                  <a:tint val="23500"/>
                                  <a:satMod val="160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ln w="63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rtlCol="0" anchor="ctr"/>
                          <a:lstStyle/>
                          <a:p>
                            <a:pPr algn="ctr"/>
                            <a:endParaRPr lang="en-GB" sz="2160" dirty="0"/>
                          </a:p>
                        </p:txBody>
                      </p:sp>
                      <p:sp>
                        <p:nvSpPr>
                          <p:cNvPr id="103" name="Cylindre 102">
                            <a:extLst>
                              <a:ext uri="{FF2B5EF4-FFF2-40B4-BE49-F238E27FC236}">
                                <a16:creationId xmlns:a16="http://schemas.microsoft.com/office/drawing/2014/main" id="{E0306AB0-6E94-4FE0-8ECE-1F23AEAA9B5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723532" y="3109103"/>
                            <a:ext cx="502952" cy="367719"/>
                          </a:xfrm>
                          <a:prstGeom prst="can">
                            <a:avLst>
                              <a:gd name="adj" fmla="val 50000"/>
                            </a:avLst>
                          </a:prstGeom>
                          <a:solidFill>
                            <a:schemeClr val="accent2">
                              <a:lumMod val="60000"/>
                              <a:lumOff val="40000"/>
                              <a:alpha val="67000"/>
                            </a:schemeClr>
                          </a:solidFill>
                          <a:ln w="635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rtlCol="0" anchor="ctr"/>
                          <a:lstStyle/>
                          <a:p>
                            <a:pPr algn="ctr"/>
                            <a:endParaRPr lang="en-GB" sz="2160" dirty="0"/>
                          </a:p>
                        </p:txBody>
                      </p:sp>
                      <p:sp>
                        <p:nvSpPr>
                          <p:cNvPr id="104" name="Cylindre 103">
                            <a:extLst>
                              <a:ext uri="{FF2B5EF4-FFF2-40B4-BE49-F238E27FC236}">
                                <a16:creationId xmlns:a16="http://schemas.microsoft.com/office/drawing/2014/main" id="{1B335DFC-4513-7CA4-CC47-5A12BC9135C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36788" y="1598845"/>
                            <a:ext cx="253406" cy="1637414"/>
                          </a:xfrm>
                          <a:prstGeom prst="can">
                            <a:avLst>
                              <a:gd name="adj" fmla="val 50176"/>
                            </a:avLst>
                          </a:prstGeom>
                          <a:solidFill>
                            <a:schemeClr val="bg1"/>
                          </a:solidFill>
                          <a:ln w="0">
                            <a:solidFill>
                              <a:schemeClr val="bg1">
                                <a:lumMod val="75000"/>
                              </a:schemeClr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rtlCol="0" anchor="ctr"/>
                          <a:lstStyle/>
                          <a:p>
                            <a:pPr algn="ctr"/>
                            <a:endParaRPr lang="en-GB" sz="2160" dirty="0"/>
                          </a:p>
                        </p:txBody>
                      </p:sp>
                      <p:sp>
                        <p:nvSpPr>
                          <p:cNvPr id="105" name="Organigramme : Stockage à accès direct 104">
                            <a:extLst>
                              <a:ext uri="{FF2B5EF4-FFF2-40B4-BE49-F238E27FC236}">
                                <a16:creationId xmlns:a16="http://schemas.microsoft.com/office/drawing/2014/main" id="{771CCC2F-5D2C-AD7B-28D7-F0B90551E0D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rot="16200000">
                            <a:off x="953402" y="1575806"/>
                            <a:ext cx="2020187" cy="1633867"/>
                          </a:xfrm>
                          <a:prstGeom prst="flowChartMagneticDrum">
                            <a:avLst/>
                          </a:prstGeom>
                          <a:solidFill>
                            <a:schemeClr val="accent1">
                              <a:lumMod val="40000"/>
                              <a:lumOff val="60000"/>
                              <a:alpha val="58000"/>
                            </a:schemeClr>
                          </a:solidFill>
                          <a:ln w="0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rtlCol="0" anchor="ctr"/>
                          <a:lstStyle/>
                          <a:p>
                            <a:pPr algn="ctr"/>
                            <a:endParaRPr lang="en-GB" sz="2160" dirty="0"/>
                          </a:p>
                        </p:txBody>
                      </p:sp>
                      <p:sp>
                        <p:nvSpPr>
                          <p:cNvPr id="106" name="Ellipse 12">
                            <a:extLst>
                              <a:ext uri="{FF2B5EF4-FFF2-40B4-BE49-F238E27FC236}">
                                <a16:creationId xmlns:a16="http://schemas.microsoft.com/office/drawing/2014/main" id="{41BA9761-55A2-8D96-BDDE-7D5ACB1BFC6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38564" y="3122845"/>
                            <a:ext cx="253406" cy="120502"/>
                          </a:xfrm>
                          <a:prstGeom prst="ellipse">
                            <a:avLst/>
                          </a:prstGeom>
                          <a:solidFill>
                            <a:schemeClr val="bg2"/>
                          </a:solidFill>
                          <a:ln w="6350">
                            <a:solidFill>
                              <a:schemeClr val="bg1">
                                <a:lumMod val="85000"/>
                              </a:schemeClr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rtlCol="0" anchor="ctr"/>
                          <a:lstStyle/>
                          <a:p>
                            <a:pPr algn="ctr"/>
                            <a:endParaRPr lang="en-GB" sz="2160" dirty="0"/>
                          </a:p>
                        </p:txBody>
                      </p:sp>
                      <p:sp>
                        <p:nvSpPr>
                          <p:cNvPr id="107" name="Arc plein 106">
                            <a:extLst>
                              <a:ext uri="{FF2B5EF4-FFF2-40B4-BE49-F238E27FC236}">
                                <a16:creationId xmlns:a16="http://schemas.microsoft.com/office/drawing/2014/main" id="{BACA4493-6095-C777-21DC-9060B1918E4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978208" y="2002880"/>
                            <a:ext cx="1993600" cy="765544"/>
                          </a:xfrm>
                          <a:prstGeom prst="blockArc">
                            <a:avLst/>
                          </a:prstGeom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n w="0">
                            <a:noFill/>
                            <a:round/>
                            <a:headEnd/>
                            <a:tailEnd/>
                          </a:ln>
                          <a:effectLst/>
                          <a:scene3d>
                            <a:camera prst="orthographicFront"/>
                            <a:lightRig rig="threePt" dir="t"/>
                          </a:scene3d>
                          <a:sp3d extrusionH="76200" prstMaterial="plastic">
                            <a:bevelT/>
                            <a:extrusionClr>
                              <a:schemeClr val="bg1"/>
                            </a:extrusionClr>
                            <a:contourClr>
                              <a:schemeClr val="tx1"/>
                            </a:contourClr>
                          </a:sp3d>
                        </p:spPr>
                        <p:txBody>
                          <a:bodyPr wrap="none" rtlCol="0" anchor="ctr"/>
                          <a:lstStyle/>
                          <a:p>
                            <a:pPr algn="ctr"/>
                            <a:endParaRPr lang="en-GB" sz="2160" dirty="0"/>
                          </a:p>
                        </p:txBody>
                      </p:sp>
                      <p:sp>
                        <p:nvSpPr>
                          <p:cNvPr id="108" name="Ellipse 107">
                            <a:extLst>
                              <a:ext uri="{FF2B5EF4-FFF2-40B4-BE49-F238E27FC236}">
                                <a16:creationId xmlns:a16="http://schemas.microsoft.com/office/drawing/2014/main" id="{623AECE8-260B-D459-8F59-6236D573064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43876" y="1605933"/>
                            <a:ext cx="253406" cy="120502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635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rtlCol="0" anchor="ctr"/>
                          <a:lstStyle/>
                          <a:p>
                            <a:pPr algn="ctr"/>
                            <a:endParaRPr lang="en-GB" sz="2160" dirty="0"/>
                          </a:p>
                        </p:txBody>
                      </p:sp>
                      <p:sp>
                        <p:nvSpPr>
                          <p:cNvPr id="109" name="Cylindre 108">
                            <a:extLst>
                              <a:ext uri="{FF2B5EF4-FFF2-40B4-BE49-F238E27FC236}">
                                <a16:creationId xmlns:a16="http://schemas.microsoft.com/office/drawing/2014/main" id="{B967131E-2C0C-15A3-8575-37674070A82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723532" y="1450418"/>
                            <a:ext cx="502952" cy="367719"/>
                          </a:xfrm>
                          <a:prstGeom prst="can">
                            <a:avLst>
                              <a:gd name="adj" fmla="val 50000"/>
                            </a:avLst>
                          </a:prstGeom>
                          <a:solidFill>
                            <a:schemeClr val="accent2">
                              <a:lumMod val="60000"/>
                              <a:lumOff val="40000"/>
                              <a:alpha val="67000"/>
                            </a:schemeClr>
                          </a:solidFill>
                          <a:ln w="635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rtlCol="0" anchor="ctr"/>
                          <a:lstStyle/>
                          <a:p>
                            <a:pPr algn="ctr"/>
                            <a:endParaRPr lang="en-GB" sz="2160" dirty="0"/>
                          </a:p>
                        </p:txBody>
                      </p:sp>
                      <p:sp>
                        <p:nvSpPr>
                          <p:cNvPr id="110" name="Ellipse 109">
                            <a:extLst>
                              <a:ext uri="{FF2B5EF4-FFF2-40B4-BE49-F238E27FC236}">
                                <a16:creationId xmlns:a16="http://schemas.microsoft.com/office/drawing/2014/main" id="{E5D4C066-35C2-8FE0-C0A2-D439E5C7D94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88173" y="2628436"/>
                            <a:ext cx="173669" cy="58474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50000">
                                <a:schemeClr val="accent1">
                                  <a:tint val="44500"/>
                                  <a:satMod val="160000"/>
                                </a:schemeClr>
                              </a:gs>
                              <a:gs pos="100000">
                                <a:schemeClr val="accent1">
                                  <a:tint val="23500"/>
                                  <a:satMod val="160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ln w="63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rtlCol="0" anchor="ctr"/>
                          <a:lstStyle/>
                          <a:p>
                            <a:pPr algn="ctr"/>
                            <a:endParaRPr lang="en-GB" sz="2160" dirty="0"/>
                          </a:p>
                        </p:txBody>
                      </p:sp>
                    </p:grpSp>
                    <p:cxnSp>
                      <p:nvCxnSpPr>
                        <p:cNvPr id="99" name="Conector: angular 98">
                          <a:extLst>
                            <a:ext uri="{FF2B5EF4-FFF2-40B4-BE49-F238E27FC236}">
                              <a16:creationId xmlns:a16="http://schemas.microsoft.com/office/drawing/2014/main" id="{78AE2A44-0A73-4133-8EAC-1BD4DC1DE27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10800000" flipH="1" flipV="1">
                          <a:off x="3344759" y="3624039"/>
                          <a:ext cx="1839563" cy="1129728"/>
                        </a:xfrm>
                        <a:prstGeom prst="bentConnector3">
                          <a:avLst>
                            <a:gd name="adj1" fmla="val 264"/>
                          </a:avLst>
                        </a:prstGeom>
                        <a:ln>
                          <a:solidFill>
                            <a:srgbClr val="FFC000"/>
                          </a:solidFill>
                          <a:tailEnd type="triangle"/>
                        </a:ln>
                        <a:effectLst/>
                      </p:spPr>
                      <p:style>
                        <a:lnRef idx="2">
                          <a:schemeClr val="accent2"/>
                        </a:lnRef>
                        <a:fillRef idx="0">
                          <a:schemeClr val="accent2"/>
                        </a:fillRef>
                        <a:effectRef idx="1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pic>
                    <p:nvPicPr>
                      <p:cNvPr id="87" name="Imagen 86">
                        <a:extLst>
                          <a:ext uri="{FF2B5EF4-FFF2-40B4-BE49-F238E27FC236}">
                            <a16:creationId xmlns:a16="http://schemas.microsoft.com/office/drawing/2014/main" id="{BABEA183-D110-11E9-53F8-BAFC9FDE57F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0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rot="20443496">
                        <a:off x="3659626" y="4484748"/>
                        <a:ext cx="1040712" cy="62621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88" name="Imagen 87">
                        <a:extLst>
                          <a:ext uri="{FF2B5EF4-FFF2-40B4-BE49-F238E27FC236}">
                            <a16:creationId xmlns:a16="http://schemas.microsoft.com/office/drawing/2014/main" id="{640366CD-AA85-E1E5-FCE0-680425F330E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0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rot="20443496">
                        <a:off x="3667625" y="5196638"/>
                        <a:ext cx="1040712" cy="62621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89" name="Flecha: curvada hacia abajo 88">
                        <a:extLst>
                          <a:ext uri="{FF2B5EF4-FFF2-40B4-BE49-F238E27FC236}">
                            <a16:creationId xmlns:a16="http://schemas.microsoft.com/office/drawing/2014/main" id="{BF7B3404-107E-5A68-CD0F-A031685CF525}"/>
                          </a:ext>
                        </a:extLst>
                      </p:cNvPr>
                      <p:cNvSpPr/>
                      <p:nvPr/>
                    </p:nvSpPr>
                    <p:spPr>
                      <a:xfrm rot="21437177" flipH="1">
                        <a:off x="3381069" y="3959131"/>
                        <a:ext cx="876116" cy="656191"/>
                      </a:xfrm>
                      <a:prstGeom prst="curvedDownArrow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90" name="CuadroTexto 89">
                        <a:extLst>
                          <a:ext uri="{FF2B5EF4-FFF2-40B4-BE49-F238E27FC236}">
                            <a16:creationId xmlns:a16="http://schemas.microsoft.com/office/drawing/2014/main" id="{93DE6B35-1586-B531-C7B8-352D46118EC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112336" y="3724590"/>
                        <a:ext cx="158700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s-ES" dirty="0"/>
                          <a:t>FNC</a:t>
                        </a:r>
                      </a:p>
                    </p:txBody>
                  </p:sp>
                  <p:sp>
                    <p:nvSpPr>
                      <p:cNvPr id="91" name="CuadroTexto 90">
                        <a:extLst>
                          <a:ext uri="{FF2B5EF4-FFF2-40B4-BE49-F238E27FC236}">
                            <a16:creationId xmlns:a16="http://schemas.microsoft.com/office/drawing/2014/main" id="{2764638B-FA61-2481-EC6B-9191B4A6EF0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22422" y="4831956"/>
                        <a:ext cx="897952" cy="41732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s-ES" sz="1600" dirty="0"/>
                          <a:t>AOM</a:t>
                        </a:r>
                      </a:p>
                    </p:txBody>
                  </p:sp>
                  <p:sp>
                    <p:nvSpPr>
                      <p:cNvPr id="92" name="CuadroTexto 91">
                        <a:extLst>
                          <a:ext uri="{FF2B5EF4-FFF2-40B4-BE49-F238E27FC236}">
                            <a16:creationId xmlns:a16="http://schemas.microsoft.com/office/drawing/2014/main" id="{79A93C38-228F-2E9B-109B-AD6FFC7F8B9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11753" y="5545808"/>
                        <a:ext cx="912902" cy="41732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s-ES" sz="1600" dirty="0"/>
                          <a:t>AOM</a:t>
                        </a:r>
                      </a:p>
                    </p:txBody>
                  </p:sp>
                </p:grpSp>
                <p:sp>
                  <p:nvSpPr>
                    <p:cNvPr id="65" name="CuadroTexto 64">
                      <a:extLst>
                        <a:ext uri="{FF2B5EF4-FFF2-40B4-BE49-F238E27FC236}">
                          <a16:creationId xmlns:a16="http://schemas.microsoft.com/office/drawing/2014/main" id="{7BA55C90-F0E3-D494-975A-3C4EA239EF5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22460" y="3445635"/>
                      <a:ext cx="71178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dirty="0"/>
                        <a:t>PLL</a:t>
                      </a:r>
                    </a:p>
                  </p:txBody>
                </p:sp>
                <p:sp>
                  <p:nvSpPr>
                    <p:cNvPr id="66" name="Flecha: curvada hacia abajo 65">
                      <a:extLst>
                        <a:ext uri="{FF2B5EF4-FFF2-40B4-BE49-F238E27FC236}">
                          <a16:creationId xmlns:a16="http://schemas.microsoft.com/office/drawing/2014/main" id="{AB1EC41E-8C3D-C474-4E5B-6C8F621D64D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326566" y="5985908"/>
                      <a:ext cx="906203" cy="656191"/>
                    </a:xfrm>
                    <a:prstGeom prst="curvedDown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7" name="CuadroTexto 66">
                      <a:extLst>
                        <a:ext uri="{FF2B5EF4-FFF2-40B4-BE49-F238E27FC236}">
                          <a16:creationId xmlns:a16="http://schemas.microsoft.com/office/drawing/2014/main" id="{7B711732-9088-ACB6-DCD0-2778BD9E07F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363593" y="472422"/>
                      <a:ext cx="2764694" cy="261778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1200" dirty="0"/>
                        <a:t>MHA: Active Hydrogen Maser</a:t>
                      </a:r>
                    </a:p>
                    <a:p>
                      <a:r>
                        <a:rPr lang="es-ES" sz="1200" dirty="0"/>
                        <a:t>ORS: Optical Reference System</a:t>
                      </a:r>
                    </a:p>
                    <a:p>
                      <a:r>
                        <a:rPr lang="es-ES" sz="1200" dirty="0"/>
                        <a:t>OFC: Optical Frequency Comb</a:t>
                      </a:r>
                    </a:p>
                    <a:p>
                      <a:r>
                        <a:rPr lang="es-ES" sz="1200" dirty="0"/>
                        <a:t>PLL: Phase Lock Loop</a:t>
                      </a:r>
                    </a:p>
                    <a:p>
                      <a:r>
                        <a:rPr lang="es-ES" sz="1200" dirty="0"/>
                        <a:t>FNC: Phase Noise Cancelation</a:t>
                      </a:r>
                    </a:p>
                    <a:p>
                      <a:r>
                        <a:rPr lang="es-ES" sz="1200" dirty="0"/>
                        <a:t>AOM: Acoustic Optic Modulator </a:t>
                      </a:r>
                    </a:p>
                    <a:p>
                      <a:r>
                        <a:rPr lang="es-ES" sz="1200" dirty="0"/>
                        <a:t>OADM: Optical Add-Drop Multiplexer</a:t>
                      </a:r>
                    </a:p>
                    <a:p>
                      <a:r>
                        <a:rPr lang="es-ES" sz="1200" dirty="0"/>
                        <a:t>EDFA: Erbium Doped Fiber Amplificator</a:t>
                      </a:r>
                    </a:p>
                    <a:p>
                      <a:r>
                        <a:rPr lang="es-ES" sz="1200" dirty="0"/>
                        <a:t>FM: Faraday Mirror</a:t>
                      </a:r>
                    </a:p>
                  </p:txBody>
                </p:sp>
                <p:sp>
                  <p:nvSpPr>
                    <p:cNvPr id="68" name="CuadroTexto 67">
                      <a:extLst>
                        <a:ext uri="{FF2B5EF4-FFF2-40B4-BE49-F238E27FC236}">
                          <a16:creationId xmlns:a16="http://schemas.microsoft.com/office/drawing/2014/main" id="{0960457C-0D4A-2948-2100-C74CDC4DB62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91161" y="6684718"/>
                      <a:ext cx="1671696" cy="4552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dirty="0"/>
                        <a:t>FNC</a:t>
                      </a:r>
                    </a:p>
                  </p:txBody>
                </p:sp>
                <p:sp>
                  <p:nvSpPr>
                    <p:cNvPr id="69" name="CuadroTexto 68">
                      <a:extLst>
                        <a:ext uri="{FF2B5EF4-FFF2-40B4-BE49-F238E27FC236}">
                          <a16:creationId xmlns:a16="http://schemas.microsoft.com/office/drawing/2014/main" id="{CA4743BB-5236-437A-BC56-F908F3656F4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56152" y="2534148"/>
                      <a:ext cx="784512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1600" dirty="0"/>
                        <a:t>ORS</a:t>
                      </a:r>
                    </a:p>
                  </p:txBody>
                </p:sp>
                <p:sp>
                  <p:nvSpPr>
                    <p:cNvPr id="70" name="CuadroTexto 69">
                      <a:extLst>
                        <a:ext uri="{FF2B5EF4-FFF2-40B4-BE49-F238E27FC236}">
                          <a16:creationId xmlns:a16="http://schemas.microsoft.com/office/drawing/2014/main" id="{3E44634C-6E7D-079C-8D19-3C26CE753BE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35009" y="5654791"/>
                      <a:ext cx="784512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1600" dirty="0"/>
                        <a:t>OFC</a:t>
                      </a:r>
                    </a:p>
                  </p:txBody>
                </p:sp>
                <p:sp>
                  <p:nvSpPr>
                    <p:cNvPr id="71" name="CuadroTexto 70">
                      <a:extLst>
                        <a:ext uri="{FF2B5EF4-FFF2-40B4-BE49-F238E27FC236}">
                          <a16:creationId xmlns:a16="http://schemas.microsoft.com/office/drawing/2014/main" id="{FFB6C9A1-3ED0-B5B0-8C1C-85485DC43E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1698" y="2897753"/>
                      <a:ext cx="784512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1600" dirty="0"/>
                        <a:t>AHM</a:t>
                      </a:r>
                    </a:p>
                  </p:txBody>
                </p:sp>
                <p:sp>
                  <p:nvSpPr>
                    <p:cNvPr id="72" name="CuadroTexto 71">
                      <a:extLst>
                        <a:ext uri="{FF2B5EF4-FFF2-40B4-BE49-F238E27FC236}">
                          <a16:creationId xmlns:a16="http://schemas.microsoft.com/office/drawing/2014/main" id="{5841F643-006B-AD7B-91AB-48D002256A7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03839" y="5912595"/>
                      <a:ext cx="1006159" cy="41732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1600" dirty="0"/>
                        <a:t>OADM</a:t>
                      </a:r>
                    </a:p>
                  </p:txBody>
                </p:sp>
                <p:cxnSp>
                  <p:nvCxnSpPr>
                    <p:cNvPr id="73" name="Conector recto de flecha 72">
                      <a:extLst>
                        <a:ext uri="{FF2B5EF4-FFF2-40B4-BE49-F238E27FC236}">
                          <a16:creationId xmlns:a16="http://schemas.microsoft.com/office/drawing/2014/main" id="{CE522154-49DD-CFAC-C61D-0A5B306E36C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222701" y="5057595"/>
                      <a:ext cx="1044000" cy="6371"/>
                    </a:xfrm>
                    <a:prstGeom prst="straightConnector1">
                      <a:avLst/>
                    </a:prstGeom>
                    <a:ln w="19050">
                      <a:solidFill>
                        <a:srgbClr val="FFC000"/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4" name="Elipse 73">
                      <a:extLst>
                        <a:ext uri="{FF2B5EF4-FFF2-40B4-BE49-F238E27FC236}">
                          <a16:creationId xmlns:a16="http://schemas.microsoft.com/office/drawing/2014/main" id="{9DC666D4-3A7E-E0FB-5F4F-D3184AFDC7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0721" y="4758568"/>
                      <a:ext cx="233454" cy="309524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75" name="Elipse 74">
                      <a:extLst>
                        <a:ext uri="{FF2B5EF4-FFF2-40B4-BE49-F238E27FC236}">
                          <a16:creationId xmlns:a16="http://schemas.microsoft.com/office/drawing/2014/main" id="{39FA9F4A-A4A6-B711-44F9-7C320B67D5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4071" y="4758568"/>
                      <a:ext cx="233454" cy="309524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76" name="Elipse 75">
                      <a:extLst>
                        <a:ext uri="{FF2B5EF4-FFF2-40B4-BE49-F238E27FC236}">
                          <a16:creationId xmlns:a16="http://schemas.microsoft.com/office/drawing/2014/main" id="{55B875F5-84F4-249A-3FAF-923037D0B1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00971" y="4758568"/>
                      <a:ext cx="233454" cy="309524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77" name="Elipse 76">
                      <a:extLst>
                        <a:ext uri="{FF2B5EF4-FFF2-40B4-BE49-F238E27FC236}">
                          <a16:creationId xmlns:a16="http://schemas.microsoft.com/office/drawing/2014/main" id="{0621BAAC-0FEA-0F01-134B-72A2B9B20D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34321" y="4758568"/>
                      <a:ext cx="233454" cy="309524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cxnSp>
                  <p:nvCxnSpPr>
                    <p:cNvPr id="78" name="Conector recto de flecha 77">
                      <a:extLst>
                        <a:ext uri="{FF2B5EF4-FFF2-40B4-BE49-F238E27FC236}">
                          <a16:creationId xmlns:a16="http://schemas.microsoft.com/office/drawing/2014/main" id="{6CFC6A21-AD40-9ED9-62E7-AABA9B8C009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113788" y="5782082"/>
                      <a:ext cx="1039487" cy="0"/>
                    </a:xfrm>
                    <a:prstGeom prst="straightConnector1">
                      <a:avLst/>
                    </a:prstGeom>
                    <a:ln w="19050">
                      <a:solidFill>
                        <a:srgbClr val="FFC000"/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Conector recto de flecha 78">
                      <a:extLst>
                        <a:ext uri="{FF2B5EF4-FFF2-40B4-BE49-F238E27FC236}">
                          <a16:creationId xmlns:a16="http://schemas.microsoft.com/office/drawing/2014/main" id="{4E91A858-A368-E0BC-8162-B4137073460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194126" y="5781495"/>
                      <a:ext cx="1044000" cy="6371"/>
                    </a:xfrm>
                    <a:prstGeom prst="straightConnector1">
                      <a:avLst/>
                    </a:prstGeom>
                    <a:ln w="19050">
                      <a:solidFill>
                        <a:srgbClr val="FFC000"/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0" name="Elipse 79">
                      <a:extLst>
                        <a:ext uri="{FF2B5EF4-FFF2-40B4-BE49-F238E27FC236}">
                          <a16:creationId xmlns:a16="http://schemas.microsoft.com/office/drawing/2014/main" id="{5D7FECFE-A4D4-9062-866D-49A73A4CFD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3096" y="5472943"/>
                      <a:ext cx="233454" cy="309524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81" name="Elipse 80">
                      <a:extLst>
                        <a:ext uri="{FF2B5EF4-FFF2-40B4-BE49-F238E27FC236}">
                          <a16:creationId xmlns:a16="http://schemas.microsoft.com/office/drawing/2014/main" id="{0DFE355E-8E4A-99DF-6198-0E262E83EE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6446" y="5472943"/>
                      <a:ext cx="233454" cy="309524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82" name="Elipse 81">
                      <a:extLst>
                        <a:ext uri="{FF2B5EF4-FFF2-40B4-BE49-F238E27FC236}">
                          <a16:creationId xmlns:a16="http://schemas.microsoft.com/office/drawing/2014/main" id="{6F43D34C-BEA7-4CCF-A273-D10FE8C7E7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53346" y="5472943"/>
                      <a:ext cx="233454" cy="309524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83" name="Elipse 82">
                      <a:extLst>
                        <a:ext uri="{FF2B5EF4-FFF2-40B4-BE49-F238E27FC236}">
                          <a16:creationId xmlns:a16="http://schemas.microsoft.com/office/drawing/2014/main" id="{9ECCE17B-7951-6392-B8C4-5C141A9B23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86696" y="5472943"/>
                      <a:ext cx="233454" cy="309524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84" name="CuadroTexto 83">
                      <a:extLst>
                        <a:ext uri="{FF2B5EF4-FFF2-40B4-BE49-F238E27FC236}">
                          <a16:creationId xmlns:a16="http://schemas.microsoft.com/office/drawing/2014/main" id="{B88F4C77-F302-8D3A-AA7F-CB704B876C5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32779" y="4567261"/>
                      <a:ext cx="1078025" cy="41732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1600" dirty="0"/>
                        <a:t>OADM</a:t>
                      </a:r>
                    </a:p>
                  </p:txBody>
                </p:sp>
                <p:cxnSp>
                  <p:nvCxnSpPr>
                    <p:cNvPr id="85" name="Conector recto de flecha 84">
                      <a:extLst>
                        <a:ext uri="{FF2B5EF4-FFF2-40B4-BE49-F238E27FC236}">
                          <a16:creationId xmlns:a16="http://schemas.microsoft.com/office/drawing/2014/main" id="{A3F3AD22-AB44-6089-23AC-694583D8F76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161413" y="5067707"/>
                      <a:ext cx="1039487" cy="0"/>
                    </a:xfrm>
                    <a:prstGeom prst="straightConnector1">
                      <a:avLst/>
                    </a:prstGeom>
                    <a:ln w="19050">
                      <a:solidFill>
                        <a:srgbClr val="FFC000"/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7" name="CuadroTexto 56">
                    <a:extLst>
                      <a:ext uri="{FF2B5EF4-FFF2-40B4-BE49-F238E27FC236}">
                        <a16:creationId xmlns:a16="http://schemas.microsoft.com/office/drawing/2014/main" id="{7D67C2E1-637C-3435-D5AC-3F389BA389F5}"/>
                      </a:ext>
                    </a:extLst>
                  </p:cNvPr>
                  <p:cNvSpPr txBox="1"/>
                  <p:nvPr/>
                </p:nvSpPr>
                <p:spPr>
                  <a:xfrm>
                    <a:off x="8251819" y="5871908"/>
                    <a:ext cx="87464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ES" sz="3200" b="1" dirty="0">
                        <a:solidFill>
                          <a:srgbClr val="B9B9B9"/>
                        </a:solidFill>
                      </a:rPr>
                      <a:t>x3</a:t>
                    </a:r>
                  </a:p>
                </p:txBody>
              </p:sp>
              <p:sp>
                <p:nvSpPr>
                  <p:cNvPr id="58" name="Rectángulo 57">
                    <a:extLst>
                      <a:ext uri="{FF2B5EF4-FFF2-40B4-BE49-F238E27FC236}">
                        <a16:creationId xmlns:a16="http://schemas.microsoft.com/office/drawing/2014/main" id="{7DAA7983-9EFF-ED8E-9CCE-00B62164D7C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0954391" y="4351236"/>
                    <a:ext cx="479860" cy="67543"/>
                  </a:xfrm>
                  <a:prstGeom prst="rect">
                    <a:avLst/>
                  </a:prstGeom>
                  <a:ln w="190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cxnSp>
                <p:nvCxnSpPr>
                  <p:cNvPr id="59" name="Conector: curvado 58">
                    <a:extLst>
                      <a:ext uri="{FF2B5EF4-FFF2-40B4-BE49-F238E27FC236}">
                        <a16:creationId xmlns:a16="http://schemas.microsoft.com/office/drawing/2014/main" id="{979099DA-EA5B-AFC7-DEE5-D2979E25FF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424817" y="4634870"/>
                    <a:ext cx="769504" cy="434482"/>
                  </a:xfrm>
                  <a:prstGeom prst="curvedConnector2">
                    <a:avLst/>
                  </a:prstGeom>
                  <a:ln w="19050">
                    <a:solidFill>
                      <a:srgbClr val="FFC00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Conector recto de flecha 59">
                    <a:extLst>
                      <a:ext uri="{FF2B5EF4-FFF2-40B4-BE49-F238E27FC236}">
                        <a16:creationId xmlns:a16="http://schemas.microsoft.com/office/drawing/2014/main" id="{AD6DBFDA-82D7-2BC3-F900-20D275D9A562}"/>
                      </a:ext>
                    </a:extLst>
                  </p:cNvPr>
                  <p:cNvCxnSpPr/>
                  <p:nvPr/>
                </p:nvCxnSpPr>
                <p:spPr>
                  <a:xfrm>
                    <a:off x="10491155" y="5072593"/>
                    <a:ext cx="1181100" cy="0"/>
                  </a:xfrm>
                  <a:prstGeom prst="straightConnector1">
                    <a:avLst/>
                  </a:prstGeom>
                  <a:ln w="19050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" name="Rectángulo 60">
                    <a:extLst>
                      <a:ext uri="{FF2B5EF4-FFF2-40B4-BE49-F238E27FC236}">
                        <a16:creationId xmlns:a16="http://schemas.microsoft.com/office/drawing/2014/main" id="{0102A48D-1152-8CD0-A41D-74A61D24308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0954391" y="4351237"/>
                    <a:ext cx="479860" cy="67543"/>
                  </a:xfrm>
                  <a:prstGeom prst="rect">
                    <a:avLst/>
                  </a:prstGeom>
                  <a:ln w="190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62" name="CuadroTexto 61">
                    <a:extLst>
                      <a:ext uri="{FF2B5EF4-FFF2-40B4-BE49-F238E27FC236}">
                        <a16:creationId xmlns:a16="http://schemas.microsoft.com/office/drawing/2014/main" id="{7486A9A1-D5A7-5CDF-AEB9-66A823BE33CD}"/>
                      </a:ext>
                    </a:extLst>
                  </p:cNvPr>
                  <p:cNvSpPr txBox="1"/>
                  <p:nvPr/>
                </p:nvSpPr>
                <p:spPr>
                  <a:xfrm>
                    <a:off x="11210938" y="4066679"/>
                    <a:ext cx="613522" cy="307777"/>
                  </a:xfrm>
                  <a:prstGeom prst="rect">
                    <a:avLst/>
                  </a:prstGeom>
                  <a:noFill/>
                  <a:ln w="1905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ES" sz="1400" dirty="0"/>
                      <a:t>FM</a:t>
                    </a:r>
                  </a:p>
                </p:txBody>
              </p:sp>
              <p:sp>
                <p:nvSpPr>
                  <p:cNvPr id="63" name="Rectángulo 62">
                    <a:extLst>
                      <a:ext uri="{FF2B5EF4-FFF2-40B4-BE49-F238E27FC236}">
                        <a16:creationId xmlns:a16="http://schemas.microsoft.com/office/drawing/2014/main" id="{5914B5F6-F98C-6DBC-D7AE-D5FF3F92AE6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0956837" y="4348287"/>
                    <a:ext cx="479860" cy="67543"/>
                  </a:xfrm>
                  <a:prstGeom prst="rect">
                    <a:avLst/>
                  </a:prstGeom>
                  <a:ln w="190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44" name="Grupo 43">
                  <a:extLst>
                    <a:ext uri="{FF2B5EF4-FFF2-40B4-BE49-F238E27FC236}">
                      <a16:creationId xmlns:a16="http://schemas.microsoft.com/office/drawing/2014/main" id="{7936C334-5688-EB17-2D40-747A824279D8}"/>
                    </a:ext>
                  </a:extLst>
                </p:cNvPr>
                <p:cNvGrpSpPr/>
                <p:nvPr/>
              </p:nvGrpSpPr>
              <p:grpSpPr>
                <a:xfrm>
                  <a:off x="6531005" y="3863400"/>
                  <a:ext cx="496590" cy="538036"/>
                  <a:chOff x="6569221" y="3842510"/>
                  <a:chExt cx="496590" cy="538036"/>
                </a:xfrm>
              </p:grpSpPr>
              <p:sp>
                <p:nvSpPr>
                  <p:cNvPr id="54" name="CuadroTexto 53">
                    <a:extLst>
                      <a:ext uri="{FF2B5EF4-FFF2-40B4-BE49-F238E27FC236}">
                        <a16:creationId xmlns:a16="http://schemas.microsoft.com/office/drawing/2014/main" id="{E87690C5-1344-19FA-723A-756FAC45653C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6610133" y="3842510"/>
                    <a:ext cx="45567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ES" sz="2400" dirty="0">
                        <a:solidFill>
                          <a:srgbClr val="FF0000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55" name="Rectángulo: esquinas redondeadas 54">
                    <a:extLst>
                      <a:ext uri="{FF2B5EF4-FFF2-40B4-BE49-F238E27FC236}">
                        <a16:creationId xmlns:a16="http://schemas.microsoft.com/office/drawing/2014/main" id="{F934C8D4-451C-E34C-F1FF-86B7417EC1DB}"/>
                      </a:ext>
                    </a:extLst>
                  </p:cNvPr>
                  <p:cNvSpPr/>
                  <p:nvPr/>
                </p:nvSpPr>
                <p:spPr>
                  <a:xfrm>
                    <a:off x="6569221" y="3900690"/>
                    <a:ext cx="448891" cy="479856"/>
                  </a:xfrm>
                  <a:prstGeom prst="roundRect">
                    <a:avLst/>
                  </a:prstGeom>
                  <a:noFill/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45" name="Grupo 44">
                  <a:extLst>
                    <a:ext uri="{FF2B5EF4-FFF2-40B4-BE49-F238E27FC236}">
                      <a16:creationId xmlns:a16="http://schemas.microsoft.com/office/drawing/2014/main" id="{9A7D785B-994C-0D4C-BD76-E4BF96B02546}"/>
                    </a:ext>
                  </a:extLst>
                </p:cNvPr>
                <p:cNvGrpSpPr/>
                <p:nvPr/>
              </p:nvGrpSpPr>
              <p:grpSpPr>
                <a:xfrm>
                  <a:off x="6535575" y="5736588"/>
                  <a:ext cx="482219" cy="535148"/>
                  <a:chOff x="6569221" y="3845398"/>
                  <a:chExt cx="482219" cy="535148"/>
                </a:xfrm>
              </p:grpSpPr>
              <p:sp>
                <p:nvSpPr>
                  <p:cNvPr id="52" name="CuadroTexto 51">
                    <a:extLst>
                      <a:ext uri="{FF2B5EF4-FFF2-40B4-BE49-F238E27FC236}">
                        <a16:creationId xmlns:a16="http://schemas.microsoft.com/office/drawing/2014/main" id="{A1FF57B8-6EDD-24EA-3563-43B845454246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6595762" y="3845398"/>
                    <a:ext cx="45567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ES" sz="2400" dirty="0">
                        <a:solidFill>
                          <a:srgbClr val="FF0000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53" name="Rectángulo: esquinas redondeadas 52">
                    <a:extLst>
                      <a:ext uri="{FF2B5EF4-FFF2-40B4-BE49-F238E27FC236}">
                        <a16:creationId xmlns:a16="http://schemas.microsoft.com/office/drawing/2014/main" id="{4B35B7A7-14A7-3FAD-093D-06174DA812C6}"/>
                      </a:ext>
                    </a:extLst>
                  </p:cNvPr>
                  <p:cNvSpPr/>
                  <p:nvPr/>
                </p:nvSpPr>
                <p:spPr>
                  <a:xfrm>
                    <a:off x="6569221" y="3900690"/>
                    <a:ext cx="448891" cy="479856"/>
                  </a:xfrm>
                  <a:prstGeom prst="roundRect">
                    <a:avLst/>
                  </a:prstGeom>
                  <a:noFill/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46" name="Grupo 45">
                  <a:extLst>
                    <a:ext uri="{FF2B5EF4-FFF2-40B4-BE49-F238E27FC236}">
                      <a16:creationId xmlns:a16="http://schemas.microsoft.com/office/drawing/2014/main" id="{C6A63E5F-DE3E-5186-B9B8-CB2C7240526A}"/>
                    </a:ext>
                  </a:extLst>
                </p:cNvPr>
                <p:cNvGrpSpPr/>
                <p:nvPr/>
              </p:nvGrpSpPr>
              <p:grpSpPr>
                <a:xfrm>
                  <a:off x="636682" y="1722936"/>
                  <a:ext cx="495843" cy="533979"/>
                  <a:chOff x="-2017467" y="2899920"/>
                  <a:chExt cx="495843" cy="533979"/>
                </a:xfrm>
              </p:grpSpPr>
              <p:sp>
                <p:nvSpPr>
                  <p:cNvPr id="50" name="CuadroTexto 49">
                    <a:extLst>
                      <a:ext uri="{FF2B5EF4-FFF2-40B4-BE49-F238E27FC236}">
                        <a16:creationId xmlns:a16="http://schemas.microsoft.com/office/drawing/2014/main" id="{B0867A8D-0107-E608-AB0C-182C2367712A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-1977301" y="2899920"/>
                    <a:ext cx="455677" cy="461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ES" sz="2400" dirty="0">
                        <a:solidFill>
                          <a:srgbClr val="FF0000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51" name="Rectángulo: esquinas redondeadas 50">
                    <a:extLst>
                      <a:ext uri="{FF2B5EF4-FFF2-40B4-BE49-F238E27FC236}">
                        <a16:creationId xmlns:a16="http://schemas.microsoft.com/office/drawing/2014/main" id="{4B0BE610-001B-96F4-AAA9-9BC7832E13A4}"/>
                      </a:ext>
                    </a:extLst>
                  </p:cNvPr>
                  <p:cNvSpPr/>
                  <p:nvPr/>
                </p:nvSpPr>
                <p:spPr>
                  <a:xfrm>
                    <a:off x="-2017467" y="2954043"/>
                    <a:ext cx="448891" cy="479856"/>
                  </a:xfrm>
                  <a:prstGeom prst="roundRect">
                    <a:avLst/>
                  </a:prstGeom>
                  <a:noFill/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47" name="Grupo 46">
                  <a:extLst>
                    <a:ext uri="{FF2B5EF4-FFF2-40B4-BE49-F238E27FC236}">
                      <a16:creationId xmlns:a16="http://schemas.microsoft.com/office/drawing/2014/main" id="{46C6FF7F-0510-8F9F-415E-615C60BE5C85}"/>
                    </a:ext>
                  </a:extLst>
                </p:cNvPr>
                <p:cNvGrpSpPr/>
                <p:nvPr/>
              </p:nvGrpSpPr>
              <p:grpSpPr>
                <a:xfrm>
                  <a:off x="631426" y="1016307"/>
                  <a:ext cx="486589" cy="540119"/>
                  <a:chOff x="-2022723" y="2965945"/>
                  <a:chExt cx="486589" cy="540119"/>
                </a:xfrm>
              </p:grpSpPr>
              <p:sp>
                <p:nvSpPr>
                  <p:cNvPr id="48" name="CuadroTexto 47">
                    <a:extLst>
                      <a:ext uri="{FF2B5EF4-FFF2-40B4-BE49-F238E27FC236}">
                        <a16:creationId xmlns:a16="http://schemas.microsoft.com/office/drawing/2014/main" id="{FF5F6062-1A45-F1EB-7E1F-F719CD362722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-1991812" y="2965945"/>
                    <a:ext cx="45567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ES" sz="2400" dirty="0">
                        <a:solidFill>
                          <a:srgbClr val="FF0000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49" name="Rectángulo: esquinas redondeadas 48">
                    <a:extLst>
                      <a:ext uri="{FF2B5EF4-FFF2-40B4-BE49-F238E27FC236}">
                        <a16:creationId xmlns:a16="http://schemas.microsoft.com/office/drawing/2014/main" id="{4A9E2D9A-A8E9-F5EA-C2D5-5668BE141743}"/>
                      </a:ext>
                    </a:extLst>
                  </p:cNvPr>
                  <p:cNvSpPr/>
                  <p:nvPr/>
                </p:nvSpPr>
                <p:spPr>
                  <a:xfrm>
                    <a:off x="-2022723" y="3026208"/>
                    <a:ext cx="448891" cy="479856"/>
                  </a:xfrm>
                  <a:prstGeom prst="roundRect">
                    <a:avLst/>
                  </a:prstGeom>
                  <a:noFill/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</p:grp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F090DFED-B7BB-B775-7B54-D0884D21A625}"/>
                  </a:ext>
                </a:extLst>
              </p:cNvPr>
              <p:cNvSpPr txBox="1"/>
              <p:nvPr/>
            </p:nvSpPr>
            <p:spPr>
              <a:xfrm>
                <a:off x="11258563" y="6445787"/>
                <a:ext cx="584686" cy="30777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1400" dirty="0"/>
                  <a:t>FM</a:t>
                </a:r>
              </a:p>
            </p:txBody>
          </p:sp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id="{66C3FF52-8717-26F2-11E8-4D2BDE1392B6}"/>
                  </a:ext>
                </a:extLst>
              </p:cNvPr>
              <p:cNvSpPr/>
              <p:nvPr/>
            </p:nvSpPr>
            <p:spPr>
              <a:xfrm rot="5400000">
                <a:off x="11007212" y="6404413"/>
                <a:ext cx="479860" cy="67543"/>
              </a:xfrm>
              <a:prstGeom prst="rect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cxnSp>
            <p:nvCxnSpPr>
              <p:cNvPr id="39" name="Conector: curvado 38">
                <a:extLst>
                  <a:ext uri="{FF2B5EF4-FFF2-40B4-BE49-F238E27FC236}">
                    <a16:creationId xmlns:a16="http://schemas.microsoft.com/office/drawing/2014/main" id="{637F5F5B-BF1F-3966-93AB-304FE75768A5}"/>
                  </a:ext>
                </a:extLst>
              </p:cNvPr>
              <p:cNvCxnSpPr>
                <a:cxnSpLocks/>
                <a:endCxn id="38" idx="1"/>
              </p:cNvCxnSpPr>
              <p:nvPr/>
            </p:nvCxnSpPr>
            <p:spPr>
              <a:xfrm>
                <a:off x="10465363" y="5676003"/>
                <a:ext cx="781779" cy="522252"/>
              </a:xfrm>
              <a:prstGeom prst="curvedConnector2">
                <a:avLst/>
              </a:prstGeom>
              <a:ln w="19050">
                <a:solidFill>
                  <a:srgbClr val="FFC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cto de flecha 39">
                <a:extLst>
                  <a:ext uri="{FF2B5EF4-FFF2-40B4-BE49-F238E27FC236}">
                    <a16:creationId xmlns:a16="http://schemas.microsoft.com/office/drawing/2014/main" id="{1620EB12-130F-07B5-2665-BD332CBADF37}"/>
                  </a:ext>
                </a:extLst>
              </p:cNvPr>
              <p:cNvCxnSpPr/>
              <p:nvPr/>
            </p:nvCxnSpPr>
            <p:spPr>
              <a:xfrm>
                <a:off x="10513529" y="5680142"/>
                <a:ext cx="1181100" cy="0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E55CC18F-FAFB-BCF7-B265-F4B8A87D3372}"/>
                  </a:ext>
                </a:extLst>
              </p:cNvPr>
              <p:cNvSpPr txBox="1"/>
              <p:nvPr/>
            </p:nvSpPr>
            <p:spPr>
              <a:xfrm>
                <a:off x="9690968" y="4343767"/>
                <a:ext cx="1082159" cy="41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/>
                  <a:t>OADM</a:t>
                </a:r>
              </a:p>
            </p:txBody>
          </p:sp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9097C65F-573E-2A72-4F6B-B31292ECAD34}"/>
                  </a:ext>
                </a:extLst>
              </p:cNvPr>
              <p:cNvSpPr txBox="1"/>
              <p:nvPr/>
            </p:nvSpPr>
            <p:spPr>
              <a:xfrm>
                <a:off x="9780809" y="5785128"/>
                <a:ext cx="998603" cy="41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/>
                  <a:t>OADM</a:t>
                </a:r>
              </a:p>
            </p:txBody>
          </p:sp>
        </p:grp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AB53BC7F-E306-6226-45B8-089CCA78446F}"/>
                </a:ext>
              </a:extLst>
            </p:cNvPr>
            <p:cNvSpPr txBox="1"/>
            <p:nvPr/>
          </p:nvSpPr>
          <p:spPr>
            <a:xfrm>
              <a:off x="7785575" y="4310765"/>
              <a:ext cx="782087" cy="41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/>
                <a:t>EDFA</a:t>
              </a:r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8DCDCF5E-8467-5D84-45FD-41CA1185F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6700" y="4793835"/>
              <a:ext cx="1116000" cy="323152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21F91043-AF6A-16B7-22C8-0684517FE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0246" y="5577105"/>
              <a:ext cx="1116000" cy="323152"/>
            </a:xfrm>
            <a:prstGeom prst="rect">
              <a:avLst/>
            </a:prstGeom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30B7103D-1FBC-2568-C906-34CEBE321195}"/>
                </a:ext>
              </a:extLst>
            </p:cNvPr>
            <p:cNvSpPr txBox="1"/>
            <p:nvPr/>
          </p:nvSpPr>
          <p:spPr>
            <a:xfrm>
              <a:off x="7725029" y="5943813"/>
              <a:ext cx="936562" cy="41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/>
                <a:t>EDFA</a:t>
              </a:r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C9FCEBED-658E-C19A-074B-D1D705A2F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48152" y="4688287"/>
              <a:ext cx="972000" cy="523382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1DCA9F0-E764-95F6-5C6D-68C66AED8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2654" y="5475204"/>
              <a:ext cx="972000" cy="523382"/>
            </a:xfrm>
            <a:prstGeom prst="rect">
              <a:avLst/>
            </a:prstGeom>
          </p:spPr>
        </p:pic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35F9DCD5-023D-AEDC-D68C-59B1AD71F039}"/>
                </a:ext>
              </a:extLst>
            </p:cNvPr>
            <p:cNvGrpSpPr/>
            <p:nvPr/>
          </p:nvGrpSpPr>
          <p:grpSpPr>
            <a:xfrm>
              <a:off x="6436967" y="68753"/>
              <a:ext cx="5018831" cy="2709153"/>
              <a:chOff x="6436967" y="68753"/>
              <a:chExt cx="5018831" cy="2709153"/>
            </a:xfrm>
          </p:grpSpPr>
          <p:sp>
            <p:nvSpPr>
              <p:cNvPr id="34" name="Rectángulo 33">
                <a:extLst>
                  <a:ext uri="{FF2B5EF4-FFF2-40B4-BE49-F238E27FC236}">
                    <a16:creationId xmlns:a16="http://schemas.microsoft.com/office/drawing/2014/main" id="{442D58DD-0CDA-AF6F-F93A-D56E6E1C3F79}"/>
                  </a:ext>
                </a:extLst>
              </p:cNvPr>
              <p:cNvSpPr/>
              <p:nvPr/>
            </p:nvSpPr>
            <p:spPr>
              <a:xfrm>
                <a:off x="6445628" y="68753"/>
                <a:ext cx="4829221" cy="270915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46AA964A-FD03-C467-DECC-80450616BC1C}"/>
                  </a:ext>
                </a:extLst>
              </p:cNvPr>
              <p:cNvSpPr txBox="1"/>
              <p:nvPr/>
            </p:nvSpPr>
            <p:spPr>
              <a:xfrm>
                <a:off x="6436967" y="137376"/>
                <a:ext cx="5018831" cy="2086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u="sng" dirty="0">
                    <a:solidFill>
                      <a:schemeClr val="bg1"/>
                    </a:solidFill>
                  </a:rPr>
                  <a:t>Pérdidas:</a:t>
                </a:r>
              </a:p>
              <a:p>
                <a:r>
                  <a:rPr lang="es-ES" sz="2000" dirty="0">
                    <a:solidFill>
                      <a:schemeClr val="bg1"/>
                    </a:solidFill>
                  </a:rPr>
                  <a:t>≤4.9 dB inserción MUX/DEMUX</a:t>
                </a:r>
              </a:p>
              <a:p>
                <a:r>
                  <a:rPr lang="es-ES" sz="2000" dirty="0">
                    <a:solidFill>
                      <a:schemeClr val="bg1"/>
                    </a:solidFill>
                  </a:rPr>
                  <a:t>0.3 dB/km fibra óptica</a:t>
                </a:r>
              </a:p>
              <a:p>
                <a:r>
                  <a:rPr lang="es-ES" sz="2000" dirty="0">
                    <a:solidFill>
                      <a:schemeClr val="bg1"/>
                    </a:solidFill>
                  </a:rPr>
                  <a:t>Pérdidas EDFAs   = 10 dBm  </a:t>
                </a:r>
              </a:p>
              <a:p>
                <a:endParaRPr lang="es-E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862BCB94-7ED0-56B2-F603-AACCD8EF0546}"/>
                </a:ext>
              </a:extLst>
            </p:cNvPr>
            <p:cNvSpPr/>
            <p:nvPr/>
          </p:nvSpPr>
          <p:spPr>
            <a:xfrm>
              <a:off x="6459896" y="1908585"/>
              <a:ext cx="4837048" cy="204131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" sz="2000" u="sng" dirty="0">
                <a:solidFill>
                  <a:schemeClr val="bg1"/>
                </a:solidFill>
              </a:endParaRPr>
            </a:p>
            <a:p>
              <a:r>
                <a:rPr lang="es-ES" sz="2000" u="sng" dirty="0">
                  <a:solidFill>
                    <a:schemeClr val="bg1"/>
                  </a:solidFill>
                </a:rPr>
                <a:t>Ganancia: </a:t>
              </a:r>
              <a:r>
                <a:rPr lang="es-ES" sz="2000" dirty="0">
                  <a:solidFill>
                    <a:schemeClr val="bg1"/>
                  </a:solidFill>
                </a:rPr>
                <a:t>12-21 dB EDFAs</a:t>
              </a:r>
            </a:p>
            <a:p>
              <a:r>
                <a:rPr lang="es-ES" sz="2000" dirty="0">
                  <a:solidFill>
                    <a:schemeClr val="bg1"/>
                  </a:solidFill>
                </a:rPr>
                <a:t>Pot. min. entrada EDFA = - 60 dBm</a:t>
              </a:r>
            </a:p>
            <a:p>
              <a:r>
                <a:rPr lang="es-ES" sz="2000" dirty="0">
                  <a:solidFill>
                    <a:schemeClr val="bg1"/>
                  </a:solidFill>
                </a:rPr>
                <a:t>Pot. max. Saturación = + 5 dBm</a:t>
              </a:r>
            </a:p>
            <a:p>
              <a:endParaRPr lang="es-ES" dirty="0"/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0BB44223-E94A-3E01-E331-88283B626DDD}"/>
                </a:ext>
              </a:extLst>
            </p:cNvPr>
            <p:cNvSpPr txBox="1"/>
            <p:nvPr/>
          </p:nvSpPr>
          <p:spPr>
            <a:xfrm>
              <a:off x="7109179" y="-928007"/>
              <a:ext cx="5209242" cy="455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  <p:cxnSp>
          <p:nvCxnSpPr>
            <p:cNvPr id="21" name="Conector recto de flecha 20">
              <a:extLst>
                <a:ext uri="{FF2B5EF4-FFF2-40B4-BE49-F238E27FC236}">
                  <a16:creationId xmlns:a16="http://schemas.microsoft.com/office/drawing/2014/main" id="{63A6477D-52A2-6100-AB0D-DE17B5A7829C}"/>
                </a:ext>
              </a:extLst>
            </p:cNvPr>
            <p:cNvCxnSpPr/>
            <p:nvPr/>
          </p:nvCxnSpPr>
          <p:spPr>
            <a:xfrm>
              <a:off x="5453871" y="4310925"/>
              <a:ext cx="0" cy="50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D57F5B96-CFE3-7209-A23A-BA9863CC20E2}"/>
                </a:ext>
              </a:extLst>
            </p:cNvPr>
            <p:cNvSpPr/>
            <p:nvPr/>
          </p:nvSpPr>
          <p:spPr>
            <a:xfrm>
              <a:off x="4995242" y="4005357"/>
              <a:ext cx="944239" cy="28220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97F27F8B-3A10-994B-52E8-48BAE1926834}"/>
                </a:ext>
              </a:extLst>
            </p:cNvPr>
            <p:cNvSpPr txBox="1"/>
            <p:nvPr/>
          </p:nvSpPr>
          <p:spPr>
            <a:xfrm>
              <a:off x="5102816" y="3959071"/>
              <a:ext cx="743854" cy="379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/>
                <a:t>Datos</a:t>
              </a:r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DFC4DE85-9043-6FA2-116F-6F3D2E62F055}"/>
                </a:ext>
              </a:extLst>
            </p:cNvPr>
            <p:cNvSpPr/>
            <p:nvPr/>
          </p:nvSpPr>
          <p:spPr>
            <a:xfrm>
              <a:off x="4991559" y="6329999"/>
              <a:ext cx="923927" cy="284285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25" name="Conector recto de flecha 24">
              <a:extLst>
                <a:ext uri="{FF2B5EF4-FFF2-40B4-BE49-F238E27FC236}">
                  <a16:creationId xmlns:a16="http://schemas.microsoft.com/office/drawing/2014/main" id="{2CA2A43D-20F5-C018-5ECF-647CE4D7BA64}"/>
                </a:ext>
              </a:extLst>
            </p:cNvPr>
            <p:cNvCxnSpPr/>
            <p:nvPr/>
          </p:nvCxnSpPr>
          <p:spPr>
            <a:xfrm flipV="1">
              <a:off x="5453870" y="5817788"/>
              <a:ext cx="1" cy="50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BC1051C4-1029-ECF9-F99F-6BF472526F00}"/>
                </a:ext>
              </a:extLst>
            </p:cNvPr>
            <p:cNvSpPr txBox="1"/>
            <p:nvPr/>
          </p:nvSpPr>
          <p:spPr>
            <a:xfrm>
              <a:off x="5107745" y="6287475"/>
              <a:ext cx="743854" cy="379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/>
                <a:t>Datos</a:t>
              </a:r>
            </a:p>
          </p:txBody>
        </p:sp>
        <p:cxnSp>
          <p:nvCxnSpPr>
            <p:cNvPr id="27" name="Conector recto de flecha 26">
              <a:extLst>
                <a:ext uri="{FF2B5EF4-FFF2-40B4-BE49-F238E27FC236}">
                  <a16:creationId xmlns:a16="http://schemas.microsoft.com/office/drawing/2014/main" id="{822CE424-B501-C008-D380-9CE572A7456D}"/>
                </a:ext>
              </a:extLst>
            </p:cNvPr>
            <p:cNvCxnSpPr/>
            <p:nvPr/>
          </p:nvCxnSpPr>
          <p:spPr>
            <a:xfrm flipV="1">
              <a:off x="9619348" y="4299935"/>
              <a:ext cx="1" cy="50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de flecha 27">
              <a:extLst>
                <a:ext uri="{FF2B5EF4-FFF2-40B4-BE49-F238E27FC236}">
                  <a16:creationId xmlns:a16="http://schemas.microsoft.com/office/drawing/2014/main" id="{E33DB033-81DB-1D9D-D5A7-313D74E40848}"/>
                </a:ext>
              </a:extLst>
            </p:cNvPr>
            <p:cNvCxnSpPr/>
            <p:nvPr/>
          </p:nvCxnSpPr>
          <p:spPr>
            <a:xfrm>
              <a:off x="9617921" y="5911222"/>
              <a:ext cx="0" cy="50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8B3BF40B-3121-D130-4DCE-D84008D92A9E}"/>
                </a:ext>
              </a:extLst>
            </p:cNvPr>
            <p:cNvSpPr/>
            <p:nvPr/>
          </p:nvSpPr>
          <p:spPr>
            <a:xfrm>
              <a:off x="9156116" y="6417084"/>
              <a:ext cx="923927" cy="284285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069B7ECC-A713-DD44-DD1D-70022A8529C1}"/>
                </a:ext>
              </a:extLst>
            </p:cNvPr>
            <p:cNvSpPr txBox="1"/>
            <p:nvPr/>
          </p:nvSpPr>
          <p:spPr>
            <a:xfrm>
              <a:off x="9272302" y="6374560"/>
              <a:ext cx="743854" cy="379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/>
                <a:t>Datos</a:t>
              </a:r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F6A4B905-1003-D822-9120-F3314ED09362}"/>
                </a:ext>
              </a:extLst>
            </p:cNvPr>
            <p:cNvSpPr/>
            <p:nvPr/>
          </p:nvSpPr>
          <p:spPr>
            <a:xfrm>
              <a:off x="9156128" y="4000456"/>
              <a:ext cx="923927" cy="284285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850B90E4-53A8-E899-AA98-09C29EB5CC24}"/>
                </a:ext>
              </a:extLst>
            </p:cNvPr>
            <p:cNvSpPr txBox="1"/>
            <p:nvPr/>
          </p:nvSpPr>
          <p:spPr>
            <a:xfrm>
              <a:off x="9272314" y="3957932"/>
              <a:ext cx="743854" cy="379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/>
                <a:t>Datos</a:t>
              </a:r>
            </a:p>
          </p:txBody>
        </p:sp>
        <p:sp>
          <p:nvSpPr>
            <p:cNvPr id="33" name="Marcador de número de diapositiva 1">
              <a:extLst>
                <a:ext uri="{FF2B5EF4-FFF2-40B4-BE49-F238E27FC236}">
                  <a16:creationId xmlns:a16="http://schemas.microsoft.com/office/drawing/2014/main" id="{7EA6AAD1-D002-6A45-59A4-BDF08168C461}"/>
                </a:ext>
              </a:extLst>
            </p:cNvPr>
            <p:cNvSpPr txBox="1">
              <a:spLocks/>
            </p:cNvSpPr>
            <p:nvPr/>
          </p:nvSpPr>
          <p:spPr>
            <a:xfrm>
              <a:off x="8442069" y="6412964"/>
              <a:ext cx="28448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s-E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4BC33703-237C-411D-9F9A-B9808696B282}" type="slidenum">
                <a:rPr lang="es-ES" smtClean="0">
                  <a:solidFill>
                    <a:prstClr val="black">
                      <a:tint val="75000"/>
                    </a:prstClr>
                  </a:solidFill>
                </a:rPr>
                <a:pPr/>
                <a:t>14</a:t>
              </a:fld>
              <a:endParaRPr lang="es-ES" dirty="0">
                <a:solidFill>
                  <a:prstClr val="black">
                    <a:tint val="75000"/>
                  </a:prstClr>
                </a:solidFill>
              </a:endParaRPr>
            </a:p>
          </p:txBody>
        </p:sp>
      </p:grpSp>
      <p:grpSp>
        <p:nvGrpSpPr>
          <p:cNvPr id="129" name="Grupo 128">
            <a:extLst>
              <a:ext uri="{FF2B5EF4-FFF2-40B4-BE49-F238E27FC236}">
                <a16:creationId xmlns:a16="http://schemas.microsoft.com/office/drawing/2014/main" id="{71145EE7-A903-6257-8372-0B6FF289282D}"/>
              </a:ext>
            </a:extLst>
          </p:cNvPr>
          <p:cNvGrpSpPr/>
          <p:nvPr/>
        </p:nvGrpSpPr>
        <p:grpSpPr>
          <a:xfrm>
            <a:off x="0" y="675238"/>
            <a:ext cx="12200699" cy="923925"/>
            <a:chOff x="0" y="675238"/>
            <a:chExt cx="12200699" cy="923925"/>
          </a:xfrm>
        </p:grpSpPr>
        <p:sp>
          <p:nvSpPr>
            <p:cNvPr id="130" name="Terminador 4">
              <a:extLst>
                <a:ext uri="{FF2B5EF4-FFF2-40B4-BE49-F238E27FC236}">
                  <a16:creationId xmlns:a16="http://schemas.microsoft.com/office/drawing/2014/main" id="{934EC754-C5D5-168C-7AC2-F9132E09AFF3}"/>
                </a:ext>
              </a:extLst>
            </p:cNvPr>
            <p:cNvSpPr/>
            <p:nvPr/>
          </p:nvSpPr>
          <p:spPr>
            <a:xfrm>
              <a:off x="466929" y="675238"/>
              <a:ext cx="5009744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131" name="Conector recto 130">
              <a:extLst>
                <a:ext uri="{FF2B5EF4-FFF2-40B4-BE49-F238E27FC236}">
                  <a16:creationId xmlns:a16="http://schemas.microsoft.com/office/drawing/2014/main" id="{574A4C48-E4DE-7311-2ACC-038F92E12C90}"/>
                </a:ext>
              </a:extLst>
            </p:cNvPr>
            <p:cNvCxnSpPr>
              <a:cxnSpLocks/>
              <a:stCxn id="130" idx="3"/>
            </p:cNvCxnSpPr>
            <p:nvPr/>
          </p:nvCxnSpPr>
          <p:spPr>
            <a:xfrm>
              <a:off x="5476673" y="1137201"/>
              <a:ext cx="67240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ector recto 131">
              <a:extLst>
                <a:ext uri="{FF2B5EF4-FFF2-40B4-BE49-F238E27FC236}">
                  <a16:creationId xmlns:a16="http://schemas.microsoft.com/office/drawing/2014/main" id="{408C5FFC-9F23-0678-0E31-A0ACFBF6DA4C}"/>
                </a:ext>
              </a:extLst>
            </p:cNvPr>
            <p:cNvCxnSpPr/>
            <p:nvPr/>
          </p:nvCxnSpPr>
          <p:spPr>
            <a:xfrm>
              <a:off x="0" y="1137201"/>
              <a:ext cx="468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ítulo 1">
            <a:extLst>
              <a:ext uri="{FF2B5EF4-FFF2-40B4-BE49-F238E27FC236}">
                <a16:creationId xmlns:a16="http://schemas.microsoft.com/office/drawing/2014/main" id="{96AE925B-F81B-59AA-47B9-B176829C1648}"/>
              </a:ext>
            </a:extLst>
          </p:cNvPr>
          <p:cNvSpPr txBox="1">
            <a:spLocks/>
          </p:cNvSpPr>
          <p:nvPr/>
        </p:nvSpPr>
        <p:spPr>
          <a:xfrm>
            <a:off x="-2032962" y="697268"/>
            <a:ext cx="9975376" cy="84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Enlace de fibra óptica</a:t>
            </a:r>
            <a:endParaRPr lang="es-ES" sz="32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5" name="CuadroTexto 134">
            <a:extLst>
              <a:ext uri="{FF2B5EF4-FFF2-40B4-BE49-F238E27FC236}">
                <a16:creationId xmlns:a16="http://schemas.microsoft.com/office/drawing/2014/main" id="{C848DCB6-31FB-04D4-E2F1-BE66088A5FEE}"/>
              </a:ext>
            </a:extLst>
          </p:cNvPr>
          <p:cNvSpPr txBox="1"/>
          <p:nvPr/>
        </p:nvSpPr>
        <p:spPr>
          <a:xfrm>
            <a:off x="1562878" y="2979872"/>
            <a:ext cx="40140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u="sng" dirty="0">
                <a:solidFill>
                  <a:schemeClr val="bg1"/>
                </a:solidFill>
              </a:rPr>
              <a:t>Ganancia:</a:t>
            </a:r>
          </a:p>
          <a:p>
            <a:r>
              <a:rPr lang="es-ES" sz="1800" dirty="0">
                <a:solidFill>
                  <a:schemeClr val="bg1"/>
                </a:solidFill>
              </a:rPr>
              <a:t>12-21 dB EDFAs</a:t>
            </a:r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D4D476D-6BDB-507A-AC11-EB5A3102BAD6}"/>
              </a:ext>
            </a:extLst>
          </p:cNvPr>
          <p:cNvPicPr>
            <a:picLocks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2460FBD-6B44-C3B4-824D-F9CC3EE5A0B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F1669961-AB56-F5E0-E6A5-2FF9FC10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6712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5D8F3D81-3FC6-3DE7-B52C-8168E1ACC545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867D060-13FA-0323-142F-E2A39C857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4CAE94A-7158-852A-3CA4-6BFB0A818D9F}"/>
              </a:ext>
            </a:extLst>
          </p:cNvPr>
          <p:cNvSpPr txBox="1"/>
          <p:nvPr/>
        </p:nvSpPr>
        <p:spPr>
          <a:xfrm>
            <a:off x="234000" y="2184476"/>
            <a:ext cx="7252695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Tecnología relevante: Estándar IEEE 1588 también conocido como PTP (Protocolo de Tiempo Preciso).</a:t>
            </a:r>
          </a:p>
          <a:p>
            <a:pPr algn="just"/>
            <a:endParaRPr lang="es-E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 Su mecanismo de sincronización está basado en el intercambio de mensajes entre relojes de una red sincrónica sobre la capa física. </a:t>
            </a:r>
          </a:p>
          <a:p>
            <a:pPr algn="just"/>
            <a:endParaRPr lang="es-E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 Se alcanzan niveles precisión por debajo del microsegundo.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E6CD956-9464-7C4B-E435-C51ECC3C83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414" y="1446570"/>
            <a:ext cx="3726275" cy="4554335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A53DEA11-C294-4E1B-7B70-CD07FCFE03A4}"/>
              </a:ext>
            </a:extLst>
          </p:cNvPr>
          <p:cNvGrpSpPr/>
          <p:nvPr/>
        </p:nvGrpSpPr>
        <p:grpSpPr>
          <a:xfrm>
            <a:off x="0" y="675238"/>
            <a:ext cx="12200699" cy="923925"/>
            <a:chOff x="0" y="675238"/>
            <a:chExt cx="12200699" cy="923925"/>
          </a:xfrm>
        </p:grpSpPr>
        <p:sp>
          <p:nvSpPr>
            <p:cNvPr id="16" name="Terminador 4">
              <a:extLst>
                <a:ext uri="{FF2B5EF4-FFF2-40B4-BE49-F238E27FC236}">
                  <a16:creationId xmlns:a16="http://schemas.microsoft.com/office/drawing/2014/main" id="{B84EA212-5198-E673-D3BC-B51EF4A73D71}"/>
                </a:ext>
              </a:extLst>
            </p:cNvPr>
            <p:cNvSpPr/>
            <p:nvPr/>
          </p:nvSpPr>
          <p:spPr>
            <a:xfrm>
              <a:off x="466929" y="675238"/>
              <a:ext cx="5009744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BF038DDA-9754-089A-A560-6C49AE93F2D6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>
              <a:off x="5476673" y="1137201"/>
              <a:ext cx="67240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18AF171B-1C37-E36E-F3D1-0B8244510DE2}"/>
                </a:ext>
              </a:extLst>
            </p:cNvPr>
            <p:cNvCxnSpPr/>
            <p:nvPr/>
          </p:nvCxnSpPr>
          <p:spPr>
            <a:xfrm>
              <a:off x="0" y="1137201"/>
              <a:ext cx="468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47DB60AE-B1D9-A384-AE28-5096EC094039}"/>
              </a:ext>
            </a:extLst>
          </p:cNvPr>
          <p:cNvSpPr txBox="1">
            <a:spLocks/>
          </p:cNvSpPr>
          <p:nvPr/>
        </p:nvSpPr>
        <p:spPr>
          <a:xfrm>
            <a:off x="-2032962" y="697268"/>
            <a:ext cx="9975376" cy="84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Enlace de fibra óptica</a:t>
            </a:r>
            <a:endParaRPr lang="es-ES" sz="32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C646668-C01E-4D08-BA78-2F2785996F96}"/>
              </a:ext>
            </a:extLst>
          </p:cNvPr>
          <p:cNvSpPr txBox="1"/>
          <p:nvPr/>
        </p:nvSpPr>
        <p:spPr>
          <a:xfrm>
            <a:off x="7942414" y="6079440"/>
            <a:ext cx="372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</a:rPr>
              <a:t>Imagen: PTP sincronización con IEEE 1588. https://www.flir.es/</a:t>
            </a:r>
          </a:p>
        </p:txBody>
      </p:sp>
      <p:sp>
        <p:nvSpPr>
          <p:cNvPr id="21" name="Marcador de número de diapositiva 20">
            <a:extLst>
              <a:ext uri="{FF2B5EF4-FFF2-40B4-BE49-F238E27FC236}">
                <a16:creationId xmlns:a16="http://schemas.microsoft.com/office/drawing/2014/main" id="{6E021CF3-56C9-03A1-284C-7C6E0E444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1902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E8F4C860-88B3-6F29-A2D8-BEBAEFAAFFCB}"/>
              </a:ext>
            </a:extLst>
          </p:cNvPr>
          <p:cNvGrpSpPr/>
          <p:nvPr/>
        </p:nvGrpSpPr>
        <p:grpSpPr>
          <a:xfrm>
            <a:off x="0" y="675238"/>
            <a:ext cx="12200699" cy="923925"/>
            <a:chOff x="0" y="675238"/>
            <a:chExt cx="12200699" cy="923925"/>
          </a:xfrm>
        </p:grpSpPr>
        <p:sp>
          <p:nvSpPr>
            <p:cNvPr id="7" name="Terminador 4">
              <a:extLst>
                <a:ext uri="{FF2B5EF4-FFF2-40B4-BE49-F238E27FC236}">
                  <a16:creationId xmlns:a16="http://schemas.microsoft.com/office/drawing/2014/main" id="{C11C45A4-A754-225A-22B5-420D0A55CB12}"/>
                </a:ext>
              </a:extLst>
            </p:cNvPr>
            <p:cNvSpPr/>
            <p:nvPr/>
          </p:nvSpPr>
          <p:spPr>
            <a:xfrm>
              <a:off x="466929" y="675238"/>
              <a:ext cx="5009744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D507CC7C-D8D7-0947-E35A-47EB851D912A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5476673" y="1137201"/>
              <a:ext cx="67240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C46A6564-7443-298E-A8E3-59B2A9D8563F}"/>
                </a:ext>
              </a:extLst>
            </p:cNvPr>
            <p:cNvCxnSpPr/>
            <p:nvPr/>
          </p:nvCxnSpPr>
          <p:spPr>
            <a:xfrm>
              <a:off x="0" y="1137201"/>
              <a:ext cx="468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B4A79BB7-5002-603C-3880-8E5B103D6791}"/>
              </a:ext>
            </a:extLst>
          </p:cNvPr>
          <p:cNvSpPr txBox="1">
            <a:spLocks/>
          </p:cNvSpPr>
          <p:nvPr/>
        </p:nvSpPr>
        <p:spPr>
          <a:xfrm>
            <a:off x="-2032962" y="697268"/>
            <a:ext cx="9975376" cy="84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Enlace de fibra óptica</a:t>
            </a:r>
            <a:endParaRPr lang="es-ES" sz="32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4CA04D8-FA1F-E542-B39A-EE0DB0EFB407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B06A40C-168C-2D13-89D6-5EB461534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73D10BE-A077-943B-9620-5BBEA4E20A30}"/>
              </a:ext>
            </a:extLst>
          </p:cNvPr>
          <p:cNvSpPr txBox="1"/>
          <p:nvPr/>
        </p:nvSpPr>
        <p:spPr>
          <a:xfrm>
            <a:off x="378118" y="1734615"/>
            <a:ext cx="1143576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La tecnología WR-PTP extensión del protocolo IEEE 1588.</a:t>
            </a:r>
          </a:p>
          <a:p>
            <a:endParaRPr lang="es-E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Aumenta la precisión de distribución T/F en un enlace de fibra puramente óptico con prestaciones mejores del nanosegundo</a:t>
            </a:r>
          </a:p>
        </p:txBody>
      </p:sp>
      <p:grpSp>
        <p:nvGrpSpPr>
          <p:cNvPr id="65" name="Grupo 64">
            <a:extLst>
              <a:ext uri="{FF2B5EF4-FFF2-40B4-BE49-F238E27FC236}">
                <a16:creationId xmlns:a16="http://schemas.microsoft.com/office/drawing/2014/main" id="{474EE0B6-3F04-2F55-708F-70E378BDF7B8}"/>
              </a:ext>
            </a:extLst>
          </p:cNvPr>
          <p:cNvGrpSpPr/>
          <p:nvPr/>
        </p:nvGrpSpPr>
        <p:grpSpPr>
          <a:xfrm>
            <a:off x="38824" y="3476601"/>
            <a:ext cx="12079141" cy="3027118"/>
            <a:chOff x="65826" y="3393428"/>
            <a:chExt cx="12079141" cy="3027118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BD685102-7C05-16B5-9B71-3E7D22DF1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0256" y="3891190"/>
              <a:ext cx="3964711" cy="2477944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3EF2D95B-F0E9-7E0C-D51C-B224377BB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64526" y="6096546"/>
              <a:ext cx="1542857" cy="324000"/>
            </a:xfrm>
            <a:prstGeom prst="rect">
              <a:avLst/>
            </a:prstGeom>
          </p:spPr>
        </p:pic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1C18EF1F-16BA-83E7-EAE9-29AC18C68B26}"/>
                </a:ext>
              </a:extLst>
            </p:cNvPr>
            <p:cNvGrpSpPr/>
            <p:nvPr/>
          </p:nvGrpSpPr>
          <p:grpSpPr>
            <a:xfrm>
              <a:off x="65826" y="3393428"/>
              <a:ext cx="9068878" cy="2472945"/>
              <a:chOff x="351610" y="2219631"/>
              <a:chExt cx="10888083" cy="3074241"/>
            </a:xfrm>
          </p:grpSpPr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6E941A23-B2F0-8954-5D6B-6C36249EB9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1610" y="2649668"/>
                <a:ext cx="2808000" cy="314106"/>
              </a:xfrm>
              <a:prstGeom prst="rect">
                <a:avLst/>
              </a:prstGeom>
            </p:spPr>
          </p:pic>
          <p:pic>
            <p:nvPicPr>
              <p:cNvPr id="23" name="Imagen 22">
                <a:extLst>
                  <a:ext uri="{FF2B5EF4-FFF2-40B4-BE49-F238E27FC236}">
                    <a16:creationId xmlns:a16="http://schemas.microsoft.com/office/drawing/2014/main" id="{776E2829-76CA-2850-FCAC-0E1235C1AA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47615" y="2643606"/>
                <a:ext cx="2808000" cy="314106"/>
              </a:xfrm>
              <a:prstGeom prst="rect">
                <a:avLst/>
              </a:prstGeom>
            </p:spPr>
          </p:pic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EF70CF07-348E-1D05-2A06-930F43BD7374}"/>
                  </a:ext>
                </a:extLst>
              </p:cNvPr>
              <p:cNvSpPr txBox="1"/>
              <p:nvPr/>
            </p:nvSpPr>
            <p:spPr>
              <a:xfrm>
                <a:off x="1608987" y="2219858"/>
                <a:ext cx="2089187" cy="459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/>
                  <a:t>WR MASTER</a:t>
                </a:r>
              </a:p>
            </p:txBody>
          </p:sp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B4E9C8D2-9157-D850-1666-1E80B1CF7149}"/>
                  </a:ext>
                </a:extLst>
              </p:cNvPr>
              <p:cNvSpPr txBox="1"/>
              <p:nvPr/>
            </p:nvSpPr>
            <p:spPr>
              <a:xfrm>
                <a:off x="9625622" y="2219631"/>
                <a:ext cx="16140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/>
                  <a:t>WR SLAVE</a:t>
                </a:r>
              </a:p>
            </p:txBody>
          </p:sp>
          <p:sp>
            <p:nvSpPr>
              <p:cNvPr id="27" name="Elipse 26">
                <a:extLst>
                  <a:ext uri="{FF2B5EF4-FFF2-40B4-BE49-F238E27FC236}">
                    <a16:creationId xmlns:a16="http://schemas.microsoft.com/office/drawing/2014/main" id="{14DB3D30-A735-F209-C781-E8ABDD84DBA8}"/>
                  </a:ext>
                </a:extLst>
              </p:cNvPr>
              <p:cNvSpPr/>
              <p:nvPr/>
            </p:nvSpPr>
            <p:spPr>
              <a:xfrm>
                <a:off x="2355924" y="3120827"/>
                <a:ext cx="6390043" cy="2173045"/>
              </a:xfrm>
              <a:prstGeom prst="ellipse">
                <a:avLst/>
              </a:prstGeom>
              <a:noFill/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8D32DAF3-2A8C-DEC6-885A-801A5BF0A971}"/>
                  </a:ext>
                </a:extLst>
              </p:cNvPr>
              <p:cNvSpPr txBox="1"/>
              <p:nvPr/>
            </p:nvSpPr>
            <p:spPr>
              <a:xfrm>
                <a:off x="1569348" y="3190487"/>
                <a:ext cx="1902628" cy="459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/>
                  <a:t>10MHz</a:t>
                </a:r>
              </a:p>
            </p:txBody>
          </p:sp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C99BB1A1-78CE-2CA1-3ADA-626A6F71E89E}"/>
                  </a:ext>
                </a:extLst>
              </p:cNvPr>
              <p:cNvSpPr txBox="1"/>
              <p:nvPr/>
            </p:nvSpPr>
            <p:spPr>
              <a:xfrm>
                <a:off x="3698174" y="3527870"/>
                <a:ext cx="8934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/>
                  <a:t>OADM</a:t>
                </a:r>
              </a:p>
            </p:txBody>
          </p:sp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2322D8EC-6BC5-777B-8832-D4D8F7B1E804}"/>
                  </a:ext>
                </a:extLst>
              </p:cNvPr>
              <p:cNvSpPr txBox="1"/>
              <p:nvPr/>
            </p:nvSpPr>
            <p:spPr>
              <a:xfrm>
                <a:off x="6768517" y="3468722"/>
                <a:ext cx="8934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/>
                  <a:t>OADM</a:t>
                </a:r>
              </a:p>
            </p:txBody>
          </p:sp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ABB32607-2E49-6BB8-401B-1C4A34A9E3B6}"/>
                  </a:ext>
                </a:extLst>
              </p:cNvPr>
              <p:cNvSpPr txBox="1"/>
              <p:nvPr/>
            </p:nvSpPr>
            <p:spPr>
              <a:xfrm>
                <a:off x="5203776" y="4179070"/>
                <a:ext cx="898646" cy="420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/>
                  <a:t>EDFA</a:t>
                </a:r>
              </a:p>
            </p:txBody>
          </p:sp>
          <p:cxnSp>
            <p:nvCxnSpPr>
              <p:cNvPr id="37" name="Conector angular 43">
                <a:extLst>
                  <a:ext uri="{FF2B5EF4-FFF2-40B4-BE49-F238E27FC236}">
                    <a16:creationId xmlns:a16="http://schemas.microsoft.com/office/drawing/2014/main" id="{2AD1C1E6-1DC0-75E5-5E6E-BC300D1F49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3514" y="2984413"/>
                <a:ext cx="2288462" cy="1171370"/>
              </a:xfrm>
              <a:prstGeom prst="bentConnector3">
                <a:avLst>
                  <a:gd name="adj1" fmla="val 206"/>
                </a:avLst>
              </a:prstGeom>
              <a:ln w="19050">
                <a:solidFill>
                  <a:srgbClr val="FFC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angular 46">
                <a:extLst>
                  <a:ext uri="{FF2B5EF4-FFF2-40B4-BE49-F238E27FC236}">
                    <a16:creationId xmlns:a16="http://schemas.microsoft.com/office/drawing/2014/main" id="{73AE0D39-FA34-0C5E-1D9C-65320AA720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1064" y="4193170"/>
                <a:ext cx="658841" cy="461645"/>
              </a:xfrm>
              <a:prstGeom prst="bentConnector3">
                <a:avLst>
                  <a:gd name="adj1" fmla="val 1487"/>
                </a:avLst>
              </a:prstGeom>
              <a:ln w="19050">
                <a:solidFill>
                  <a:srgbClr val="FFC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angular 47">
                <a:extLst>
                  <a:ext uri="{FF2B5EF4-FFF2-40B4-BE49-F238E27FC236}">
                    <a16:creationId xmlns:a16="http://schemas.microsoft.com/office/drawing/2014/main" id="{945A8CF4-BCB6-C12F-AD87-6B11B092567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6605018" y="4193977"/>
                <a:ext cx="567571" cy="460837"/>
              </a:xfrm>
              <a:prstGeom prst="bentConnector3">
                <a:avLst>
                  <a:gd name="adj1" fmla="val -3865"/>
                </a:avLst>
              </a:prstGeom>
              <a:ln w="19050">
                <a:solidFill>
                  <a:srgbClr val="FFC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angular 51">
                <a:extLst>
                  <a:ext uri="{FF2B5EF4-FFF2-40B4-BE49-F238E27FC236}">
                    <a16:creationId xmlns:a16="http://schemas.microsoft.com/office/drawing/2014/main" id="{9F0520E4-3A4B-60C4-11D3-8B571D648EA0}"/>
                  </a:ext>
                </a:extLst>
              </p:cNvPr>
              <p:cNvCxnSpPr/>
              <p:nvPr/>
            </p:nvCxnSpPr>
            <p:spPr>
              <a:xfrm rot="10800000" flipV="1">
                <a:off x="7769377" y="2955302"/>
                <a:ext cx="2386420" cy="1123541"/>
              </a:xfrm>
              <a:prstGeom prst="bentConnector3">
                <a:avLst>
                  <a:gd name="adj1" fmla="val -46"/>
                </a:avLst>
              </a:prstGeom>
              <a:ln w="19050">
                <a:solidFill>
                  <a:srgbClr val="FFC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4" name="Imagen 43">
                <a:extLst>
                  <a:ext uri="{FF2B5EF4-FFF2-40B4-BE49-F238E27FC236}">
                    <a16:creationId xmlns:a16="http://schemas.microsoft.com/office/drawing/2014/main" id="{15783332-FAED-9971-BF23-D486F572BB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31181" y="3855918"/>
                <a:ext cx="1116000" cy="323152"/>
              </a:xfrm>
              <a:prstGeom prst="rect">
                <a:avLst/>
              </a:prstGeom>
            </p:spPr>
          </p:pic>
          <p:pic>
            <p:nvPicPr>
              <p:cNvPr id="45" name="Imagen 44">
                <a:extLst>
                  <a:ext uri="{FF2B5EF4-FFF2-40B4-BE49-F238E27FC236}">
                    <a16:creationId xmlns:a16="http://schemas.microsoft.com/office/drawing/2014/main" id="{A5CAED40-06B2-66ED-695D-E6E1F989F5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57232" y="3832631"/>
                <a:ext cx="1116000" cy="323152"/>
              </a:xfrm>
              <a:prstGeom prst="rect">
                <a:avLst/>
              </a:prstGeom>
            </p:spPr>
          </p:pic>
          <p:cxnSp>
            <p:nvCxnSpPr>
              <p:cNvPr id="52" name="Conector recto de flecha 51">
                <a:extLst>
                  <a:ext uri="{FF2B5EF4-FFF2-40B4-BE49-F238E27FC236}">
                    <a16:creationId xmlns:a16="http://schemas.microsoft.com/office/drawing/2014/main" id="{9EB2C2E4-48EC-93CF-5398-B6AF54432761}"/>
                  </a:ext>
                </a:extLst>
              </p:cNvPr>
              <p:cNvCxnSpPr/>
              <p:nvPr/>
            </p:nvCxnSpPr>
            <p:spPr>
              <a:xfrm flipV="1">
                <a:off x="1563397" y="2984412"/>
                <a:ext cx="0" cy="581794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5" name="Imagen 54">
              <a:extLst>
                <a:ext uri="{FF2B5EF4-FFF2-40B4-BE49-F238E27FC236}">
                  <a16:creationId xmlns:a16="http://schemas.microsoft.com/office/drawing/2014/main" id="{A8C9123F-FFC2-DFF5-B4FD-B8E044119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2201" y="5310579"/>
              <a:ext cx="1476000" cy="134887"/>
            </a:xfrm>
            <a:prstGeom prst="rect">
              <a:avLst/>
            </a:prstGeom>
          </p:spPr>
        </p:pic>
        <p:cxnSp>
          <p:nvCxnSpPr>
            <p:cNvPr id="62" name="Conector recto de flecha 61">
              <a:extLst>
                <a:ext uri="{FF2B5EF4-FFF2-40B4-BE49-F238E27FC236}">
                  <a16:creationId xmlns:a16="http://schemas.microsoft.com/office/drawing/2014/main" id="{95FC598F-9BBF-2EA2-FEB5-B610F21EE8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646" y="4011847"/>
              <a:ext cx="0" cy="2160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DDD3A9CB-7F26-D396-A1FC-BDEFC7D060C5}"/>
                </a:ext>
              </a:extLst>
            </p:cNvPr>
            <p:cNvSpPr txBox="1"/>
            <p:nvPr/>
          </p:nvSpPr>
          <p:spPr>
            <a:xfrm>
              <a:off x="919939" y="4444218"/>
              <a:ext cx="1876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/>
                <a:t>1PPS UTC(ROA)</a:t>
              </a:r>
              <a:endParaRPr lang="es-ES" dirty="0"/>
            </a:p>
          </p:txBody>
        </p:sp>
      </p:grpSp>
      <p:sp>
        <p:nvSpPr>
          <p:cNvPr id="69" name="Marcador de número de diapositiva 68">
            <a:extLst>
              <a:ext uri="{FF2B5EF4-FFF2-40B4-BE49-F238E27FC236}">
                <a16:creationId xmlns:a16="http://schemas.microsoft.com/office/drawing/2014/main" id="{A7DE5941-BB70-D3B7-3723-70CBF0E8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9513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073D144B-776B-AE70-A48E-2AB3AACC7183}"/>
              </a:ext>
            </a:extLst>
          </p:cNvPr>
          <p:cNvSpPr txBox="1"/>
          <p:nvPr/>
        </p:nvSpPr>
        <p:spPr>
          <a:xfrm>
            <a:off x="399866" y="1706923"/>
            <a:ext cx="9975376" cy="4594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Necesidad urgente de alternativas a la diseminación de T/F basada en GNSS: Posicionamiento, Navegación y Cronometraje.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Redundancia y resiliencia.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Comprobación teorías físicas.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Ampliación de la participación comunitaria en la generación y diseminación de UTC.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 Diseminación de T/F a la industria, defensa, espacio.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 Radioastronomía y exploración del espacio profundo.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 Posible apoyo a las comunicaciones cuánticas.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75C9580-444F-F7EA-0AD9-3D3A863CB83A}"/>
              </a:ext>
            </a:extLst>
          </p:cNvPr>
          <p:cNvGrpSpPr/>
          <p:nvPr/>
        </p:nvGrpSpPr>
        <p:grpSpPr>
          <a:xfrm>
            <a:off x="0" y="675238"/>
            <a:ext cx="12200699" cy="923925"/>
            <a:chOff x="0" y="675238"/>
            <a:chExt cx="12200699" cy="923925"/>
          </a:xfrm>
        </p:grpSpPr>
        <p:sp>
          <p:nvSpPr>
            <p:cNvPr id="16" name="Terminador 4">
              <a:extLst>
                <a:ext uri="{FF2B5EF4-FFF2-40B4-BE49-F238E27FC236}">
                  <a16:creationId xmlns:a16="http://schemas.microsoft.com/office/drawing/2014/main" id="{B5DD8F38-F363-E9A7-3DCC-89C2327F6544}"/>
                </a:ext>
              </a:extLst>
            </p:cNvPr>
            <p:cNvSpPr/>
            <p:nvPr/>
          </p:nvSpPr>
          <p:spPr>
            <a:xfrm>
              <a:off x="466929" y="675238"/>
              <a:ext cx="5009744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0E7E2314-5AC8-7C1A-0070-E45CB0ED53B7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>
              <a:off x="5476673" y="1137201"/>
              <a:ext cx="67240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273738DA-4004-88B3-F7C5-4341EEF5429A}"/>
                </a:ext>
              </a:extLst>
            </p:cNvPr>
            <p:cNvCxnSpPr/>
            <p:nvPr/>
          </p:nvCxnSpPr>
          <p:spPr>
            <a:xfrm>
              <a:off x="0" y="1137201"/>
              <a:ext cx="468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1D68778E-8BB1-1C7E-A4FC-520D6CE45BB9}"/>
              </a:ext>
            </a:extLst>
          </p:cNvPr>
          <p:cNvSpPr txBox="1">
            <a:spLocks/>
          </p:cNvSpPr>
          <p:nvPr/>
        </p:nvSpPr>
        <p:spPr>
          <a:xfrm>
            <a:off x="-2032962" y="697268"/>
            <a:ext cx="9975376" cy="84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Motivaciones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E5736FE-8322-CFC9-81F0-C5303AE8AEEE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50CF6833-B877-72AA-9D32-9C2901BC4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p:grpSp>
        <p:nvGrpSpPr>
          <p:cNvPr id="22" name="1 Grupo"/>
          <p:cNvGrpSpPr/>
          <p:nvPr/>
        </p:nvGrpSpPr>
        <p:grpSpPr>
          <a:xfrm>
            <a:off x="10465357" y="1818093"/>
            <a:ext cx="1371410" cy="4371993"/>
            <a:chOff x="7069455" y="1412776"/>
            <a:chExt cx="1371410" cy="4371993"/>
          </a:xfrm>
        </p:grpSpPr>
        <p:grpSp>
          <p:nvGrpSpPr>
            <p:cNvPr id="23" name="9 Grupo"/>
            <p:cNvGrpSpPr/>
            <p:nvPr/>
          </p:nvGrpSpPr>
          <p:grpSpPr>
            <a:xfrm>
              <a:off x="7069455" y="1412776"/>
              <a:ext cx="1371410" cy="4371993"/>
              <a:chOff x="7069455" y="1412776"/>
              <a:chExt cx="1371410" cy="4371993"/>
            </a:xfrm>
          </p:grpSpPr>
          <p:pic>
            <p:nvPicPr>
              <p:cNvPr id="25" name="Picture 2" descr="C:\Users\Carmen\Desktop\antena1[1]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95538" y="4688486"/>
                <a:ext cx="1345327" cy="10962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4" descr="C:\Users\Carmen\Desktop\satelite[1][1].gif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9455" y="2462365"/>
                <a:ext cx="1371410" cy="10873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5" descr="C:\Users\Carmen\Desktop\Metrologia1[1].jpg"/>
              <p:cNvPicPr>
                <a:picLocks noChangeAspect="1" noChangeArrowheads="1"/>
              </p:cNvPicPr>
              <p:nvPr/>
            </p:nvPicPr>
            <p:blipFill>
              <a:blip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95538" y="3634366"/>
                <a:ext cx="1345327" cy="10471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6" descr="C:\Users\Carmen\Desktop\Internet-Fibra-Óptica[1].jp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9455" y="1412776"/>
                <a:ext cx="1371410" cy="1056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" name="Picture 5" descr="C:\Users\Carmen\Desktop\Metrologia1[1]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2496" y="3586356"/>
              <a:ext cx="1345327" cy="1102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Marcador de número de diapositiva 28">
            <a:extLst>
              <a:ext uri="{FF2B5EF4-FFF2-40B4-BE49-F238E27FC236}">
                <a16:creationId xmlns:a16="http://schemas.microsoft.com/office/drawing/2014/main" id="{A820F5F6-E238-6E26-5D2E-D2C09AB2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9927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737D044-66CF-A735-CB9B-8C55F7FE5DEC}"/>
              </a:ext>
            </a:extLst>
          </p:cNvPr>
          <p:cNvSpPr txBox="1"/>
          <p:nvPr/>
        </p:nvSpPr>
        <p:spPr>
          <a:xfrm>
            <a:off x="324377" y="2536448"/>
            <a:ext cx="515229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200" b="1" dirty="0">
                <a:latin typeface="Verdana" panose="020B0604030504040204" pitchFamily="34" charset="0"/>
                <a:ea typeface="Verdana" panose="020B0604030504040204" pitchFamily="34" charset="0"/>
              </a:rPr>
              <a:t>Generación de nuevas escalas de tiempo de UTC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Mejores estabilidades y exactitudes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D65CBA2-6855-F70D-D6FE-C024611F4DA0}"/>
              </a:ext>
            </a:extLst>
          </p:cNvPr>
          <p:cNvGrpSpPr/>
          <p:nvPr/>
        </p:nvGrpSpPr>
        <p:grpSpPr>
          <a:xfrm>
            <a:off x="0" y="675238"/>
            <a:ext cx="12200699" cy="923925"/>
            <a:chOff x="0" y="675238"/>
            <a:chExt cx="12200699" cy="923925"/>
          </a:xfrm>
        </p:grpSpPr>
        <p:sp>
          <p:nvSpPr>
            <p:cNvPr id="7" name="Terminador 4">
              <a:extLst>
                <a:ext uri="{FF2B5EF4-FFF2-40B4-BE49-F238E27FC236}">
                  <a16:creationId xmlns:a16="http://schemas.microsoft.com/office/drawing/2014/main" id="{0DC5F58C-1EC8-7495-771D-062467C1C321}"/>
                </a:ext>
              </a:extLst>
            </p:cNvPr>
            <p:cNvSpPr/>
            <p:nvPr/>
          </p:nvSpPr>
          <p:spPr>
            <a:xfrm>
              <a:off x="466929" y="675238"/>
              <a:ext cx="5009744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67FA6259-9FB0-16A5-EB17-74A1364C1537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5476673" y="1137201"/>
              <a:ext cx="67240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7305C316-E0AE-4641-A512-15D93B6B9AAC}"/>
                </a:ext>
              </a:extLst>
            </p:cNvPr>
            <p:cNvCxnSpPr/>
            <p:nvPr/>
          </p:nvCxnSpPr>
          <p:spPr>
            <a:xfrm>
              <a:off x="0" y="1137201"/>
              <a:ext cx="468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9B37353F-A54E-39AD-E5FA-23A7680B5B14}"/>
              </a:ext>
            </a:extLst>
          </p:cNvPr>
          <p:cNvSpPr txBox="1">
            <a:spLocks/>
          </p:cNvSpPr>
          <p:nvPr/>
        </p:nvSpPr>
        <p:spPr>
          <a:xfrm>
            <a:off x="-2032962" y="697268"/>
            <a:ext cx="9975376" cy="84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Aplicaciones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01EED74-48CC-DA4D-7297-A8473E850F6F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D5528B6-64EC-A19A-E4BC-07F6E8CC6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091E1FF-36BA-4431-9116-7D4379039D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775" y="2411140"/>
            <a:ext cx="5832000" cy="32805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A3E4485-F7B4-A0B3-E91E-7B43376D1AEB}"/>
              </a:ext>
            </a:extLst>
          </p:cNvPr>
          <p:cNvSpPr txBox="1"/>
          <p:nvPr/>
        </p:nvSpPr>
        <p:spPr>
          <a:xfrm>
            <a:off x="6561887" y="5721363"/>
            <a:ext cx="71242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</a:rPr>
              <a:t>Imagen: https://www.tualcom.com/time-from-the-second-to-utc/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5E56CD06-3C47-9A5C-2BD1-424C10EA0A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80" y="4828732"/>
            <a:ext cx="5890547" cy="1332000"/>
          </a:xfrm>
          <a:prstGeom prst="rect">
            <a:avLst/>
          </a:prstGeom>
        </p:spPr>
      </p:pic>
      <p:sp>
        <p:nvSpPr>
          <p:cNvPr id="19" name="Marcador de número de diapositiva 18">
            <a:extLst>
              <a:ext uri="{FF2B5EF4-FFF2-40B4-BE49-F238E27FC236}">
                <a16:creationId xmlns:a16="http://schemas.microsoft.com/office/drawing/2014/main" id="{7854E457-2704-52CD-D975-A0AD25B61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3293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8EE5087-559D-B533-A9C1-3B93C04F8453}"/>
              </a:ext>
            </a:extLst>
          </p:cNvPr>
          <p:cNvSpPr txBox="1"/>
          <p:nvPr/>
        </p:nvSpPr>
        <p:spPr>
          <a:xfrm>
            <a:off x="613458" y="1979908"/>
            <a:ext cx="1048666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200" b="1" dirty="0">
                <a:latin typeface="Verdana" panose="020B0604030504040204" pitchFamily="34" charset="0"/>
                <a:ea typeface="Verdana" panose="020B0604030504040204" pitchFamily="34" charset="0"/>
              </a:rPr>
              <a:t> Centros de investigación y universidades, donde se requiere transferencia de T/F ultrapreciso.</a:t>
            </a:r>
          </a:p>
          <a:p>
            <a:pPr algn="just"/>
            <a:endParaRPr lang="es-ES" b="1" dirty="0"/>
          </a:p>
        </p:txBody>
      </p:sp>
      <p:sp>
        <p:nvSpPr>
          <p:cNvPr id="6" name="Terminador 4">
            <a:extLst>
              <a:ext uri="{FF2B5EF4-FFF2-40B4-BE49-F238E27FC236}">
                <a16:creationId xmlns:a16="http://schemas.microsoft.com/office/drawing/2014/main" id="{09BD7C53-AFE5-3B2D-C91A-348C1B0B9232}"/>
              </a:ext>
            </a:extLst>
          </p:cNvPr>
          <p:cNvSpPr/>
          <p:nvPr/>
        </p:nvSpPr>
        <p:spPr>
          <a:xfrm>
            <a:off x="466929" y="675238"/>
            <a:ext cx="5009744" cy="923925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37B08C8-BF02-F858-5EB5-008A503609FB}"/>
              </a:ext>
            </a:extLst>
          </p:cNvPr>
          <p:cNvGrpSpPr/>
          <p:nvPr/>
        </p:nvGrpSpPr>
        <p:grpSpPr>
          <a:xfrm>
            <a:off x="0" y="675238"/>
            <a:ext cx="12200699" cy="923925"/>
            <a:chOff x="0" y="675238"/>
            <a:chExt cx="12200699" cy="923925"/>
          </a:xfrm>
        </p:grpSpPr>
        <p:sp>
          <p:nvSpPr>
            <p:cNvPr id="8" name="Terminador 4">
              <a:extLst>
                <a:ext uri="{FF2B5EF4-FFF2-40B4-BE49-F238E27FC236}">
                  <a16:creationId xmlns:a16="http://schemas.microsoft.com/office/drawing/2014/main" id="{DE13FD41-7080-6E21-9C27-885553F8DA7B}"/>
                </a:ext>
              </a:extLst>
            </p:cNvPr>
            <p:cNvSpPr/>
            <p:nvPr/>
          </p:nvSpPr>
          <p:spPr>
            <a:xfrm>
              <a:off x="466929" y="675238"/>
              <a:ext cx="5009744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D3C16B57-33A9-B536-FEB3-767744FA7944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5476673" y="1137201"/>
              <a:ext cx="67240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9C51F211-D0BD-5EB5-AAB1-46D953439147}"/>
                </a:ext>
              </a:extLst>
            </p:cNvPr>
            <p:cNvCxnSpPr/>
            <p:nvPr/>
          </p:nvCxnSpPr>
          <p:spPr>
            <a:xfrm>
              <a:off x="0" y="1137201"/>
              <a:ext cx="468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ítulo 1">
            <a:extLst>
              <a:ext uri="{FF2B5EF4-FFF2-40B4-BE49-F238E27FC236}">
                <a16:creationId xmlns:a16="http://schemas.microsoft.com/office/drawing/2014/main" id="{3E759C3B-C6CD-0A0D-B646-C628B262FC2A}"/>
              </a:ext>
            </a:extLst>
          </p:cNvPr>
          <p:cNvSpPr txBox="1">
            <a:spLocks/>
          </p:cNvSpPr>
          <p:nvPr/>
        </p:nvSpPr>
        <p:spPr>
          <a:xfrm>
            <a:off x="-2032962" y="697268"/>
            <a:ext cx="9975376" cy="84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Aplicaciones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E75F1B3-9A41-877A-0759-80EE20C3F10F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3A7A99B-5FCD-7B6D-E75C-B42D6AA70B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7B455A64-0170-6213-822C-E3B8EDDB0A76}"/>
              </a:ext>
            </a:extLst>
          </p:cNvPr>
          <p:cNvGrpSpPr/>
          <p:nvPr/>
        </p:nvGrpSpPr>
        <p:grpSpPr>
          <a:xfrm>
            <a:off x="234000" y="3196674"/>
            <a:ext cx="11485425" cy="2524125"/>
            <a:chOff x="77401" y="3250498"/>
            <a:chExt cx="11485425" cy="2524125"/>
          </a:xfrm>
        </p:grpSpPr>
        <p:pic>
          <p:nvPicPr>
            <p:cNvPr id="1025" name="Picture 1" descr="Eje central del proyecto del 'Tokamak'.">
              <a:extLst>
                <a:ext uri="{FF2B5EF4-FFF2-40B4-BE49-F238E27FC236}">
                  <a16:creationId xmlns:a16="http://schemas.microsoft.com/office/drawing/2014/main" id="{E5C66469-8002-4227-2F92-BEBEA1E45D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1" y="3250498"/>
              <a:ext cx="378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293F6BC1-2FB5-D3E7-5C71-30832D81A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57401" y="3250498"/>
              <a:ext cx="3781425" cy="2524125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7BC20136-97B0-D44F-23F7-069CCC3B1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8826" y="3276013"/>
              <a:ext cx="3924000" cy="2495175"/>
            </a:xfrm>
            <a:prstGeom prst="rect">
              <a:avLst/>
            </a:prstGeom>
          </p:spPr>
        </p:pic>
      </p:grpSp>
      <p:sp>
        <p:nvSpPr>
          <p:cNvPr id="27" name="Marcador de número de diapositiva 26">
            <a:extLst>
              <a:ext uri="{FF2B5EF4-FFF2-40B4-BE49-F238E27FC236}">
                <a16:creationId xmlns:a16="http://schemas.microsoft.com/office/drawing/2014/main" id="{60C724E1-8943-E8A5-D919-D7874272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34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4515" y="1855316"/>
            <a:ext cx="6289118" cy="3963118"/>
          </a:xfrm>
        </p:spPr>
        <p:txBody>
          <a:bodyPr>
            <a:normAutofit/>
          </a:bodyPr>
          <a:lstStyle/>
          <a:p>
            <a:pPr marL="342900" lvl="1" indent="-342900" algn="just">
              <a:spcBef>
                <a:spcPts val="1000"/>
              </a:spcBef>
              <a:spcAft>
                <a:spcPts val="1200"/>
              </a:spcAft>
              <a:buClr>
                <a:srgbClr val="0070C0"/>
              </a:buClr>
              <a:buSzPct val="80000"/>
              <a:buFont typeface="Arial" panose="020B0604020202020204" pitchFamily="34" charset="0"/>
              <a:buChar char="●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Desastre naval de las islas Sorlingas de 1707, perecieron casi 2.000 hombres.</a:t>
            </a:r>
          </a:p>
          <a:p>
            <a:pPr marL="342900" lvl="1" indent="-342900" algn="just">
              <a:spcBef>
                <a:spcPts val="1000"/>
              </a:spcBef>
              <a:spcAft>
                <a:spcPts val="1200"/>
              </a:spcAft>
              <a:buClr>
                <a:srgbClr val="0070C0"/>
              </a:buClr>
              <a:buSzPct val="80000"/>
              <a:buFont typeface="Arial" panose="020B0604020202020204" pitchFamily="34" charset="0"/>
              <a:buChar char="●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Decreto de la Longitud de 1714, se ofrece un premio de 20.000 £ para la solución del problema de determinación de la longitud en la mar.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  <a:buClr>
                <a:srgbClr val="0070C0"/>
              </a:buClr>
              <a:buSzPct val="80000"/>
              <a:buFont typeface="Arial" panose="020B0604020202020204" pitchFamily="34" charset="0"/>
              <a:buChar char="●"/>
            </a:pPr>
            <a:endParaRPr lang="es-ES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/>
              <a:t>18/04/2024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3058" y="1468297"/>
            <a:ext cx="3257323" cy="227409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9" name="CuadroTexto 18"/>
          <p:cNvSpPr txBox="1"/>
          <p:nvPr/>
        </p:nvSpPr>
        <p:spPr>
          <a:xfrm>
            <a:off x="9913081" y="5182581"/>
            <a:ext cx="13442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H-4 </a:t>
            </a:r>
          </a:p>
          <a:p>
            <a:pPr algn="ctr"/>
            <a:r>
              <a:rPr lang="es-ES" sz="1600" dirty="0"/>
              <a:t>(1760)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7797573" y="3857340"/>
            <a:ext cx="3108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/>
              <a:t>Hundimiento del HMS Association</a:t>
            </a:r>
            <a:endParaRPr lang="es-ES" sz="1600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01" b="94681" l="5992" r="948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976" y="4359756"/>
            <a:ext cx="1865618" cy="2173506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0" y="675238"/>
            <a:ext cx="12200699" cy="923925"/>
            <a:chOff x="0" y="675238"/>
            <a:chExt cx="12200699" cy="923925"/>
          </a:xfrm>
        </p:grpSpPr>
        <p:sp>
          <p:nvSpPr>
            <p:cNvPr id="14" name="Terminador 13"/>
            <p:cNvSpPr/>
            <p:nvPr/>
          </p:nvSpPr>
          <p:spPr>
            <a:xfrm>
              <a:off x="594000" y="675238"/>
              <a:ext cx="6600884" cy="923925"/>
            </a:xfrm>
            <a:prstGeom prst="flowChartTerminator">
              <a:avLst/>
            </a:prstGeom>
            <a:solidFill>
              <a:schemeClr val="bg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15" name="Conector recto 14"/>
            <p:cNvCxnSpPr>
              <a:stCxn id="14" idx="3"/>
            </p:cNvCxnSpPr>
            <p:nvPr/>
          </p:nvCxnSpPr>
          <p:spPr>
            <a:xfrm>
              <a:off x="7194884" y="1137201"/>
              <a:ext cx="500581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>
              <a:off x="0" y="1137201"/>
              <a:ext cx="594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ítulo 1"/>
          <p:cNvSpPr txBox="1">
            <a:spLocks/>
          </p:cNvSpPr>
          <p:nvPr/>
        </p:nvSpPr>
        <p:spPr>
          <a:xfrm>
            <a:off x="-805574" y="723338"/>
            <a:ext cx="9400032" cy="84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Determinación de la Longitud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18638"/>
            <a:ext cx="4858933" cy="2743438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5147743" y="4207386"/>
            <a:ext cx="28875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El mítico H-4 de John Harrison, se retrasó tan solo en 5 s después de una navegación de 80 días.</a:t>
            </a:r>
          </a:p>
          <a:p>
            <a:endParaRPr lang="es-E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1" name="Imagen 20"/>
          <p:cNvPicPr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FD94053-FAB3-D917-1B81-0A46EE9D64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01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9995736D-B34F-16B2-E3A3-368271443A69}"/>
              </a:ext>
            </a:extLst>
          </p:cNvPr>
          <p:cNvGrpSpPr/>
          <p:nvPr/>
        </p:nvGrpSpPr>
        <p:grpSpPr>
          <a:xfrm>
            <a:off x="0" y="675238"/>
            <a:ext cx="12200699" cy="923925"/>
            <a:chOff x="0" y="675238"/>
            <a:chExt cx="12200699" cy="923925"/>
          </a:xfrm>
        </p:grpSpPr>
        <p:sp>
          <p:nvSpPr>
            <p:cNvPr id="5" name="Terminador 4">
              <a:extLst>
                <a:ext uri="{FF2B5EF4-FFF2-40B4-BE49-F238E27FC236}">
                  <a16:creationId xmlns:a16="http://schemas.microsoft.com/office/drawing/2014/main" id="{E4C81F9A-B7F7-D3E3-B0BC-AD0945A51FD4}"/>
                </a:ext>
              </a:extLst>
            </p:cNvPr>
            <p:cNvSpPr/>
            <p:nvPr/>
          </p:nvSpPr>
          <p:spPr>
            <a:xfrm>
              <a:off x="466929" y="675238"/>
              <a:ext cx="5009744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318EE0E6-C33F-2F6B-404C-B00144AD7E83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5476673" y="1137201"/>
              <a:ext cx="67240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2D98A8F4-63B9-BEBF-B2AD-7DA70DF30C73}"/>
                </a:ext>
              </a:extLst>
            </p:cNvPr>
            <p:cNvCxnSpPr/>
            <p:nvPr/>
          </p:nvCxnSpPr>
          <p:spPr>
            <a:xfrm>
              <a:off x="0" y="1137201"/>
              <a:ext cx="468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D42C34AA-2D8B-837F-2EE2-F5DCB82CD0B3}"/>
              </a:ext>
            </a:extLst>
          </p:cNvPr>
          <p:cNvSpPr txBox="1">
            <a:spLocks/>
          </p:cNvSpPr>
          <p:nvPr/>
        </p:nvSpPr>
        <p:spPr>
          <a:xfrm>
            <a:off x="-2032962" y="697268"/>
            <a:ext cx="9975376" cy="84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Aplicaciones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048D0BD-9B6B-22C1-2547-38F9111A23CE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BFA9536-A4E8-98C6-2B4C-B27F77B1A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A5F2703-6ABF-C27E-497C-3322F187B043}"/>
              </a:ext>
            </a:extLst>
          </p:cNvPr>
          <p:cNvSpPr txBox="1"/>
          <p:nvPr/>
        </p:nvSpPr>
        <p:spPr>
          <a:xfrm>
            <a:off x="198882" y="1780084"/>
            <a:ext cx="809280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200" b="1" dirty="0">
                <a:latin typeface="Verdana" panose="020B0604030504040204" pitchFamily="34" charset="0"/>
                <a:ea typeface="Verdana" panose="020B0604030504040204" pitchFamily="34" charset="0"/>
              </a:rPr>
              <a:t>Comprobaciones de física fundamental</a:t>
            </a:r>
          </a:p>
          <a:p>
            <a:endParaRPr lang="es-E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200" u="sng" dirty="0">
                <a:latin typeface="Verdana" panose="020B0604030504040204" pitchFamily="34" charset="0"/>
                <a:ea typeface="Verdana" panose="020B0604030504040204" pitchFamily="34" charset="0"/>
              </a:rPr>
              <a:t>Demostración de la dilatación de </a:t>
            </a:r>
            <a:r>
              <a:rPr lang="en-US" sz="2200" u="sng" dirty="0" err="1">
                <a:latin typeface="Verdana" panose="020B0604030504040204" pitchFamily="34" charset="0"/>
                <a:ea typeface="Verdana" panose="020B0604030504040204" pitchFamily="34" charset="0"/>
              </a:rPr>
              <a:t>tiempo</a:t>
            </a:r>
            <a:r>
              <a:rPr lang="en-US" sz="2200" u="sng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en-US" sz="2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AutoNum type="arabicParenR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A partir de velocidades relativas de menos de 10 m/s comparando dos relojes atómicos ópticos de Al conectados por una fibra óptica de 75 metros. </a:t>
            </a:r>
          </a:p>
          <a:p>
            <a:pPr marL="342900" indent="-342900" algn="just">
              <a:buAutoNum type="arabicParenR"/>
            </a:pPr>
            <a:endParaRPr lang="es-E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AutoNum type="arabicParenR"/>
            </a:pPr>
            <a:endParaRPr lang="es-E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AutoNum type="arabicParenR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Cambio de altura cerca de la superficie de la Tierra de menos de 1 metro (33 cm).</a:t>
            </a:r>
          </a:p>
          <a:p>
            <a:r>
              <a:rPr lang="es-ES" dirty="0"/>
              <a:t>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4AC4B89-D23D-8DA1-CD24-0C6CD667FE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6390" y="1220016"/>
            <a:ext cx="3439370" cy="253762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E597EAB-B738-ABF8-EBCF-3B01B449EFC7}"/>
              </a:ext>
            </a:extLst>
          </p:cNvPr>
          <p:cNvSpPr txBox="1"/>
          <p:nvPr/>
        </p:nvSpPr>
        <p:spPr>
          <a:xfrm>
            <a:off x="198882" y="6521519"/>
            <a:ext cx="71300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Chou et al., Science, </a:t>
            </a:r>
            <a:r>
              <a:rPr lang="fr-FR" sz="12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329</a:t>
            </a:r>
            <a:r>
              <a:rPr lang="fr-FR" sz="12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, 1630 (2010)</a:t>
            </a:r>
            <a:endParaRPr lang="es-E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91C0E2B-98DA-FDDB-476F-4C1460BB17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6390" y="3757636"/>
            <a:ext cx="3446728" cy="2412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Marcador de número de diapositiva 17">
            <a:extLst>
              <a:ext uri="{FF2B5EF4-FFF2-40B4-BE49-F238E27FC236}">
                <a16:creationId xmlns:a16="http://schemas.microsoft.com/office/drawing/2014/main" id="{6E424BF5-AF0F-01D2-9CA4-7C01CF887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294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173A7DB4-9FB8-A9FB-4847-E75C808BDCE8}"/>
              </a:ext>
            </a:extLst>
          </p:cNvPr>
          <p:cNvGrpSpPr/>
          <p:nvPr/>
        </p:nvGrpSpPr>
        <p:grpSpPr>
          <a:xfrm>
            <a:off x="0" y="675238"/>
            <a:ext cx="12200699" cy="923925"/>
            <a:chOff x="0" y="675238"/>
            <a:chExt cx="12200699" cy="923925"/>
          </a:xfrm>
        </p:grpSpPr>
        <p:sp>
          <p:nvSpPr>
            <p:cNvPr id="5" name="Terminador 4">
              <a:extLst>
                <a:ext uri="{FF2B5EF4-FFF2-40B4-BE49-F238E27FC236}">
                  <a16:creationId xmlns:a16="http://schemas.microsoft.com/office/drawing/2014/main" id="{89AA95E3-291E-CBAF-6577-ED84D11F6D3D}"/>
                </a:ext>
              </a:extLst>
            </p:cNvPr>
            <p:cNvSpPr/>
            <p:nvPr/>
          </p:nvSpPr>
          <p:spPr>
            <a:xfrm>
              <a:off x="466929" y="675238"/>
              <a:ext cx="5009744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50E86E54-535E-A78B-76A1-59B097453F50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5476673" y="1137201"/>
              <a:ext cx="67240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76B83B9E-7D35-7D4A-AF47-2F6F6CB41EEB}"/>
                </a:ext>
              </a:extLst>
            </p:cNvPr>
            <p:cNvCxnSpPr/>
            <p:nvPr/>
          </p:nvCxnSpPr>
          <p:spPr>
            <a:xfrm>
              <a:off x="0" y="1137201"/>
              <a:ext cx="468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48A07195-5276-151D-A913-01A56849F3D3}"/>
              </a:ext>
            </a:extLst>
          </p:cNvPr>
          <p:cNvSpPr txBox="1">
            <a:spLocks/>
          </p:cNvSpPr>
          <p:nvPr/>
        </p:nvSpPr>
        <p:spPr>
          <a:xfrm>
            <a:off x="-2032962" y="697268"/>
            <a:ext cx="9975376" cy="84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Aplicaciones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5816E5E-BEB9-4158-F178-43616FCB3859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F0EE72C-6E75-80B8-BFA6-66A53EEB9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87963E3-CF0B-5403-5357-D2EFED4A5857}"/>
              </a:ext>
            </a:extLst>
          </p:cNvPr>
          <p:cNvSpPr txBox="1"/>
          <p:nvPr/>
        </p:nvSpPr>
        <p:spPr>
          <a:xfrm>
            <a:off x="65826" y="6561588"/>
            <a:ext cx="71242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0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Takano</a:t>
            </a:r>
            <a:r>
              <a:rPr lang="es-ES" sz="12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et al., </a:t>
            </a:r>
            <a:r>
              <a:rPr lang="es-ES" sz="1200" b="0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Nature</a:t>
            </a:r>
            <a:r>
              <a:rPr lang="es-ES" sz="12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sz="1200" b="0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Photonics</a:t>
            </a:r>
            <a:r>
              <a:rPr lang="es-ES" sz="12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s-ES" sz="12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10 </a:t>
            </a:r>
            <a:r>
              <a:rPr lang="es-ES" sz="12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(2016)</a:t>
            </a:r>
            <a:endParaRPr lang="es-E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DF002E5-42E3-F79A-6B19-B466AC742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562" y="3484962"/>
            <a:ext cx="6156000" cy="321881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5925A84-6C45-EC0D-B3B5-A2A8AE861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3562" y="1577135"/>
            <a:ext cx="6300000" cy="177387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7" name="Elipse 16">
            <a:extLst>
              <a:ext uri="{FF2B5EF4-FFF2-40B4-BE49-F238E27FC236}">
                <a16:creationId xmlns:a16="http://schemas.microsoft.com/office/drawing/2014/main" id="{2465A255-3A41-187D-4891-7ED397DC49EB}"/>
              </a:ext>
            </a:extLst>
          </p:cNvPr>
          <p:cNvSpPr/>
          <p:nvPr/>
        </p:nvSpPr>
        <p:spPr>
          <a:xfrm>
            <a:off x="7824488" y="2928395"/>
            <a:ext cx="752355" cy="4446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F9DEA8D3-4FDE-E047-9DE3-357684EF90B4}"/>
              </a:ext>
            </a:extLst>
          </p:cNvPr>
          <p:cNvGrpSpPr/>
          <p:nvPr/>
        </p:nvGrpSpPr>
        <p:grpSpPr>
          <a:xfrm>
            <a:off x="804445" y="3017177"/>
            <a:ext cx="3368498" cy="3485224"/>
            <a:chOff x="1168120" y="2430209"/>
            <a:chExt cx="3368498" cy="34852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uadroTexto 17">
                  <a:extLst>
                    <a:ext uri="{FF2B5EF4-FFF2-40B4-BE49-F238E27FC236}">
                      <a16:creationId xmlns:a16="http://schemas.microsoft.com/office/drawing/2014/main" id="{9BAF64A1-AAA2-C5AD-A52C-527FC978BEFD}"/>
                    </a:ext>
                  </a:extLst>
                </p:cNvPr>
                <p:cNvSpPr txBox="1"/>
                <p:nvPr/>
              </p:nvSpPr>
              <p:spPr>
                <a:xfrm>
                  <a:off x="1403226" y="3479726"/>
                  <a:ext cx="2338086" cy="9329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s-E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a14:m>
                  <a:r>
                    <a:rPr lang="es-ES" sz="3600" dirty="0"/>
                    <a:t>h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E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s-E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</m:num>
                        <m:den>
                          <m:sSub>
                            <m:sSubPr>
                              <m:ctrlPr>
                                <a:rPr lang="es-E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s-ES" sz="3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s-E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s-E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3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E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ES" sz="3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a14:m>
                  <a:endParaRPr lang="es-ES" sz="3600" dirty="0"/>
                </a:p>
              </p:txBody>
            </p:sp>
          </mc:Choice>
          <mc:Fallback xmlns="">
            <p:sp>
              <p:nvSpPr>
                <p:cNvPr id="18" name="CuadroTexto 17">
                  <a:extLst>
                    <a:ext uri="{FF2B5EF4-FFF2-40B4-BE49-F238E27FC236}">
                      <a16:creationId xmlns:a16="http://schemas.microsoft.com/office/drawing/2014/main" id="{9BAF64A1-AAA2-C5AD-A52C-527FC978BE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3226" y="3479726"/>
                  <a:ext cx="2338086" cy="932948"/>
                </a:xfrm>
                <a:prstGeom prst="rect">
                  <a:avLst/>
                </a:prstGeom>
                <a:blipFill>
                  <a:blip r:embed="rId6"/>
                  <a:stretch>
                    <a:fillRect l="-261" b="-9804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AAE4F17E-A6E9-0B37-1D59-4FD47B2E54DA}"/>
                </a:ext>
              </a:extLst>
            </p:cNvPr>
            <p:cNvSpPr/>
            <p:nvPr/>
          </p:nvSpPr>
          <p:spPr>
            <a:xfrm>
              <a:off x="2276844" y="3284669"/>
              <a:ext cx="582104" cy="1331933"/>
            </a:xfrm>
            <a:prstGeom prst="ellips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21" name="Conector recto de flecha 20">
              <a:extLst>
                <a:ext uri="{FF2B5EF4-FFF2-40B4-BE49-F238E27FC236}">
                  <a16:creationId xmlns:a16="http://schemas.microsoft.com/office/drawing/2014/main" id="{D0FDF394-4A39-E377-0D9C-01A9A7C167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25170" y="2808434"/>
              <a:ext cx="454763" cy="5425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4248E4B9-4127-DE42-DE17-ACD33C8D9BD6}"/>
                </a:ext>
              </a:extLst>
            </p:cNvPr>
            <p:cNvSpPr/>
            <p:nvPr/>
          </p:nvSpPr>
          <p:spPr>
            <a:xfrm>
              <a:off x="2869083" y="3286601"/>
              <a:ext cx="582104" cy="133193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23" name="Conector recto de flecha 22">
              <a:extLst>
                <a:ext uri="{FF2B5EF4-FFF2-40B4-BE49-F238E27FC236}">
                  <a16:creationId xmlns:a16="http://schemas.microsoft.com/office/drawing/2014/main" id="{8113BC63-FE7E-D56F-EBE9-820E9585E6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95625" y="2812648"/>
              <a:ext cx="416856" cy="47202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Abrir llave 25">
              <a:extLst>
                <a:ext uri="{FF2B5EF4-FFF2-40B4-BE49-F238E27FC236}">
                  <a16:creationId xmlns:a16="http://schemas.microsoft.com/office/drawing/2014/main" id="{3CC4D20F-3C2A-348F-5D4E-A72C380985D6}"/>
                </a:ext>
              </a:extLst>
            </p:cNvPr>
            <p:cNvSpPr/>
            <p:nvPr/>
          </p:nvSpPr>
          <p:spPr>
            <a:xfrm rot="16200000">
              <a:off x="2359350" y="3491675"/>
              <a:ext cx="499150" cy="2881609"/>
            </a:xfrm>
            <a:prstGeom prst="leftBrace">
              <a:avLst>
                <a:gd name="adj1" fmla="val 8333"/>
                <a:gd name="adj2" fmla="val 52023"/>
              </a:avLst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uadroTexto 28">
                  <a:extLst>
                    <a:ext uri="{FF2B5EF4-FFF2-40B4-BE49-F238E27FC236}">
                      <a16:creationId xmlns:a16="http://schemas.microsoft.com/office/drawing/2014/main" id="{6970245C-DE9F-CCD2-C99A-A33708D79211}"/>
                    </a:ext>
                  </a:extLst>
                </p:cNvPr>
                <p:cNvSpPr txBox="1"/>
                <p:nvPr/>
              </p:nvSpPr>
              <p:spPr>
                <a:xfrm>
                  <a:off x="3487998" y="2434934"/>
                  <a:ext cx="1048620" cy="3735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sSup>
                          <m:sSupPr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9.2</m:t>
                            </m:r>
                          </m:e>
                          <m:sup>
                            <m:r>
                              <a:rPr lang="es-E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15</m:t>
                            </m:r>
                          </m:sup>
                        </m:sSup>
                      </m:oMath>
                    </m:oMathPara>
                  </a14:m>
                  <a:endParaRPr lang="es-ES" sz="2400" dirty="0"/>
                </a:p>
              </p:txBody>
            </p:sp>
          </mc:Choice>
          <mc:Fallback xmlns="">
            <p:sp>
              <p:nvSpPr>
                <p:cNvPr id="29" name="CuadroTexto 28">
                  <a:extLst>
                    <a:ext uri="{FF2B5EF4-FFF2-40B4-BE49-F238E27FC236}">
                      <a16:creationId xmlns:a16="http://schemas.microsoft.com/office/drawing/2014/main" id="{6970245C-DE9F-CCD2-C99A-A33708D792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7998" y="2434934"/>
                  <a:ext cx="1048620" cy="373500"/>
                </a:xfrm>
                <a:prstGeom prst="rect">
                  <a:avLst/>
                </a:prstGeom>
                <a:blipFill>
                  <a:blip r:embed="rId7"/>
                  <a:stretch>
                    <a:fillRect l="-3488" t="-1639" r="-2326" b="-6557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uadroTexto 29">
                  <a:extLst>
                    <a:ext uri="{FF2B5EF4-FFF2-40B4-BE49-F238E27FC236}">
                      <a16:creationId xmlns:a16="http://schemas.microsoft.com/office/drawing/2014/main" id="{A30EA9C2-47C9-77C3-E21F-13A9275A4CB4}"/>
                    </a:ext>
                  </a:extLst>
                </p:cNvPr>
                <p:cNvSpPr txBox="1"/>
                <p:nvPr/>
              </p:nvSpPr>
              <p:spPr>
                <a:xfrm>
                  <a:off x="1568731" y="2430209"/>
                  <a:ext cx="121873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sSup>
                          <m:sSupPr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6.4</m:t>
                            </m:r>
                          </m:e>
                          <m:sup>
                            <m:r>
                              <a:rPr lang="es-E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−18</m:t>
                            </m:r>
                          </m:sup>
                        </m:sSup>
                      </m:oMath>
                    </m:oMathPara>
                  </a14:m>
                  <a:endParaRPr lang="es-ES" sz="2400" dirty="0"/>
                </a:p>
              </p:txBody>
            </p:sp>
          </mc:Choice>
          <mc:Fallback xmlns="">
            <p:sp>
              <p:nvSpPr>
                <p:cNvPr id="30" name="CuadroTexto 29">
                  <a:extLst>
                    <a:ext uri="{FF2B5EF4-FFF2-40B4-BE49-F238E27FC236}">
                      <a16:creationId xmlns:a16="http://schemas.microsoft.com/office/drawing/2014/main" id="{A30EA9C2-47C9-77C3-E21F-13A9275A4C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731" y="2430209"/>
                  <a:ext cx="1218732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3000" r="-2000" b="-4918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uadroTexto 30">
                  <a:extLst>
                    <a:ext uri="{FF2B5EF4-FFF2-40B4-BE49-F238E27FC236}">
                      <a16:creationId xmlns:a16="http://schemas.microsoft.com/office/drawing/2014/main" id="{0779B275-59BB-D1BD-58BB-F7AA743DB40D}"/>
                    </a:ext>
                  </a:extLst>
                </p:cNvPr>
                <p:cNvSpPr txBox="1"/>
                <p:nvPr/>
              </p:nvSpPr>
              <p:spPr>
                <a:xfrm>
                  <a:off x="1830231" y="5299880"/>
                  <a:ext cx="1574918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4000" b="0" i="1" smtClean="0">
                            <a:latin typeface="Cambria Math" panose="02040503050406030204" pitchFamily="18" charset="0"/>
                          </a:rPr>
                          <m:t>5.8 </m:t>
                        </m:r>
                        <m:r>
                          <a:rPr lang="es-ES" sz="40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s-ES" sz="4000" dirty="0"/>
                </a:p>
              </p:txBody>
            </p:sp>
          </mc:Choice>
          <mc:Fallback xmlns="">
            <p:sp>
              <p:nvSpPr>
                <p:cNvPr id="31" name="CuadroTexto 30">
                  <a:extLst>
                    <a:ext uri="{FF2B5EF4-FFF2-40B4-BE49-F238E27FC236}">
                      <a16:creationId xmlns:a16="http://schemas.microsoft.com/office/drawing/2014/main" id="{0779B275-59BB-D1BD-58BB-F7AA743DB4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0231" y="5299880"/>
                  <a:ext cx="1574918" cy="61555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D7DE5B9-7EBC-4542-6EC4-50A99CBF20A4}"/>
              </a:ext>
            </a:extLst>
          </p:cNvPr>
          <p:cNvSpPr txBox="1"/>
          <p:nvPr/>
        </p:nvSpPr>
        <p:spPr>
          <a:xfrm>
            <a:off x="65826" y="2035753"/>
            <a:ext cx="51920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u="sng" dirty="0">
                <a:latin typeface="Verdana" panose="020B0604030504040204" pitchFamily="34" charset="0"/>
                <a:ea typeface="Verdana" panose="020B0604030504040204" pitchFamily="34" charset="0"/>
              </a:rPr>
              <a:t>Geodesia: Desplazamiento al rojo</a:t>
            </a:r>
          </a:p>
        </p:txBody>
      </p:sp>
      <p:sp>
        <p:nvSpPr>
          <p:cNvPr id="34" name="Marcador de número de diapositiva 33">
            <a:extLst>
              <a:ext uri="{FF2B5EF4-FFF2-40B4-BE49-F238E27FC236}">
                <a16:creationId xmlns:a16="http://schemas.microsoft.com/office/drawing/2014/main" id="{C66F0216-9707-2380-7925-7380A0683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1084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173A7DB4-9FB8-A9FB-4847-E75C808BDCE8}"/>
              </a:ext>
            </a:extLst>
          </p:cNvPr>
          <p:cNvGrpSpPr/>
          <p:nvPr/>
        </p:nvGrpSpPr>
        <p:grpSpPr>
          <a:xfrm>
            <a:off x="0" y="675238"/>
            <a:ext cx="12200699" cy="923925"/>
            <a:chOff x="0" y="675238"/>
            <a:chExt cx="12200699" cy="923925"/>
          </a:xfrm>
        </p:grpSpPr>
        <p:sp>
          <p:nvSpPr>
            <p:cNvPr id="5" name="Terminador 4">
              <a:extLst>
                <a:ext uri="{FF2B5EF4-FFF2-40B4-BE49-F238E27FC236}">
                  <a16:creationId xmlns:a16="http://schemas.microsoft.com/office/drawing/2014/main" id="{89AA95E3-291E-CBAF-6577-ED84D11F6D3D}"/>
                </a:ext>
              </a:extLst>
            </p:cNvPr>
            <p:cNvSpPr/>
            <p:nvPr/>
          </p:nvSpPr>
          <p:spPr>
            <a:xfrm>
              <a:off x="466929" y="675238"/>
              <a:ext cx="5009744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50E86E54-535E-A78B-76A1-59B097453F50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5476673" y="1137201"/>
              <a:ext cx="67240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76B83B9E-7D35-7D4A-AF47-2F6F6CB41EEB}"/>
                </a:ext>
              </a:extLst>
            </p:cNvPr>
            <p:cNvCxnSpPr/>
            <p:nvPr/>
          </p:nvCxnSpPr>
          <p:spPr>
            <a:xfrm>
              <a:off x="0" y="1137201"/>
              <a:ext cx="468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48A07195-5276-151D-A913-01A56849F3D3}"/>
              </a:ext>
            </a:extLst>
          </p:cNvPr>
          <p:cNvSpPr txBox="1">
            <a:spLocks/>
          </p:cNvSpPr>
          <p:nvPr/>
        </p:nvSpPr>
        <p:spPr>
          <a:xfrm>
            <a:off x="-2032962" y="697268"/>
            <a:ext cx="9975376" cy="84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Aplicaciones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5816E5E-BEB9-4158-F178-43616FCB3859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F0EE72C-6E75-80B8-BFA6-66A53EEB9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68BD4CF-E89A-F4B7-8560-BE54112D2556}"/>
              </a:ext>
            </a:extLst>
          </p:cNvPr>
          <p:cNvSpPr txBox="1"/>
          <p:nvPr/>
        </p:nvSpPr>
        <p:spPr>
          <a:xfrm>
            <a:off x="4935133" y="1562006"/>
            <a:ext cx="6845773" cy="4594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200" b="1" dirty="0">
                <a:latin typeface="Verdana" panose="020B0604030504040204" pitchFamily="34" charset="0"/>
                <a:ea typeface="Verdana" panose="020B0604030504040204" pitchFamily="34" charset="0"/>
              </a:rPr>
              <a:t>Posicionamiento GNSS:</a:t>
            </a:r>
          </a:p>
          <a:p>
            <a:pPr>
              <a:lnSpc>
                <a:spcPct val="150000"/>
              </a:lnSpc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Para calcular la posición del receptor se deben resolver tres problemas: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Conocer la hora exacta en que el satélite envía del mensaje.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Conocer la hora exacta en la que llega el mensaje.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Determinar el error que tiene el reloj receptor respecto de los satélites.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0D5C6949-B84A-937A-2643-FD3EB4D581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81" y="1836471"/>
            <a:ext cx="4057942" cy="4292226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D490DD29-6EA8-D73B-987B-C4A899A8AA4C}"/>
              </a:ext>
            </a:extLst>
          </p:cNvPr>
          <p:cNvSpPr txBox="1"/>
          <p:nvPr/>
        </p:nvSpPr>
        <p:spPr>
          <a:xfrm>
            <a:off x="65826" y="6229304"/>
            <a:ext cx="71242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</a:rPr>
              <a:t>Imagen: https://www.klipartz.com/es/sticker-png-frwdy/download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B2736FD-63A3-3C55-CF79-2A7E9E1C1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810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173A7DB4-9FB8-A9FB-4847-E75C808BDCE8}"/>
              </a:ext>
            </a:extLst>
          </p:cNvPr>
          <p:cNvGrpSpPr/>
          <p:nvPr/>
        </p:nvGrpSpPr>
        <p:grpSpPr>
          <a:xfrm>
            <a:off x="0" y="675238"/>
            <a:ext cx="12200699" cy="923925"/>
            <a:chOff x="0" y="675238"/>
            <a:chExt cx="12200699" cy="923925"/>
          </a:xfrm>
        </p:grpSpPr>
        <p:sp>
          <p:nvSpPr>
            <p:cNvPr id="5" name="Terminador 4">
              <a:extLst>
                <a:ext uri="{FF2B5EF4-FFF2-40B4-BE49-F238E27FC236}">
                  <a16:creationId xmlns:a16="http://schemas.microsoft.com/office/drawing/2014/main" id="{89AA95E3-291E-CBAF-6577-ED84D11F6D3D}"/>
                </a:ext>
              </a:extLst>
            </p:cNvPr>
            <p:cNvSpPr/>
            <p:nvPr/>
          </p:nvSpPr>
          <p:spPr>
            <a:xfrm>
              <a:off x="466929" y="675238"/>
              <a:ext cx="5009744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50E86E54-535E-A78B-76A1-59B097453F50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5476673" y="1137201"/>
              <a:ext cx="67240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76B83B9E-7D35-7D4A-AF47-2F6F6CB41EEB}"/>
                </a:ext>
              </a:extLst>
            </p:cNvPr>
            <p:cNvCxnSpPr/>
            <p:nvPr/>
          </p:nvCxnSpPr>
          <p:spPr>
            <a:xfrm>
              <a:off x="0" y="1137201"/>
              <a:ext cx="468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48A07195-5276-151D-A913-01A56849F3D3}"/>
              </a:ext>
            </a:extLst>
          </p:cNvPr>
          <p:cNvSpPr txBox="1">
            <a:spLocks/>
          </p:cNvSpPr>
          <p:nvPr/>
        </p:nvSpPr>
        <p:spPr>
          <a:xfrm>
            <a:off x="-2032962" y="697268"/>
            <a:ext cx="9975376" cy="84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Aplicaciones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5816E5E-BEB9-4158-F178-43616FCB3859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F0EE72C-6E75-80B8-BFA6-66A53EEB9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A68BD4CF-E89A-F4B7-8560-BE54112D2556}"/>
                  </a:ext>
                </a:extLst>
              </p:cNvPr>
              <p:cNvSpPr txBox="1"/>
              <p:nvPr/>
            </p:nvSpPr>
            <p:spPr>
              <a:xfrm>
                <a:off x="4990994" y="1631722"/>
                <a:ext cx="6845773" cy="1661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ES" sz="22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Posicionamiento GNSS:</a:t>
                </a:r>
              </a:p>
              <a:p>
                <a:pPr>
                  <a:lnSpc>
                    <a:spcPct val="150000"/>
                  </a:lnSpc>
                </a:pPr>
                <a:endParaRPr lang="es-ES" sz="2200" b="1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𝑐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s-ES" sz="240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40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𝑠𝑎𝑡</m:t>
                              </m:r>
                            </m:sub>
                          </m:sSub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240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𝑟𝑒𝑐</m:t>
                              </m:r>
                            </m:sub>
                          </m:sSub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40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𝑒𝑟𝑟</m:t>
                              </m:r>
                            </m:sub>
                          </m:sSub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𝑐</m:t>
                      </m:r>
                      <m:d>
                        <m:dPr>
                          <m:ctrlPr>
                            <a:rPr lang="es-ES" sz="240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40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𝑠𝑎𝑡</m:t>
                              </m:r>
                            </m:sub>
                          </m:sSub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240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𝑟𝑒𝑐</m:t>
                              </m:r>
                            </m:sub>
                          </m:sSub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−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𝑐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s-ES" sz="240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𝑒𝑟𝑟</m:t>
                          </m:r>
                        </m:sub>
                      </m:sSub>
                    </m:oMath>
                  </m:oMathPara>
                </a14:m>
                <a:endParaRPr lang="es-ES" sz="24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A68BD4CF-E89A-F4B7-8560-BE54112D2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994" y="1631722"/>
                <a:ext cx="6845773" cy="1661993"/>
              </a:xfrm>
              <a:prstGeom prst="rect">
                <a:avLst/>
              </a:prstGeom>
              <a:blipFill>
                <a:blip r:embed="rId5"/>
                <a:stretch>
                  <a:fillRect l="-115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agen 19">
            <a:extLst>
              <a:ext uri="{FF2B5EF4-FFF2-40B4-BE49-F238E27FC236}">
                <a16:creationId xmlns:a16="http://schemas.microsoft.com/office/drawing/2014/main" id="{0D5C6949-B84A-937A-2643-FD3EB4D581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81" y="1836471"/>
            <a:ext cx="4057942" cy="4292226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D490DD29-6EA8-D73B-987B-C4A899A8AA4C}"/>
              </a:ext>
            </a:extLst>
          </p:cNvPr>
          <p:cNvSpPr txBox="1"/>
          <p:nvPr/>
        </p:nvSpPr>
        <p:spPr>
          <a:xfrm>
            <a:off x="65826" y="6229304"/>
            <a:ext cx="71242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</a:rPr>
              <a:t>Imagen: https://www.klipartz.com/es/sticker-png-frwdy/download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73DE1493-07F9-43D6-5246-D273CF1E8FF8}"/>
              </a:ext>
            </a:extLst>
          </p:cNvPr>
          <p:cNvSpPr/>
          <p:nvPr/>
        </p:nvSpPr>
        <p:spPr>
          <a:xfrm>
            <a:off x="7341610" y="2605976"/>
            <a:ext cx="911139" cy="7205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9FC469EE-A5A8-7EA0-08B6-64F15B44B846}"/>
              </a:ext>
            </a:extLst>
          </p:cNvPr>
          <p:cNvSpPr/>
          <p:nvPr/>
        </p:nvSpPr>
        <p:spPr>
          <a:xfrm>
            <a:off x="5073957" y="2605976"/>
            <a:ext cx="911139" cy="7205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Cerrar llave 10">
            <a:extLst>
              <a:ext uri="{FF2B5EF4-FFF2-40B4-BE49-F238E27FC236}">
                <a16:creationId xmlns:a16="http://schemas.microsoft.com/office/drawing/2014/main" id="{36406EC8-D64D-C00B-87C7-C80E0E1D1905}"/>
              </a:ext>
            </a:extLst>
          </p:cNvPr>
          <p:cNvSpPr/>
          <p:nvPr/>
        </p:nvSpPr>
        <p:spPr>
          <a:xfrm rot="5400000">
            <a:off x="6501375" y="2133265"/>
            <a:ext cx="501549" cy="3001199"/>
          </a:xfrm>
          <a:prstGeom prst="righ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F385092E-7C07-8501-4D98-266A6325FBB0}"/>
                  </a:ext>
                </a:extLst>
              </p:cNvPr>
              <p:cNvSpPr txBox="1"/>
              <p:nvPr/>
            </p:nvSpPr>
            <p:spPr>
              <a:xfrm>
                <a:off x="5493020" y="3884639"/>
                <a:ext cx="6633154" cy="3662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Un error en la medida de tiempo de 0.1 µs se traduce en un error de posición de 30 m.</a:t>
                </a:r>
              </a:p>
              <a:p>
                <a:endParaRPr lang="es-E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 ×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s-ES" dirty="0"/>
              </a:p>
              <a:p>
                <a:endParaRPr lang="es-ES" dirty="0"/>
              </a:p>
              <a:p>
                <a:r>
                  <a:rPr lang="es-ES" sz="2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Sin embargo, un error de tiempo de 1 ns se traduce en un error de posición de 30 cm. </a:t>
                </a:r>
              </a:p>
              <a:p>
                <a:endParaRPr lang="es-E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 ×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s-ES" dirty="0"/>
              </a:p>
              <a:p>
                <a:endParaRPr lang="es-ES" dirty="0"/>
              </a:p>
              <a:p>
                <a:endParaRPr lang="es-ES" dirty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F385092E-7C07-8501-4D98-266A6325F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020" y="3884639"/>
                <a:ext cx="6633154" cy="3662541"/>
              </a:xfrm>
              <a:prstGeom prst="rect">
                <a:avLst/>
              </a:prstGeom>
              <a:blipFill>
                <a:blip r:embed="rId7"/>
                <a:stretch>
                  <a:fillRect l="-1195" t="-998" r="-229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574F1B2D-D121-930A-126B-87A9928D3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37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173A7DB4-9FB8-A9FB-4847-E75C808BDCE8}"/>
              </a:ext>
            </a:extLst>
          </p:cNvPr>
          <p:cNvGrpSpPr/>
          <p:nvPr/>
        </p:nvGrpSpPr>
        <p:grpSpPr>
          <a:xfrm>
            <a:off x="0" y="675238"/>
            <a:ext cx="12200699" cy="923925"/>
            <a:chOff x="0" y="675238"/>
            <a:chExt cx="12200699" cy="923925"/>
          </a:xfrm>
        </p:grpSpPr>
        <p:sp>
          <p:nvSpPr>
            <p:cNvPr id="5" name="Terminador 4">
              <a:extLst>
                <a:ext uri="{FF2B5EF4-FFF2-40B4-BE49-F238E27FC236}">
                  <a16:creationId xmlns:a16="http://schemas.microsoft.com/office/drawing/2014/main" id="{89AA95E3-291E-CBAF-6577-ED84D11F6D3D}"/>
                </a:ext>
              </a:extLst>
            </p:cNvPr>
            <p:cNvSpPr/>
            <p:nvPr/>
          </p:nvSpPr>
          <p:spPr>
            <a:xfrm>
              <a:off x="466929" y="675238"/>
              <a:ext cx="5009744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50E86E54-535E-A78B-76A1-59B097453F50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5476673" y="1137201"/>
              <a:ext cx="67240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76B83B9E-7D35-7D4A-AF47-2F6F6CB41EEB}"/>
                </a:ext>
              </a:extLst>
            </p:cNvPr>
            <p:cNvCxnSpPr/>
            <p:nvPr/>
          </p:nvCxnSpPr>
          <p:spPr>
            <a:xfrm>
              <a:off x="0" y="1137201"/>
              <a:ext cx="468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48A07195-5276-151D-A913-01A56849F3D3}"/>
              </a:ext>
            </a:extLst>
          </p:cNvPr>
          <p:cNvSpPr txBox="1">
            <a:spLocks/>
          </p:cNvSpPr>
          <p:nvPr/>
        </p:nvSpPr>
        <p:spPr>
          <a:xfrm>
            <a:off x="-2032962" y="697268"/>
            <a:ext cx="9975376" cy="84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Aplicaciones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5816E5E-BEB9-4158-F178-43616FCB3859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F0EE72C-6E75-80B8-BFA6-66A53EEB9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68BD4CF-E89A-F4B7-8560-BE54112D2556}"/>
              </a:ext>
            </a:extLst>
          </p:cNvPr>
          <p:cNvSpPr txBox="1"/>
          <p:nvPr/>
        </p:nvSpPr>
        <p:spPr>
          <a:xfrm>
            <a:off x="4883756" y="2335100"/>
            <a:ext cx="6845773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200" b="1" dirty="0">
                <a:latin typeface="Verdana" panose="020B0604030504040204" pitchFamily="34" charset="0"/>
                <a:ea typeface="Verdana" panose="020B0604030504040204" pitchFamily="34" charset="0"/>
              </a:rPr>
              <a:t>Impacto directo al posicionamiento, geolocalización más precisa. </a:t>
            </a:r>
            <a:endParaRPr lang="es-E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es-E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Se espera que los sistemas GNSS sean capaces de proporcionar una precisión </a:t>
            </a:r>
            <a:r>
              <a:rPr lang="es-E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centimétrica</a:t>
            </a: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 con el uso de relojes ópticos en el espacio.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0D5C6949-B84A-937A-2643-FD3EB4D581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81" y="1836471"/>
            <a:ext cx="4057942" cy="4292226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D490DD29-6EA8-D73B-987B-C4A899A8AA4C}"/>
              </a:ext>
            </a:extLst>
          </p:cNvPr>
          <p:cNvSpPr txBox="1"/>
          <p:nvPr/>
        </p:nvSpPr>
        <p:spPr>
          <a:xfrm>
            <a:off x="65826" y="6229304"/>
            <a:ext cx="71242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</a:rPr>
              <a:t>Imagen: https://www.klipartz.com/es/sticker-png-frwdy/download</a:t>
            </a:r>
          </a:p>
        </p:txBody>
      </p:sp>
      <p:sp>
        <p:nvSpPr>
          <p:cNvPr id="27" name="Marcador de número de diapositiva 26">
            <a:extLst>
              <a:ext uri="{FF2B5EF4-FFF2-40B4-BE49-F238E27FC236}">
                <a16:creationId xmlns:a16="http://schemas.microsoft.com/office/drawing/2014/main" id="{C475DEA5-964C-8B95-0713-52071AE83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9642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DC9E7F9E-560A-4C7A-1474-30DE15808AE7}"/>
              </a:ext>
            </a:extLst>
          </p:cNvPr>
          <p:cNvGrpSpPr/>
          <p:nvPr/>
        </p:nvGrpSpPr>
        <p:grpSpPr>
          <a:xfrm>
            <a:off x="0" y="675238"/>
            <a:ext cx="12200699" cy="923925"/>
            <a:chOff x="0" y="675238"/>
            <a:chExt cx="12200699" cy="923925"/>
          </a:xfrm>
        </p:grpSpPr>
        <p:sp>
          <p:nvSpPr>
            <p:cNvPr id="5" name="Terminador 4">
              <a:extLst>
                <a:ext uri="{FF2B5EF4-FFF2-40B4-BE49-F238E27FC236}">
                  <a16:creationId xmlns:a16="http://schemas.microsoft.com/office/drawing/2014/main" id="{234F4B45-6755-18E2-020C-6586B7324520}"/>
                </a:ext>
              </a:extLst>
            </p:cNvPr>
            <p:cNvSpPr/>
            <p:nvPr/>
          </p:nvSpPr>
          <p:spPr>
            <a:xfrm>
              <a:off x="466929" y="675238"/>
              <a:ext cx="5009744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8F2009C5-BC45-4498-1A18-D17CB5F5531E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5476673" y="1137201"/>
              <a:ext cx="67240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06A53659-FA08-84ED-458E-FA3CF976A333}"/>
                </a:ext>
              </a:extLst>
            </p:cNvPr>
            <p:cNvCxnSpPr/>
            <p:nvPr/>
          </p:nvCxnSpPr>
          <p:spPr>
            <a:xfrm>
              <a:off x="0" y="1137201"/>
              <a:ext cx="468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2847F478-C90F-8202-ACF9-75A18CED10F2}"/>
              </a:ext>
            </a:extLst>
          </p:cNvPr>
          <p:cNvSpPr txBox="1">
            <a:spLocks/>
          </p:cNvSpPr>
          <p:nvPr/>
        </p:nvSpPr>
        <p:spPr>
          <a:xfrm>
            <a:off x="-2032962" y="697268"/>
            <a:ext cx="9975376" cy="84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Aplicaciones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5920096-1510-EE39-5823-5408A12A9843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25CCE0E-6301-7FDB-03F8-CC6891AE1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29F049C-DD0D-F2C0-46D4-0BE2B35B5ED5}"/>
              </a:ext>
            </a:extLst>
          </p:cNvPr>
          <p:cNvSpPr txBox="1"/>
          <p:nvPr/>
        </p:nvSpPr>
        <p:spPr>
          <a:xfrm>
            <a:off x="234000" y="1691603"/>
            <a:ext cx="691915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200" b="1" dirty="0">
                <a:latin typeface="Verdana" panose="020B0604030504040204" pitchFamily="34" charset="0"/>
                <a:ea typeface="Verdana" panose="020B0604030504040204" pitchFamily="34" charset="0"/>
              </a:rPr>
              <a:t>Radioastronomía</a:t>
            </a:r>
          </a:p>
          <a:p>
            <a:pPr algn="just"/>
            <a:endParaRPr lang="es-ES" sz="2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Las redes VLBI comprenden radiotelescopios separados por distancias enormes.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Difícil la sincronización de las distintas señales de las antenas en tiempo real para determinar correlaciones.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sz="2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Cualquier pequeña deriva en los relojes se traduce en degradación de la sincronización, y por lo tanto, imposibilidad de analizar los datos </a:t>
            </a:r>
            <a:r>
              <a:rPr lang="es-E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correlados</a:t>
            </a: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s-ES" sz="2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CA70FC7-0C1C-568E-DD8D-5609CF417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0767" y="1979909"/>
            <a:ext cx="4536000" cy="419221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821E67E-B866-A0DD-6902-792ECF29CD9E}"/>
              </a:ext>
            </a:extLst>
          </p:cNvPr>
          <p:cNvSpPr txBox="1"/>
          <p:nvPr/>
        </p:nvSpPr>
        <p:spPr>
          <a:xfrm>
            <a:off x="7422000" y="6174950"/>
            <a:ext cx="453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</a:rPr>
              <a:t>Imagen: https://astronomia.ign.es/interferometria-de-muy-larga-base</a:t>
            </a:r>
          </a:p>
        </p:txBody>
      </p:sp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0BB0BF02-8423-63BC-4959-3A2D9759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8534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667EE4F-26A9-66F2-E7C7-541876F16DC8}"/>
              </a:ext>
            </a:extLst>
          </p:cNvPr>
          <p:cNvSpPr txBox="1"/>
          <p:nvPr/>
        </p:nvSpPr>
        <p:spPr>
          <a:xfrm>
            <a:off x="231493" y="1722146"/>
            <a:ext cx="6169307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b="1" dirty="0"/>
          </a:p>
          <a:p>
            <a:r>
              <a:rPr lang="es-ES" sz="2200" b="1" dirty="0">
                <a:latin typeface="Verdana" panose="020B0604030504040204" pitchFamily="34" charset="0"/>
                <a:ea typeface="Verdana" panose="020B0604030504040204" pitchFamily="34" charset="0"/>
              </a:rPr>
              <a:t>SMART GRID (Redes Eléctricas Inteligentes) </a:t>
            </a:r>
          </a:p>
          <a:p>
            <a:endParaRPr lang="es-ES" sz="2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s-ES" b="1" dirty="0"/>
          </a:p>
          <a:p>
            <a:pPr algn="just"/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“Red activa, dotadas de inteligencia autónoma y que tiene la capacidad de reconfigurarse según sus necesidades locales, mejorando los tiempos de restablecimiento del suministro e incrementando la eficiencia energética en general”</a:t>
            </a:r>
          </a:p>
          <a:p>
            <a:endParaRPr lang="es-ES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5C70E29-8507-A85C-F6F2-6FB9107D1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3849" y="2135876"/>
            <a:ext cx="5238000" cy="3492000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7A65D146-54CA-801F-ED1E-AD7C98EF2363}"/>
              </a:ext>
            </a:extLst>
          </p:cNvPr>
          <p:cNvGrpSpPr/>
          <p:nvPr/>
        </p:nvGrpSpPr>
        <p:grpSpPr>
          <a:xfrm>
            <a:off x="0" y="675238"/>
            <a:ext cx="12200699" cy="923925"/>
            <a:chOff x="0" y="675238"/>
            <a:chExt cx="12200699" cy="923925"/>
          </a:xfrm>
        </p:grpSpPr>
        <p:sp>
          <p:nvSpPr>
            <p:cNvPr id="9" name="Terminador 4">
              <a:extLst>
                <a:ext uri="{FF2B5EF4-FFF2-40B4-BE49-F238E27FC236}">
                  <a16:creationId xmlns:a16="http://schemas.microsoft.com/office/drawing/2014/main" id="{EEA7552C-25FE-3576-685C-A625C5B7CF3D}"/>
                </a:ext>
              </a:extLst>
            </p:cNvPr>
            <p:cNvSpPr/>
            <p:nvPr/>
          </p:nvSpPr>
          <p:spPr>
            <a:xfrm>
              <a:off x="466929" y="675238"/>
              <a:ext cx="5009744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BC4DEEC8-097E-FB12-E9BA-BEE038DB0F6F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5476673" y="1137201"/>
              <a:ext cx="67240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7B772C3F-6698-C9E0-C79A-39342890934C}"/>
                </a:ext>
              </a:extLst>
            </p:cNvPr>
            <p:cNvCxnSpPr/>
            <p:nvPr/>
          </p:nvCxnSpPr>
          <p:spPr>
            <a:xfrm>
              <a:off x="0" y="1137201"/>
              <a:ext cx="468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AF3642B7-8E0E-688D-591E-41187FCC4680}"/>
              </a:ext>
            </a:extLst>
          </p:cNvPr>
          <p:cNvSpPr txBox="1">
            <a:spLocks/>
          </p:cNvSpPr>
          <p:nvPr/>
        </p:nvSpPr>
        <p:spPr>
          <a:xfrm>
            <a:off x="-2032962" y="697268"/>
            <a:ext cx="9975376" cy="84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Aplicaciones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EF9C04D-D63C-DC1E-DC7C-984AE3257179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5979D8B-A5FA-CA14-C4A1-904D2A6D8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2F97B43-7289-51AF-ECBD-C5DF9191ADEC}"/>
              </a:ext>
            </a:extLst>
          </p:cNvPr>
          <p:cNvSpPr txBox="1"/>
          <p:nvPr/>
        </p:nvSpPr>
        <p:spPr>
          <a:xfrm>
            <a:off x="7335456" y="5630456"/>
            <a:ext cx="3522815" cy="279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</a:rPr>
              <a:t>Imagen: https://www.istockphoto.com/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6C6D48E-2395-14A8-13C2-B13B479C8E11}"/>
              </a:ext>
            </a:extLst>
          </p:cNvPr>
          <p:cNvSpPr txBox="1"/>
          <p:nvPr/>
        </p:nvSpPr>
        <p:spPr>
          <a:xfrm>
            <a:off x="0" y="6500033"/>
            <a:ext cx="69592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Pallarés López, V. (2012). Aplicación de Técnicas de Sincronismo para Sistemas de Medida Distribuidos y Desarrollo de un Medidor Fasorial basado en el protocolo IEEE1588.</a:t>
            </a:r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899D4C1C-B398-18BE-FFB9-916248E52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861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1A7E93B6-5CE8-B960-A982-ECEFEEE3915B}"/>
              </a:ext>
            </a:extLst>
          </p:cNvPr>
          <p:cNvSpPr txBox="1"/>
          <p:nvPr/>
        </p:nvSpPr>
        <p:spPr>
          <a:xfrm>
            <a:off x="0" y="6500033"/>
            <a:ext cx="65638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Pallarés López, V. (2012). Aplicación de Técnicas de Sincronismo para Sistemas de Medida Distribuidos y Desarrollo de un Medidor Fasorial basado en el protocolo IEEE1588.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67EE4F-26A9-66F2-E7C7-541876F16DC8}"/>
              </a:ext>
            </a:extLst>
          </p:cNvPr>
          <p:cNvSpPr txBox="1"/>
          <p:nvPr/>
        </p:nvSpPr>
        <p:spPr>
          <a:xfrm>
            <a:off x="231493" y="1722146"/>
            <a:ext cx="6169307" cy="515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SMART GRID (Redes Eléctricas Inteligentes)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“Red activa, dotadas de inteligencia autónoma y que tiene la capacidad de reconfigurarse según sus necesidades locales, mejorando los tiempos de restablecimiento del suministro e incrementando la eficiencia energética en general”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5C70E29-8507-A85C-F6F2-6FB9107D1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3849" y="2135876"/>
            <a:ext cx="5238000" cy="3492000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7A65D146-54CA-801F-ED1E-AD7C98EF2363}"/>
              </a:ext>
            </a:extLst>
          </p:cNvPr>
          <p:cNvGrpSpPr/>
          <p:nvPr/>
        </p:nvGrpSpPr>
        <p:grpSpPr>
          <a:xfrm>
            <a:off x="0" y="675238"/>
            <a:ext cx="12200699" cy="923925"/>
            <a:chOff x="0" y="675238"/>
            <a:chExt cx="12200699" cy="923925"/>
          </a:xfrm>
        </p:grpSpPr>
        <p:sp>
          <p:nvSpPr>
            <p:cNvPr id="9" name="Terminador 4">
              <a:extLst>
                <a:ext uri="{FF2B5EF4-FFF2-40B4-BE49-F238E27FC236}">
                  <a16:creationId xmlns:a16="http://schemas.microsoft.com/office/drawing/2014/main" id="{EEA7552C-25FE-3576-685C-A625C5B7CF3D}"/>
                </a:ext>
              </a:extLst>
            </p:cNvPr>
            <p:cNvSpPr/>
            <p:nvPr/>
          </p:nvSpPr>
          <p:spPr>
            <a:xfrm>
              <a:off x="466929" y="675238"/>
              <a:ext cx="5009744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BC4DEEC8-097E-FB12-E9BA-BEE038DB0F6F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5476673" y="1137201"/>
              <a:ext cx="67240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7B772C3F-6698-C9E0-C79A-39342890934C}"/>
                </a:ext>
              </a:extLst>
            </p:cNvPr>
            <p:cNvCxnSpPr/>
            <p:nvPr/>
          </p:nvCxnSpPr>
          <p:spPr>
            <a:xfrm>
              <a:off x="0" y="1137201"/>
              <a:ext cx="468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AF3642B7-8E0E-688D-591E-41187FCC4680}"/>
              </a:ext>
            </a:extLst>
          </p:cNvPr>
          <p:cNvSpPr txBox="1">
            <a:spLocks/>
          </p:cNvSpPr>
          <p:nvPr/>
        </p:nvSpPr>
        <p:spPr>
          <a:xfrm>
            <a:off x="-2032962" y="697268"/>
            <a:ext cx="9975376" cy="84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Aplicaciones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EF9C04D-D63C-DC1E-DC7C-984AE3257179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5979D8B-A5FA-CA14-C4A1-904D2A6D8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2F97B43-7289-51AF-ECBD-C5DF9191ADEC}"/>
              </a:ext>
            </a:extLst>
          </p:cNvPr>
          <p:cNvSpPr txBox="1"/>
          <p:nvPr/>
        </p:nvSpPr>
        <p:spPr>
          <a:xfrm>
            <a:off x="7335456" y="5630456"/>
            <a:ext cx="3522815" cy="279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Imagen: https://www.istockphoto.com/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9315633-61DD-EE35-EA29-025664CF526F}"/>
              </a:ext>
            </a:extLst>
          </p:cNvPr>
          <p:cNvSpPr/>
          <p:nvPr/>
        </p:nvSpPr>
        <p:spPr>
          <a:xfrm>
            <a:off x="65826" y="2928395"/>
            <a:ext cx="6498023" cy="392960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/>
              <a:t>XCCCCtrol</a:t>
            </a:r>
            <a:r>
              <a:rPr lang="es-ES" dirty="0"/>
              <a:t> </a:t>
            </a:r>
            <a:r>
              <a:rPr lang="es-ES" dirty="0" err="1"/>
              <a:t>automatizados.donde</a:t>
            </a:r>
            <a:r>
              <a:rPr lang="es-ES" dirty="0"/>
              <a:t> es necesario que</a:t>
            </a:r>
          </a:p>
          <a:p>
            <a:r>
              <a:rPr lang="es-ES" dirty="0"/>
              <a:t>todos los dispositivos de red estén sincronizados para compartir una</a:t>
            </a:r>
          </a:p>
          <a:p>
            <a:r>
              <a:rPr lang="es-ES" dirty="0"/>
              <a:t>noción de tiempo común en los procesos de captura y generación de</a:t>
            </a:r>
          </a:p>
          <a:p>
            <a:r>
              <a:rPr lang="es-ES" dirty="0"/>
              <a:t>eventos.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6767237-5682-239C-EA0D-99462F005807}"/>
              </a:ext>
            </a:extLst>
          </p:cNvPr>
          <p:cNvSpPr txBox="1"/>
          <p:nvPr/>
        </p:nvSpPr>
        <p:spPr>
          <a:xfrm>
            <a:off x="139127" y="30596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5672D5E-C612-6494-3921-F85F87E6BA94}"/>
              </a:ext>
            </a:extLst>
          </p:cNvPr>
          <p:cNvSpPr txBox="1"/>
          <p:nvPr/>
        </p:nvSpPr>
        <p:spPr>
          <a:xfrm>
            <a:off x="46308" y="2976696"/>
            <a:ext cx="6424722" cy="3816429"/>
          </a:xfrm>
          <a:prstGeom prst="rect">
            <a:avLst/>
          </a:prstGeom>
          <a:solidFill>
            <a:schemeClr val="bg1">
              <a:alpha val="97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La fibra óptica juega un papel crucial.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ES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os dispositivos de red deben estar sincronizados </a:t>
            </a:r>
            <a:r>
              <a:rPr lang="es-ES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nivel de ns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para compartir una noción de tiempo común en los procesos de captura y generación de eventos.</a:t>
            </a: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Cualquier desfase de la señal de referencia conlleva pérdidas de energía y mayor susceptibilidad de averías.</a:t>
            </a:r>
          </a:p>
        </p:txBody>
      </p:sp>
      <p:sp>
        <p:nvSpPr>
          <p:cNvPr id="16" name="Marcador de número de diapositiva 15">
            <a:extLst>
              <a:ext uri="{FF2B5EF4-FFF2-40B4-BE49-F238E27FC236}">
                <a16:creationId xmlns:a16="http://schemas.microsoft.com/office/drawing/2014/main" id="{F7E8C545-2DB8-B338-2656-49833B7C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2611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0DBE05C-AC9A-6482-3F44-83507B61960C}"/>
              </a:ext>
            </a:extLst>
          </p:cNvPr>
          <p:cNvSpPr txBox="1"/>
          <p:nvPr/>
        </p:nvSpPr>
        <p:spPr>
          <a:xfrm>
            <a:off x="5135298" y="1676752"/>
            <a:ext cx="691530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200" b="1" dirty="0">
                <a:latin typeface="Verdana" panose="020B0604030504040204" pitchFamily="34" charset="0"/>
                <a:ea typeface="Verdana" panose="020B0604030504040204" pitchFamily="34" charset="0"/>
              </a:rPr>
              <a:t>Tecnología 5G. Temporización y sincronización más precisas.</a:t>
            </a:r>
          </a:p>
          <a:p>
            <a:endParaRPr lang="es-E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Las redes 3G y 4G solo necesitan de una línea satélite para la sincronización, las redes 5G requieren cuatro o más posiciones de satélites para minimizar el error de sincronización en tiempo.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El error de tiempo entre la referencia temporal principal y cualquier nodo se limita a menos de 1,5 </a:t>
            </a:r>
            <a:r>
              <a:rPr lang="es-E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μs</a:t>
            </a: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 para la TDD (</a:t>
            </a:r>
            <a:r>
              <a:rPr lang="es-E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Multiplexacíón</a:t>
            </a: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 por División de Tiempo)  en redes 5G.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s-ES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DB18502E-1515-C96F-46DB-BF766D1B3C76}"/>
              </a:ext>
            </a:extLst>
          </p:cNvPr>
          <p:cNvGrpSpPr/>
          <p:nvPr/>
        </p:nvGrpSpPr>
        <p:grpSpPr>
          <a:xfrm>
            <a:off x="0" y="675238"/>
            <a:ext cx="12200699" cy="923925"/>
            <a:chOff x="0" y="675238"/>
            <a:chExt cx="12200699" cy="923925"/>
          </a:xfrm>
        </p:grpSpPr>
        <p:sp>
          <p:nvSpPr>
            <p:cNvPr id="7" name="Terminador 4">
              <a:extLst>
                <a:ext uri="{FF2B5EF4-FFF2-40B4-BE49-F238E27FC236}">
                  <a16:creationId xmlns:a16="http://schemas.microsoft.com/office/drawing/2014/main" id="{63EFACC3-708F-C9EF-67D6-CA867C91926F}"/>
                </a:ext>
              </a:extLst>
            </p:cNvPr>
            <p:cNvSpPr/>
            <p:nvPr/>
          </p:nvSpPr>
          <p:spPr>
            <a:xfrm>
              <a:off x="466929" y="675238"/>
              <a:ext cx="5009744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E277C115-40B5-809E-FB74-5C4178F17837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5476673" y="1137201"/>
              <a:ext cx="67240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EC0E9FAD-EF73-CB0B-3FAB-80D3124D8731}"/>
                </a:ext>
              </a:extLst>
            </p:cNvPr>
            <p:cNvCxnSpPr/>
            <p:nvPr/>
          </p:nvCxnSpPr>
          <p:spPr>
            <a:xfrm>
              <a:off x="0" y="1137201"/>
              <a:ext cx="468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6A412D8A-90E9-BE50-180D-2BB0FF8A9D39}"/>
              </a:ext>
            </a:extLst>
          </p:cNvPr>
          <p:cNvSpPr txBox="1">
            <a:spLocks/>
          </p:cNvSpPr>
          <p:nvPr/>
        </p:nvSpPr>
        <p:spPr>
          <a:xfrm>
            <a:off x="-2032962" y="697268"/>
            <a:ext cx="9975376" cy="84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Aplicaciones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BF34E28-0DA2-33C8-92BF-0529A8422F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2501712"/>
            <a:ext cx="4800000" cy="270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348F391-4C2F-31D3-D3BF-10937071BDC0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239DC7B-42A3-50E9-CD4A-F1030529D2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BE852F36-1712-CA5A-8658-79FAA96D1FEE}"/>
              </a:ext>
            </a:extLst>
          </p:cNvPr>
          <p:cNvSpPr txBox="1"/>
          <p:nvPr/>
        </p:nvSpPr>
        <p:spPr>
          <a:xfrm>
            <a:off x="141402" y="5201712"/>
            <a:ext cx="71242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</a:rPr>
              <a:t>Imagen: https://blog.cobistopaz.com/es/blog/redes-5g-banca</a:t>
            </a:r>
          </a:p>
        </p:txBody>
      </p:sp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1A3DB029-8866-D5C8-2E97-4673DDFA9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9419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0DBE05C-AC9A-6482-3F44-83507B61960C}"/>
              </a:ext>
            </a:extLst>
          </p:cNvPr>
          <p:cNvSpPr txBox="1"/>
          <p:nvPr/>
        </p:nvSpPr>
        <p:spPr>
          <a:xfrm>
            <a:off x="5567419" y="2203923"/>
            <a:ext cx="639058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Tecnología 5G. Temporización y sincronización más precisas.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Se prevé que con su evolución natural hacia la tecnología 6G se utilicen bandas de frecuencia más altas, por lo que se requerirá una precisión no alcanzable con GNSS.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DB18502E-1515-C96F-46DB-BF766D1B3C76}"/>
              </a:ext>
            </a:extLst>
          </p:cNvPr>
          <p:cNvGrpSpPr/>
          <p:nvPr/>
        </p:nvGrpSpPr>
        <p:grpSpPr>
          <a:xfrm>
            <a:off x="0" y="675238"/>
            <a:ext cx="12200699" cy="923925"/>
            <a:chOff x="0" y="675238"/>
            <a:chExt cx="12200699" cy="923925"/>
          </a:xfrm>
        </p:grpSpPr>
        <p:sp>
          <p:nvSpPr>
            <p:cNvPr id="7" name="Terminador 4">
              <a:extLst>
                <a:ext uri="{FF2B5EF4-FFF2-40B4-BE49-F238E27FC236}">
                  <a16:creationId xmlns:a16="http://schemas.microsoft.com/office/drawing/2014/main" id="{63EFACC3-708F-C9EF-67D6-CA867C91926F}"/>
                </a:ext>
              </a:extLst>
            </p:cNvPr>
            <p:cNvSpPr/>
            <p:nvPr/>
          </p:nvSpPr>
          <p:spPr>
            <a:xfrm>
              <a:off x="466929" y="675238"/>
              <a:ext cx="5009744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E277C115-40B5-809E-FB74-5C4178F17837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5476673" y="1137201"/>
              <a:ext cx="67240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EC0E9FAD-EF73-CB0B-3FAB-80D3124D8731}"/>
                </a:ext>
              </a:extLst>
            </p:cNvPr>
            <p:cNvCxnSpPr/>
            <p:nvPr/>
          </p:nvCxnSpPr>
          <p:spPr>
            <a:xfrm>
              <a:off x="0" y="1137201"/>
              <a:ext cx="468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6A412D8A-90E9-BE50-180D-2BB0FF8A9D39}"/>
              </a:ext>
            </a:extLst>
          </p:cNvPr>
          <p:cNvSpPr txBox="1">
            <a:spLocks/>
          </p:cNvSpPr>
          <p:nvPr/>
        </p:nvSpPr>
        <p:spPr>
          <a:xfrm>
            <a:off x="-2032962" y="697268"/>
            <a:ext cx="9975376" cy="84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Aplicaciones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348F391-4C2F-31D3-D3BF-10937071BDC0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239DC7B-42A3-50E9-CD4A-F1030529D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5358E67-21B6-BC01-EECD-DE7984AA95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2449781"/>
            <a:ext cx="4698000" cy="3132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3361216-AB23-C6AE-3545-49FE4EC3DE1A}"/>
              </a:ext>
            </a:extLst>
          </p:cNvPr>
          <p:cNvSpPr txBox="1"/>
          <p:nvPr/>
        </p:nvSpPr>
        <p:spPr>
          <a:xfrm>
            <a:off x="234000" y="5581781"/>
            <a:ext cx="71242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</a:rPr>
              <a:t>Imagen: https://stock.adobe.com/es/search?k=6g</a:t>
            </a:r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D425F060-AAC9-A8CE-78DD-4CD43FDE0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566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43DDA752-4E9E-6973-8A52-08AC68EEA1BF}"/>
              </a:ext>
            </a:extLst>
          </p:cNvPr>
          <p:cNvGrpSpPr/>
          <p:nvPr/>
        </p:nvGrpSpPr>
        <p:grpSpPr>
          <a:xfrm>
            <a:off x="0" y="683278"/>
            <a:ext cx="12192000" cy="923925"/>
            <a:chOff x="585374" y="744686"/>
            <a:chExt cx="12200699" cy="923925"/>
          </a:xfrm>
        </p:grpSpPr>
        <p:sp>
          <p:nvSpPr>
            <p:cNvPr id="5" name="Terminador 13">
              <a:extLst>
                <a:ext uri="{FF2B5EF4-FFF2-40B4-BE49-F238E27FC236}">
                  <a16:creationId xmlns:a16="http://schemas.microsoft.com/office/drawing/2014/main" id="{668001FB-FFB2-F0B5-A7C0-4EAC91D77A0A}"/>
                </a:ext>
              </a:extLst>
            </p:cNvPr>
            <p:cNvSpPr/>
            <p:nvPr/>
          </p:nvSpPr>
          <p:spPr>
            <a:xfrm>
              <a:off x="4960604" y="744686"/>
              <a:ext cx="2819654" cy="923925"/>
            </a:xfrm>
            <a:prstGeom prst="flowChartTerminator">
              <a:avLst/>
            </a:prstGeom>
            <a:solidFill>
              <a:schemeClr val="bg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5F8D8F8F-969D-9FA6-DC92-87E6F11E8246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7780258" y="1206649"/>
              <a:ext cx="500581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CB561734-02B9-B57A-E366-29598DA24425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>
              <a:off x="585374" y="1206649"/>
              <a:ext cx="437523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25DC85FB-2616-509C-793E-D63CF8F64006}"/>
              </a:ext>
            </a:extLst>
          </p:cNvPr>
          <p:cNvSpPr txBox="1">
            <a:spLocks/>
          </p:cNvSpPr>
          <p:nvPr/>
        </p:nvSpPr>
        <p:spPr>
          <a:xfrm>
            <a:off x="1080916" y="723886"/>
            <a:ext cx="9400032" cy="84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Guion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11CAC50-BD96-77B2-810A-1C1A365C2A0D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0"/>
            <a:ext cx="668081" cy="65477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F48D74A-C122-A219-743F-9E1DC9CA0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198218"/>
            <a:ext cx="1712772" cy="423953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CDEEC8B4-0CE7-BD39-2DC1-F9ED329F26E2}"/>
              </a:ext>
            </a:extLst>
          </p:cNvPr>
          <p:cNvSpPr/>
          <p:nvPr/>
        </p:nvSpPr>
        <p:spPr>
          <a:xfrm>
            <a:off x="159995" y="1566594"/>
            <a:ext cx="5783571" cy="94795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Sección de Hora del ROA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s-ES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Diferencias de Escalas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¿Por qué relojes ópticos?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Enlace de fibra óptica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Motivaciones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Aplicaciones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Proyecto fibra óptica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algn="ctr"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algn="ctr"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algn="ctr">
              <a:defRPr/>
            </a:pPr>
            <a:endParaRPr lang="es-ES" sz="3200" dirty="0">
              <a:solidFill>
                <a:schemeClr val="accent1">
                  <a:lumMod val="50000"/>
                </a:schemeClr>
              </a:solidFill>
              <a:latin typeface="Gill Sans MT (Títulos)"/>
            </a:endParaRPr>
          </a:p>
          <a:p>
            <a:pPr algn="ctr">
              <a:defRPr/>
            </a:pPr>
            <a:endParaRPr lang="es-ES" sz="32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defRPr/>
            </a:pPr>
            <a:endParaRPr lang="es-ES" sz="3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 (Títulos)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279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A137E91-BA40-F3AC-C392-DC185C8BC798}"/>
              </a:ext>
            </a:extLst>
          </p:cNvPr>
          <p:cNvSpPr txBox="1"/>
          <p:nvPr/>
        </p:nvSpPr>
        <p:spPr>
          <a:xfrm>
            <a:off x="347241" y="1845485"/>
            <a:ext cx="7419371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200" b="1" dirty="0">
                <a:latin typeface="Verdana" panose="020B0604030504040204" pitchFamily="34" charset="0"/>
                <a:ea typeface="Verdana" panose="020B0604030504040204" pitchFamily="34" charset="0"/>
              </a:rPr>
              <a:t>En el sector financiero</a:t>
            </a: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,  a través de la Ley de Mercado de Valores para adaptar la normativa </a:t>
            </a:r>
            <a:r>
              <a:rPr lang="es-E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MiFID</a:t>
            </a: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 II al mercado español se plantean importantes retos para este sector.</a:t>
            </a:r>
          </a:p>
          <a:p>
            <a:pPr algn="just"/>
            <a:endParaRPr lang="es-E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Se establece que los operadores de mercados deben utilizar sellos de tiempo precisos con una precisión de 100 µs si su latencia "</a:t>
            </a:r>
            <a:r>
              <a:rPr lang="es-E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end-to-end</a:t>
            </a: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" es inferior a un milisegundo y una granularidad en el etiquetado de tiempo igual o menor a un microsegundo.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3206FB85-D8B3-EB16-5BB4-3C51984179BC}"/>
              </a:ext>
            </a:extLst>
          </p:cNvPr>
          <p:cNvGrpSpPr/>
          <p:nvPr/>
        </p:nvGrpSpPr>
        <p:grpSpPr>
          <a:xfrm>
            <a:off x="0" y="675238"/>
            <a:ext cx="12200699" cy="923925"/>
            <a:chOff x="0" y="675238"/>
            <a:chExt cx="12200699" cy="923925"/>
          </a:xfrm>
        </p:grpSpPr>
        <p:sp>
          <p:nvSpPr>
            <p:cNvPr id="7" name="Terminador 4">
              <a:extLst>
                <a:ext uri="{FF2B5EF4-FFF2-40B4-BE49-F238E27FC236}">
                  <a16:creationId xmlns:a16="http://schemas.microsoft.com/office/drawing/2014/main" id="{E1B6E22D-5A5B-AC55-53CF-6440DDA30024}"/>
                </a:ext>
              </a:extLst>
            </p:cNvPr>
            <p:cNvSpPr/>
            <p:nvPr/>
          </p:nvSpPr>
          <p:spPr>
            <a:xfrm>
              <a:off x="466929" y="675238"/>
              <a:ext cx="5009744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3AE749D8-733A-3783-05A9-662E7AAE3457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5476673" y="1137201"/>
              <a:ext cx="67240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726776B2-9E81-B5F1-2E7B-9648169FBC19}"/>
                </a:ext>
              </a:extLst>
            </p:cNvPr>
            <p:cNvCxnSpPr/>
            <p:nvPr/>
          </p:nvCxnSpPr>
          <p:spPr>
            <a:xfrm>
              <a:off x="0" y="1137201"/>
              <a:ext cx="468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E08F616A-FC28-A34B-05EC-5951A46245C0}"/>
              </a:ext>
            </a:extLst>
          </p:cNvPr>
          <p:cNvSpPr txBox="1">
            <a:spLocks/>
          </p:cNvSpPr>
          <p:nvPr/>
        </p:nvSpPr>
        <p:spPr>
          <a:xfrm>
            <a:off x="-2032962" y="697268"/>
            <a:ext cx="9975376" cy="84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Aplicaciones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A8D0290-CED8-3CAB-0C27-9A68B300CE57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491C047-9CD0-E73B-150F-9C37F13AD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A3B250C-8E71-ECDD-BC98-58C80862E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4207" y="1938066"/>
            <a:ext cx="3387507" cy="230400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3BCFEB8-5F41-21B4-CAC7-0B87D5E5C457}"/>
              </a:ext>
            </a:extLst>
          </p:cNvPr>
          <p:cNvSpPr txBox="1"/>
          <p:nvPr/>
        </p:nvSpPr>
        <p:spPr>
          <a:xfrm>
            <a:off x="0" y="6540299"/>
            <a:ext cx="96339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/>
              <a:t>https://eur-lex.europa.eu/legal-content/ES/TXT/PDF/?uri=OJ:L:2017:087:FULL&amp;from=ES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0883FED5-1170-9E89-1D5C-D438024128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12366" y="4242066"/>
            <a:ext cx="1979347" cy="1979347"/>
          </a:xfrm>
          <a:prstGeom prst="rect">
            <a:avLst/>
          </a:prstGeom>
        </p:spPr>
      </p:pic>
      <p:sp>
        <p:nvSpPr>
          <p:cNvPr id="19" name="Marcador de número de diapositiva 18">
            <a:extLst>
              <a:ext uri="{FF2B5EF4-FFF2-40B4-BE49-F238E27FC236}">
                <a16:creationId xmlns:a16="http://schemas.microsoft.com/office/drawing/2014/main" id="{76507715-EEAB-B05A-E880-AFD39DC39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477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454917A-0007-0382-CDC3-9E3050BA4454}"/>
              </a:ext>
            </a:extLst>
          </p:cNvPr>
          <p:cNvSpPr txBox="1"/>
          <p:nvPr/>
        </p:nvSpPr>
        <p:spPr>
          <a:xfrm>
            <a:off x="1101524" y="1654763"/>
            <a:ext cx="9350415" cy="2055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Las señales de GNSS son robustas pero a la vez lo suficientemente vulnerables y débiles para que puedan ser suplantadas e interferidas (</a:t>
            </a:r>
            <a:r>
              <a:rPr lang="es-E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spoofing</a:t>
            </a: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 y </a:t>
            </a:r>
            <a:r>
              <a:rPr lang="es-E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jamming</a:t>
            </a: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</a:p>
          <a:p>
            <a:pPr algn="just">
              <a:lnSpc>
                <a:spcPct val="150000"/>
              </a:lnSpc>
            </a:pPr>
            <a:endParaRPr lang="es-E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E1EE671A-D513-A5FF-741A-A22C22090EE2}"/>
              </a:ext>
            </a:extLst>
          </p:cNvPr>
          <p:cNvGrpSpPr/>
          <p:nvPr/>
        </p:nvGrpSpPr>
        <p:grpSpPr>
          <a:xfrm>
            <a:off x="0" y="675238"/>
            <a:ext cx="12200699" cy="923925"/>
            <a:chOff x="0" y="675238"/>
            <a:chExt cx="12200699" cy="923925"/>
          </a:xfrm>
        </p:grpSpPr>
        <p:sp>
          <p:nvSpPr>
            <p:cNvPr id="9" name="Terminador 4">
              <a:extLst>
                <a:ext uri="{FF2B5EF4-FFF2-40B4-BE49-F238E27FC236}">
                  <a16:creationId xmlns:a16="http://schemas.microsoft.com/office/drawing/2014/main" id="{6FC65662-74EE-E7B8-1A66-B811B9CFC916}"/>
                </a:ext>
              </a:extLst>
            </p:cNvPr>
            <p:cNvSpPr/>
            <p:nvPr/>
          </p:nvSpPr>
          <p:spPr>
            <a:xfrm>
              <a:off x="466929" y="675238"/>
              <a:ext cx="5009744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E0730A66-60F6-253D-AED8-842A380F3A1F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5476673" y="1137201"/>
              <a:ext cx="67240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C7D2215A-13E9-53F5-9309-7B3B0D76BCFE}"/>
                </a:ext>
              </a:extLst>
            </p:cNvPr>
            <p:cNvCxnSpPr/>
            <p:nvPr/>
          </p:nvCxnSpPr>
          <p:spPr>
            <a:xfrm>
              <a:off x="0" y="1137201"/>
              <a:ext cx="468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E9FB3E2B-951F-F035-D17A-6E71D4831E5C}"/>
              </a:ext>
            </a:extLst>
          </p:cNvPr>
          <p:cNvSpPr txBox="1">
            <a:spLocks/>
          </p:cNvSpPr>
          <p:nvPr/>
        </p:nvSpPr>
        <p:spPr>
          <a:xfrm>
            <a:off x="-2032962" y="697268"/>
            <a:ext cx="9975376" cy="84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Aplicaciones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340C818-C364-8B22-4E96-5BC08091ED44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C8C39A3-CABC-D76F-9E23-8A0D16005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7A40647-59FD-849B-D75D-8E74B91CD031}"/>
              </a:ext>
            </a:extLst>
          </p:cNvPr>
          <p:cNvSpPr txBox="1"/>
          <p:nvPr/>
        </p:nvSpPr>
        <p:spPr>
          <a:xfrm>
            <a:off x="962628" y="3397170"/>
            <a:ext cx="5449747" cy="336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800" u="sng" dirty="0" err="1">
                <a:latin typeface="Verdana" panose="020B0604030504040204" pitchFamily="34" charset="0"/>
                <a:ea typeface="Verdana" panose="020B0604030504040204" pitchFamily="34" charset="0"/>
              </a:rPr>
              <a:t>Jamming</a:t>
            </a:r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</a:rPr>
              <a:t> es una especie de interferencia de "ruido blanco" que causa pérdida de precisión y, potencialmente, pérdida de posicionamiento.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800" u="sng" dirty="0" err="1">
                <a:latin typeface="Verdana" panose="020B0604030504040204" pitchFamily="34" charset="0"/>
                <a:ea typeface="Verdana" panose="020B0604030504040204" pitchFamily="34" charset="0"/>
              </a:rPr>
              <a:t>Spoofing</a:t>
            </a:r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</a:rPr>
              <a:t> es una forma inteligente de interferencia que engaña al usuario haciéndole creer que se encuentra en una ubicación falsa.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6B7F8093-0359-CDD6-8C37-C89893214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7126" y="3765541"/>
            <a:ext cx="5149641" cy="216507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20743417-39F0-4118-D429-9EC5B752F67C}"/>
              </a:ext>
            </a:extLst>
          </p:cNvPr>
          <p:cNvSpPr txBox="1"/>
          <p:nvPr/>
        </p:nvSpPr>
        <p:spPr>
          <a:xfrm>
            <a:off x="7658577" y="5922835"/>
            <a:ext cx="4363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</a:rPr>
              <a:t>Imagen: https://www.septentrio.com/</a:t>
            </a:r>
          </a:p>
        </p:txBody>
      </p:sp>
      <p:sp>
        <p:nvSpPr>
          <p:cNvPr id="22" name="Marcador de número de diapositiva 21">
            <a:extLst>
              <a:ext uri="{FF2B5EF4-FFF2-40B4-BE49-F238E27FC236}">
                <a16:creationId xmlns:a16="http://schemas.microsoft.com/office/drawing/2014/main" id="{684D74E6-9A62-E744-8F0A-9841A67E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7598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D0EE3C05-2A34-F584-C515-A2CF16E6F447}"/>
              </a:ext>
            </a:extLst>
          </p:cNvPr>
          <p:cNvGrpSpPr/>
          <p:nvPr/>
        </p:nvGrpSpPr>
        <p:grpSpPr>
          <a:xfrm>
            <a:off x="0" y="675238"/>
            <a:ext cx="12200699" cy="923925"/>
            <a:chOff x="0" y="675238"/>
            <a:chExt cx="12200699" cy="923925"/>
          </a:xfrm>
        </p:grpSpPr>
        <p:sp>
          <p:nvSpPr>
            <p:cNvPr id="5" name="Terminador 4">
              <a:extLst>
                <a:ext uri="{FF2B5EF4-FFF2-40B4-BE49-F238E27FC236}">
                  <a16:creationId xmlns:a16="http://schemas.microsoft.com/office/drawing/2014/main" id="{CCDD7350-DE83-5C90-C165-D4844CABA22F}"/>
                </a:ext>
              </a:extLst>
            </p:cNvPr>
            <p:cNvSpPr/>
            <p:nvPr/>
          </p:nvSpPr>
          <p:spPr>
            <a:xfrm>
              <a:off x="466929" y="675238"/>
              <a:ext cx="5009744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EA24124F-72A9-A10F-DB5C-77800B4F4D59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5476673" y="1137201"/>
              <a:ext cx="67240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85BEB449-2672-1926-F4EE-9F22B93E855A}"/>
                </a:ext>
              </a:extLst>
            </p:cNvPr>
            <p:cNvCxnSpPr/>
            <p:nvPr/>
          </p:nvCxnSpPr>
          <p:spPr>
            <a:xfrm>
              <a:off x="0" y="1137201"/>
              <a:ext cx="468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93BC737A-69E2-5E28-8D7B-FDB43E5C06B0}"/>
              </a:ext>
            </a:extLst>
          </p:cNvPr>
          <p:cNvSpPr txBox="1">
            <a:spLocks/>
          </p:cNvSpPr>
          <p:nvPr/>
        </p:nvSpPr>
        <p:spPr>
          <a:xfrm>
            <a:off x="-2032962" y="697268"/>
            <a:ext cx="9975376" cy="84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Aplicaciones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9379D58-7CC2-5B31-DF9B-550863998F4F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0032DB7-6BFB-0442-F4CD-39A1FD0EF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617AE03-7414-5F77-8477-9EA263586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5" y="1956281"/>
            <a:ext cx="10044000" cy="102852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2D22BC1-8373-2826-5E8B-6513984683D0}"/>
              </a:ext>
            </a:extLst>
          </p:cNvPr>
          <p:cNvSpPr txBox="1"/>
          <p:nvPr/>
        </p:nvSpPr>
        <p:spPr>
          <a:xfrm>
            <a:off x="79995" y="2972593"/>
            <a:ext cx="112534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</a:rPr>
              <a:t>https://www.expansion.com/economia-digital/2024/05/17/6645c56ee5fdea37398b4594.html</a:t>
            </a:r>
          </a:p>
        </p:txBody>
      </p:sp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C3DBBA44-8516-75A3-9FED-611A7B0B3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1914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D0EE3C05-2A34-F584-C515-A2CF16E6F447}"/>
              </a:ext>
            </a:extLst>
          </p:cNvPr>
          <p:cNvGrpSpPr/>
          <p:nvPr/>
        </p:nvGrpSpPr>
        <p:grpSpPr>
          <a:xfrm>
            <a:off x="0" y="675238"/>
            <a:ext cx="12200699" cy="923925"/>
            <a:chOff x="0" y="675238"/>
            <a:chExt cx="12200699" cy="923925"/>
          </a:xfrm>
        </p:grpSpPr>
        <p:sp>
          <p:nvSpPr>
            <p:cNvPr id="5" name="Terminador 4">
              <a:extLst>
                <a:ext uri="{FF2B5EF4-FFF2-40B4-BE49-F238E27FC236}">
                  <a16:creationId xmlns:a16="http://schemas.microsoft.com/office/drawing/2014/main" id="{CCDD7350-DE83-5C90-C165-D4844CABA22F}"/>
                </a:ext>
              </a:extLst>
            </p:cNvPr>
            <p:cNvSpPr/>
            <p:nvPr/>
          </p:nvSpPr>
          <p:spPr>
            <a:xfrm>
              <a:off x="466929" y="675238"/>
              <a:ext cx="5009744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EA24124F-72A9-A10F-DB5C-77800B4F4D59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5476673" y="1137201"/>
              <a:ext cx="67240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85BEB449-2672-1926-F4EE-9F22B93E855A}"/>
                </a:ext>
              </a:extLst>
            </p:cNvPr>
            <p:cNvCxnSpPr/>
            <p:nvPr/>
          </p:nvCxnSpPr>
          <p:spPr>
            <a:xfrm>
              <a:off x="0" y="1137201"/>
              <a:ext cx="468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93BC737A-69E2-5E28-8D7B-FDB43E5C06B0}"/>
              </a:ext>
            </a:extLst>
          </p:cNvPr>
          <p:cNvSpPr txBox="1">
            <a:spLocks/>
          </p:cNvSpPr>
          <p:nvPr/>
        </p:nvSpPr>
        <p:spPr>
          <a:xfrm>
            <a:off x="-2032962" y="697268"/>
            <a:ext cx="9975376" cy="84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Aplicaciones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9379D58-7CC2-5B31-DF9B-550863998F4F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0032DB7-6BFB-0442-F4CD-39A1FD0EF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617AE03-7414-5F77-8477-9EA263586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5" y="1956281"/>
            <a:ext cx="10044000" cy="102852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2D22BC1-8373-2826-5E8B-6513984683D0}"/>
              </a:ext>
            </a:extLst>
          </p:cNvPr>
          <p:cNvSpPr txBox="1"/>
          <p:nvPr/>
        </p:nvSpPr>
        <p:spPr>
          <a:xfrm>
            <a:off x="79995" y="2972593"/>
            <a:ext cx="112534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https://www.expansion.com/economia-digital/2024/05/17/6645c56ee5fdea37398b4594.html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32FE3C2-B4B7-D1E6-07B8-D56067431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4853" y="2418241"/>
            <a:ext cx="9252841" cy="16907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A691818-BBF7-A2C5-DAD6-82EDDF7C2B78}"/>
              </a:ext>
            </a:extLst>
          </p:cNvPr>
          <p:cNvSpPr txBox="1"/>
          <p:nvPr/>
        </p:nvSpPr>
        <p:spPr>
          <a:xfrm>
            <a:off x="2533891" y="4108998"/>
            <a:ext cx="95037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</a:rPr>
              <a:t>https://aviacionaldia.com/2024/03/mas-de-1-600-aviones-afectados-por-una-misteriosa-interferencia-del-gps-sobre-europa.html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E0EE1DC-E6F2-2795-E144-FA7368204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6765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D0EE3C05-2A34-F584-C515-A2CF16E6F447}"/>
              </a:ext>
            </a:extLst>
          </p:cNvPr>
          <p:cNvGrpSpPr/>
          <p:nvPr/>
        </p:nvGrpSpPr>
        <p:grpSpPr>
          <a:xfrm>
            <a:off x="0" y="675238"/>
            <a:ext cx="12200699" cy="923925"/>
            <a:chOff x="0" y="675238"/>
            <a:chExt cx="12200699" cy="923925"/>
          </a:xfrm>
        </p:grpSpPr>
        <p:sp>
          <p:nvSpPr>
            <p:cNvPr id="5" name="Terminador 4">
              <a:extLst>
                <a:ext uri="{FF2B5EF4-FFF2-40B4-BE49-F238E27FC236}">
                  <a16:creationId xmlns:a16="http://schemas.microsoft.com/office/drawing/2014/main" id="{CCDD7350-DE83-5C90-C165-D4844CABA22F}"/>
                </a:ext>
              </a:extLst>
            </p:cNvPr>
            <p:cNvSpPr/>
            <p:nvPr/>
          </p:nvSpPr>
          <p:spPr>
            <a:xfrm>
              <a:off x="466929" y="675238"/>
              <a:ext cx="5009744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EA24124F-72A9-A10F-DB5C-77800B4F4D59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5476673" y="1137201"/>
              <a:ext cx="67240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85BEB449-2672-1926-F4EE-9F22B93E855A}"/>
                </a:ext>
              </a:extLst>
            </p:cNvPr>
            <p:cNvCxnSpPr/>
            <p:nvPr/>
          </p:nvCxnSpPr>
          <p:spPr>
            <a:xfrm>
              <a:off x="0" y="1137201"/>
              <a:ext cx="468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93BC737A-69E2-5E28-8D7B-FDB43E5C06B0}"/>
              </a:ext>
            </a:extLst>
          </p:cNvPr>
          <p:cNvSpPr txBox="1">
            <a:spLocks/>
          </p:cNvSpPr>
          <p:nvPr/>
        </p:nvSpPr>
        <p:spPr>
          <a:xfrm>
            <a:off x="-2032962" y="697268"/>
            <a:ext cx="9975376" cy="84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Aplicaciones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9379D58-7CC2-5B31-DF9B-550863998F4F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0032DB7-6BFB-0442-F4CD-39A1FD0EF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617AE03-7414-5F77-8477-9EA263586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5" y="1956281"/>
            <a:ext cx="10044000" cy="102852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2D22BC1-8373-2826-5E8B-6513984683D0}"/>
              </a:ext>
            </a:extLst>
          </p:cNvPr>
          <p:cNvSpPr txBox="1"/>
          <p:nvPr/>
        </p:nvSpPr>
        <p:spPr>
          <a:xfrm>
            <a:off x="79995" y="2972593"/>
            <a:ext cx="112534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https://www.expansion.com/economia-digital/2024/05/17/6645c56ee5fdea37398b4594.html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32FE3C2-B4B7-D1E6-07B8-D56067431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4853" y="2418241"/>
            <a:ext cx="9252841" cy="16907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A691818-BBF7-A2C5-DAD6-82EDDF7C2B78}"/>
              </a:ext>
            </a:extLst>
          </p:cNvPr>
          <p:cNvSpPr txBox="1"/>
          <p:nvPr/>
        </p:nvSpPr>
        <p:spPr>
          <a:xfrm>
            <a:off x="2533891" y="4108998"/>
            <a:ext cx="95037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https://aviacionaldia.com/2024/03/mas-de-1-600-aviones-afectados-por-una-misteriosa-interferencia-del-gps-sobre-europa.html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363D122-2EDD-8183-2FAD-365A0C0050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259" y="4655196"/>
            <a:ext cx="11333481" cy="1526791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293BF62-DB63-729C-370A-8A96F259FEE4}"/>
              </a:ext>
            </a:extLst>
          </p:cNvPr>
          <p:cNvSpPr txBox="1"/>
          <p:nvPr/>
        </p:nvSpPr>
        <p:spPr>
          <a:xfrm>
            <a:off x="315479" y="6181987"/>
            <a:ext cx="98085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https://breakingdefense.com/2024/01/as-baltics-see-spike-in-gps-jamming-nato-must-respond/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CABC5AD-2095-8CD2-5EEE-66C30C084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252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D0EE3C05-2A34-F584-C515-A2CF16E6F447}"/>
              </a:ext>
            </a:extLst>
          </p:cNvPr>
          <p:cNvGrpSpPr/>
          <p:nvPr/>
        </p:nvGrpSpPr>
        <p:grpSpPr>
          <a:xfrm>
            <a:off x="0" y="675238"/>
            <a:ext cx="12200699" cy="923925"/>
            <a:chOff x="0" y="675238"/>
            <a:chExt cx="12200699" cy="923925"/>
          </a:xfrm>
        </p:grpSpPr>
        <p:sp>
          <p:nvSpPr>
            <p:cNvPr id="5" name="Terminador 4">
              <a:extLst>
                <a:ext uri="{FF2B5EF4-FFF2-40B4-BE49-F238E27FC236}">
                  <a16:creationId xmlns:a16="http://schemas.microsoft.com/office/drawing/2014/main" id="{CCDD7350-DE83-5C90-C165-D4844CABA22F}"/>
                </a:ext>
              </a:extLst>
            </p:cNvPr>
            <p:cNvSpPr/>
            <p:nvPr/>
          </p:nvSpPr>
          <p:spPr>
            <a:xfrm>
              <a:off x="466929" y="675238"/>
              <a:ext cx="5009744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EA24124F-72A9-A10F-DB5C-77800B4F4D59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5476673" y="1137201"/>
              <a:ext cx="67240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85BEB449-2672-1926-F4EE-9F22B93E855A}"/>
                </a:ext>
              </a:extLst>
            </p:cNvPr>
            <p:cNvCxnSpPr/>
            <p:nvPr/>
          </p:nvCxnSpPr>
          <p:spPr>
            <a:xfrm>
              <a:off x="0" y="1137201"/>
              <a:ext cx="468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93BC737A-69E2-5E28-8D7B-FDB43E5C06B0}"/>
              </a:ext>
            </a:extLst>
          </p:cNvPr>
          <p:cNvSpPr txBox="1">
            <a:spLocks/>
          </p:cNvSpPr>
          <p:nvPr/>
        </p:nvSpPr>
        <p:spPr>
          <a:xfrm>
            <a:off x="-2032962" y="697268"/>
            <a:ext cx="9975376" cy="84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Aplicaciones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9379D58-7CC2-5B31-DF9B-550863998F4F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0032DB7-6BFB-0442-F4CD-39A1FD0EF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617AE03-7414-5F77-8477-9EA263586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5" y="1956281"/>
            <a:ext cx="10044000" cy="102852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2D22BC1-8373-2826-5E8B-6513984683D0}"/>
              </a:ext>
            </a:extLst>
          </p:cNvPr>
          <p:cNvSpPr txBox="1"/>
          <p:nvPr/>
        </p:nvSpPr>
        <p:spPr>
          <a:xfrm>
            <a:off x="79995" y="2972593"/>
            <a:ext cx="112534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https://www.expansion.com/economia-digital/2024/05/17/6645c56ee5fdea37398b4594.html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32FE3C2-B4B7-D1E6-07B8-D56067431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4853" y="2418241"/>
            <a:ext cx="9252841" cy="16907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A691818-BBF7-A2C5-DAD6-82EDDF7C2B78}"/>
              </a:ext>
            </a:extLst>
          </p:cNvPr>
          <p:cNvSpPr txBox="1"/>
          <p:nvPr/>
        </p:nvSpPr>
        <p:spPr>
          <a:xfrm>
            <a:off x="2533891" y="4108998"/>
            <a:ext cx="95037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</a:rPr>
              <a:t>https://aviacionaldia.com/2024/03/mas-de-1-600-aviones-afectados-por-una-misteriosa-interferencia-del-gps-sobre-europa.html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363D122-2EDD-8183-2FAD-365A0C0050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259" y="4655196"/>
            <a:ext cx="11333481" cy="1526791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293BF62-DB63-729C-370A-8A96F259FEE4}"/>
              </a:ext>
            </a:extLst>
          </p:cNvPr>
          <p:cNvSpPr txBox="1"/>
          <p:nvPr/>
        </p:nvSpPr>
        <p:spPr>
          <a:xfrm>
            <a:off x="315479" y="6181987"/>
            <a:ext cx="98085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</a:rPr>
              <a:t>https://breakingdefense.com/2024/01/as-baltics-see-spike-in-gps-jamming-nato-must-respond/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7495F16-44A2-E907-9231-849B136AA6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782" y="3902678"/>
            <a:ext cx="11134435" cy="2556308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7C10B77E-5582-4C28-BD0E-6694936F6D93}"/>
              </a:ext>
            </a:extLst>
          </p:cNvPr>
          <p:cNvSpPr txBox="1"/>
          <p:nvPr/>
        </p:nvSpPr>
        <p:spPr>
          <a:xfrm>
            <a:off x="509254" y="6412820"/>
            <a:ext cx="112534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</a:rPr>
              <a:t>https://www.elmundo.es/internacional/2024/05/02/6631004221efa0cd758b456e.html</a:t>
            </a:r>
          </a:p>
        </p:txBody>
      </p:sp>
      <p:sp>
        <p:nvSpPr>
          <p:cNvPr id="23" name="Marcador de número de diapositiva 22">
            <a:extLst>
              <a:ext uri="{FF2B5EF4-FFF2-40B4-BE49-F238E27FC236}">
                <a16:creationId xmlns:a16="http://schemas.microsoft.com/office/drawing/2014/main" id="{B92AC773-28D5-0472-A7CD-BF6E7E65D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5584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671EFC7F-51B1-9797-DFC9-DB16993B5932}"/>
              </a:ext>
            </a:extLst>
          </p:cNvPr>
          <p:cNvGrpSpPr/>
          <p:nvPr/>
        </p:nvGrpSpPr>
        <p:grpSpPr>
          <a:xfrm>
            <a:off x="0" y="675238"/>
            <a:ext cx="12200699" cy="923925"/>
            <a:chOff x="0" y="675238"/>
            <a:chExt cx="12200699" cy="923925"/>
          </a:xfrm>
        </p:grpSpPr>
        <p:sp>
          <p:nvSpPr>
            <p:cNvPr id="5" name="Terminador 4">
              <a:extLst>
                <a:ext uri="{FF2B5EF4-FFF2-40B4-BE49-F238E27FC236}">
                  <a16:creationId xmlns:a16="http://schemas.microsoft.com/office/drawing/2014/main" id="{D75A771B-0F3C-A55D-9103-235C3E3C3CBF}"/>
                </a:ext>
              </a:extLst>
            </p:cNvPr>
            <p:cNvSpPr/>
            <p:nvPr/>
          </p:nvSpPr>
          <p:spPr>
            <a:xfrm>
              <a:off x="466929" y="675238"/>
              <a:ext cx="5009744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F73546EA-C6F5-5FED-ACD7-5F80137B7447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5476673" y="1137201"/>
              <a:ext cx="67240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8C24BC78-FC0F-A02C-A92D-09BF61D11D4F}"/>
                </a:ext>
              </a:extLst>
            </p:cNvPr>
            <p:cNvCxnSpPr/>
            <p:nvPr/>
          </p:nvCxnSpPr>
          <p:spPr>
            <a:xfrm>
              <a:off x="0" y="1137201"/>
              <a:ext cx="468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FF68F21B-A3AF-3BEA-5FDE-9BED1A782F80}"/>
              </a:ext>
            </a:extLst>
          </p:cNvPr>
          <p:cNvSpPr txBox="1">
            <a:spLocks/>
          </p:cNvSpPr>
          <p:nvPr/>
        </p:nvSpPr>
        <p:spPr>
          <a:xfrm>
            <a:off x="-2032962" y="697268"/>
            <a:ext cx="9975376" cy="84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Aplicaciones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463E429-957D-0D71-7DFC-7EE3EB032768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73C5F9C-8535-1E06-8C13-697D82A80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2EBE8DD-FC55-B99A-F606-56F2AD0B0B90}"/>
              </a:ext>
            </a:extLst>
          </p:cNvPr>
          <p:cNvSpPr txBox="1"/>
          <p:nvPr/>
        </p:nvSpPr>
        <p:spPr>
          <a:xfrm>
            <a:off x="234000" y="2851010"/>
            <a:ext cx="7285724" cy="4086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s-E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s-ES" sz="2200" b="1" dirty="0">
                <a:latin typeface="Verdana" panose="020B0604030504040204" pitchFamily="34" charset="0"/>
                <a:ea typeface="Verdana" panose="020B0604030504040204" pitchFamily="34" charset="0"/>
              </a:rPr>
              <a:t>Construcción de una red de diseminación de T/F por fibra óptica.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endParaRPr lang="es-ES" sz="2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Relojes atómicos robustos que sean capaces permanecer sincronizados durante largos períodos de tiempo de manera autónoma. </a:t>
            </a:r>
            <a:endParaRPr lang="es-ES" sz="2200" dirty="0"/>
          </a:p>
          <a:p>
            <a:pPr marL="457200" indent="-457200">
              <a:lnSpc>
                <a:spcPct val="150000"/>
              </a:lnSpc>
              <a:buAutoNum type="arabicParenR"/>
            </a:pPr>
            <a:endParaRPr lang="es-E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A68F2AC5-E7CF-18EB-A9DE-C5C3BA39A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36</a:t>
            </a:fld>
            <a:endParaRPr lang="es-E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5793DB4-1FA6-DE61-3E01-3DEC2C643C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414" y="3059507"/>
            <a:ext cx="2520000" cy="16044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2C24DDC9-2D07-21D5-F696-C9D69A885167}"/>
              </a:ext>
            </a:extLst>
          </p:cNvPr>
          <p:cNvSpPr txBox="1"/>
          <p:nvPr/>
        </p:nvSpPr>
        <p:spPr>
          <a:xfrm>
            <a:off x="399866" y="1996498"/>
            <a:ext cx="11035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Necesidad urgente de alternativas a la diseminación de T/F basada en GNSS y, simultáneamente, sistemas GNSS más robustos.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DBC6EBE0-46FE-C8C2-4E72-6588D9EC74B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3168" y="4774912"/>
            <a:ext cx="2509246" cy="1764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245512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BB6DC1F-B3D1-E73F-8032-5DB09CBE8CB2}"/>
              </a:ext>
            </a:extLst>
          </p:cNvPr>
          <p:cNvSpPr txBox="1"/>
          <p:nvPr/>
        </p:nvSpPr>
        <p:spPr>
          <a:xfrm>
            <a:off x="466929" y="1683594"/>
            <a:ext cx="1071815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El ROA está inmerso en el estudio de la transferencia </a:t>
            </a:r>
            <a:r>
              <a:rPr kumimoji="0" lang="es-E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ultraprecisa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de T/F en un enlace de fibra óptica de larga distancia a través de un Proyecto de Excelencia I + D + i otorgado por la Junta de Andalucía.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Proyecto SASFO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olución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vanzada de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incronismo mediante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ibra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Ó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ptica).</a:t>
            </a:r>
          </a:p>
          <a:p>
            <a:pPr algn="just"/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Estudio metrológico de la transferencia de la portadora </a:t>
            </a:r>
            <a:r>
              <a:rPr kumimoji="0" lang="es-E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ultraestable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de un reloj óptico combinado con la tecnología electrónica de comunicaciones para la sincronización WR.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2944DB0D-7300-C9B3-3BD2-D19914ADC6AA}"/>
              </a:ext>
            </a:extLst>
          </p:cNvPr>
          <p:cNvGrpSpPr/>
          <p:nvPr/>
        </p:nvGrpSpPr>
        <p:grpSpPr>
          <a:xfrm>
            <a:off x="0" y="675238"/>
            <a:ext cx="12200699" cy="923925"/>
            <a:chOff x="0" y="675238"/>
            <a:chExt cx="12200699" cy="923925"/>
          </a:xfrm>
        </p:grpSpPr>
        <p:sp>
          <p:nvSpPr>
            <p:cNvPr id="7" name="Terminador 4">
              <a:extLst>
                <a:ext uri="{FF2B5EF4-FFF2-40B4-BE49-F238E27FC236}">
                  <a16:creationId xmlns:a16="http://schemas.microsoft.com/office/drawing/2014/main" id="{1E4797AF-EB71-8D83-DC63-3038F1F0B5EF}"/>
                </a:ext>
              </a:extLst>
            </p:cNvPr>
            <p:cNvSpPr/>
            <p:nvPr/>
          </p:nvSpPr>
          <p:spPr>
            <a:xfrm>
              <a:off x="466929" y="675238"/>
              <a:ext cx="5009744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A5177A90-11AE-7771-07CE-BDBA968C43F9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5476673" y="1137201"/>
              <a:ext cx="67240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E02E8693-6788-D7D0-6917-9CD417FF93CD}"/>
                </a:ext>
              </a:extLst>
            </p:cNvPr>
            <p:cNvCxnSpPr/>
            <p:nvPr/>
          </p:nvCxnSpPr>
          <p:spPr>
            <a:xfrm>
              <a:off x="0" y="1137201"/>
              <a:ext cx="468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DA50F020-9E10-E1DB-1614-E0378EE9381B}"/>
              </a:ext>
            </a:extLst>
          </p:cNvPr>
          <p:cNvSpPr txBox="1">
            <a:spLocks/>
          </p:cNvSpPr>
          <p:nvPr/>
        </p:nvSpPr>
        <p:spPr>
          <a:xfrm>
            <a:off x="-2032962" y="697268"/>
            <a:ext cx="9975376" cy="84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Proyecto fibra óptica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9D486DB-EFFB-54E5-CDB5-9431CAEBED5D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1324A11-74AE-75F8-4DAD-D698B8DB1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CEDFF54-3CC7-C215-93C6-DD4A7D83C2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686" y="5318254"/>
            <a:ext cx="1908000" cy="1435479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AFE227F-02B9-74DE-8E66-9D5B21434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7088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BB6DC1F-B3D1-E73F-8032-5DB09CBE8CB2}"/>
              </a:ext>
            </a:extLst>
          </p:cNvPr>
          <p:cNvSpPr txBox="1"/>
          <p:nvPr/>
        </p:nvSpPr>
        <p:spPr>
          <a:xfrm>
            <a:off x="466929" y="1683594"/>
            <a:ext cx="10718156" cy="4086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El ROA está inmerso en el estudio de la transferencia </a:t>
            </a:r>
            <a:r>
              <a:rPr kumimoji="0" lang="es-E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ultraprecisa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de T/F en un enlace de fibra óptica de larga distancia a través de un Proyecto de Excelencia I + D + i otorgado por la Junta de Andalucía.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Proyecto SASFO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(Solución Avanzada de Sincronismo mediante Fibra Óptica)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Estudio metrológico de la transferencia de la portadora </a:t>
            </a:r>
            <a:r>
              <a:rPr kumimoji="0" lang="es-E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ultraestable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de un reloj óptico y, simultáneamente, combinarlo con la tecnología electrónica de comunicaciones para la sincronización WR.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2944DB0D-7300-C9B3-3BD2-D19914ADC6AA}"/>
              </a:ext>
            </a:extLst>
          </p:cNvPr>
          <p:cNvGrpSpPr/>
          <p:nvPr/>
        </p:nvGrpSpPr>
        <p:grpSpPr>
          <a:xfrm>
            <a:off x="0" y="675238"/>
            <a:ext cx="12200699" cy="923925"/>
            <a:chOff x="0" y="675238"/>
            <a:chExt cx="12200699" cy="923925"/>
          </a:xfrm>
        </p:grpSpPr>
        <p:sp>
          <p:nvSpPr>
            <p:cNvPr id="7" name="Terminador 4">
              <a:extLst>
                <a:ext uri="{FF2B5EF4-FFF2-40B4-BE49-F238E27FC236}">
                  <a16:creationId xmlns:a16="http://schemas.microsoft.com/office/drawing/2014/main" id="{1E4797AF-EB71-8D83-DC63-3038F1F0B5EF}"/>
                </a:ext>
              </a:extLst>
            </p:cNvPr>
            <p:cNvSpPr/>
            <p:nvPr/>
          </p:nvSpPr>
          <p:spPr>
            <a:xfrm>
              <a:off x="466929" y="675238"/>
              <a:ext cx="5009744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A5177A90-11AE-7771-07CE-BDBA968C43F9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5476673" y="1137201"/>
              <a:ext cx="67240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E02E8693-6788-D7D0-6917-9CD417FF93CD}"/>
                </a:ext>
              </a:extLst>
            </p:cNvPr>
            <p:cNvCxnSpPr/>
            <p:nvPr/>
          </p:nvCxnSpPr>
          <p:spPr>
            <a:xfrm>
              <a:off x="0" y="1137201"/>
              <a:ext cx="468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DA50F020-9E10-E1DB-1614-E0378EE9381B}"/>
              </a:ext>
            </a:extLst>
          </p:cNvPr>
          <p:cNvSpPr txBox="1">
            <a:spLocks/>
          </p:cNvSpPr>
          <p:nvPr/>
        </p:nvSpPr>
        <p:spPr>
          <a:xfrm>
            <a:off x="-2032962" y="697268"/>
            <a:ext cx="9975376" cy="84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Proyecto fibra óptica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9D486DB-EFFB-54E5-CDB5-9431CAEBED5D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1324A11-74AE-75F8-4DAD-D698B8DB1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37F1047-451B-4FCD-1F16-517D873C312C}"/>
              </a:ext>
            </a:extLst>
          </p:cNvPr>
          <p:cNvSpPr/>
          <p:nvPr/>
        </p:nvSpPr>
        <p:spPr>
          <a:xfrm>
            <a:off x="289367" y="1817225"/>
            <a:ext cx="11227883" cy="4259483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F79B49D-EED5-60FA-E661-86418446AEA0}"/>
              </a:ext>
            </a:extLst>
          </p:cNvPr>
          <p:cNvSpPr txBox="1"/>
          <p:nvPr/>
        </p:nvSpPr>
        <p:spPr>
          <a:xfrm>
            <a:off x="733907" y="2339253"/>
            <a:ext cx="10451178" cy="2775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OBJETIVO</a:t>
            </a:r>
          </a:p>
          <a:p>
            <a:pPr algn="ctr"/>
            <a:endParaRPr lang="es-ES" sz="2200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Interoperabilidad y alta estabilidad en frecuencia en una red operacional no dedicada exclusivamente a fines científicos.</a:t>
            </a:r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B9B1C648-4977-DC29-3D57-D064DA0E7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57253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850F86D-0891-D640-0BD3-107883AB7977}"/>
              </a:ext>
            </a:extLst>
          </p:cNvPr>
          <p:cNvSpPr txBox="1"/>
          <p:nvPr/>
        </p:nvSpPr>
        <p:spPr>
          <a:xfrm>
            <a:off x="234001" y="1564984"/>
            <a:ext cx="6882670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200" b="1" dirty="0">
                <a:latin typeface="Verdana" panose="020B0604030504040204" pitchFamily="34" charset="0"/>
                <a:ea typeface="Verdana" panose="020B0604030504040204" pitchFamily="34" charset="0"/>
              </a:rPr>
              <a:t>Diseminación de T/F más allá de nuestras fronteras. </a:t>
            </a:r>
          </a:p>
          <a:p>
            <a:endParaRPr lang="es-ES" dirty="0"/>
          </a:p>
          <a:p>
            <a:pPr algn="just"/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Dos vías posibles, ambas ligadas a la red de </a:t>
            </a:r>
            <a:r>
              <a:rPr lang="es-E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RedIRIS</a:t>
            </a: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endParaRPr lang="es-E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ES" sz="3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1)</a:t>
            </a:r>
            <a:endParaRPr lang="es-ES" sz="3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Misma línea que CLONETS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Principal objetivo: implementar una red paneuropea sostenible de distribución de tiempo por fibra óptica.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ocho países europeos trabajando en la actualidad(GÉANT, NREN). 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0D0D5C8-6523-98FE-DCB5-D5196742BDD6}"/>
              </a:ext>
            </a:extLst>
          </p:cNvPr>
          <p:cNvGrpSpPr/>
          <p:nvPr/>
        </p:nvGrpSpPr>
        <p:grpSpPr>
          <a:xfrm>
            <a:off x="0" y="675238"/>
            <a:ext cx="12200699" cy="923925"/>
            <a:chOff x="0" y="675238"/>
            <a:chExt cx="12200699" cy="923925"/>
          </a:xfrm>
        </p:grpSpPr>
        <p:sp>
          <p:nvSpPr>
            <p:cNvPr id="7" name="Terminador 4">
              <a:extLst>
                <a:ext uri="{FF2B5EF4-FFF2-40B4-BE49-F238E27FC236}">
                  <a16:creationId xmlns:a16="http://schemas.microsoft.com/office/drawing/2014/main" id="{1E765957-BFD5-181E-7D79-36EF75C09AB6}"/>
                </a:ext>
              </a:extLst>
            </p:cNvPr>
            <p:cNvSpPr/>
            <p:nvPr/>
          </p:nvSpPr>
          <p:spPr>
            <a:xfrm>
              <a:off x="466929" y="675238"/>
              <a:ext cx="5009744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015E6819-22A5-CCAD-D8B7-50B047D666C9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5476673" y="1137201"/>
              <a:ext cx="67240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0D6AA44F-36E7-372E-E215-4FFD917A3EFB}"/>
                </a:ext>
              </a:extLst>
            </p:cNvPr>
            <p:cNvCxnSpPr/>
            <p:nvPr/>
          </p:nvCxnSpPr>
          <p:spPr>
            <a:xfrm>
              <a:off x="0" y="1137201"/>
              <a:ext cx="468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1D535ED0-6652-FF18-1A3C-8DC2B3313CB5}"/>
              </a:ext>
            </a:extLst>
          </p:cNvPr>
          <p:cNvSpPr txBox="1">
            <a:spLocks/>
          </p:cNvSpPr>
          <p:nvPr/>
        </p:nvSpPr>
        <p:spPr>
          <a:xfrm>
            <a:off x="-2032962" y="697268"/>
            <a:ext cx="9975376" cy="84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Proyecto fibra óptica</a:t>
            </a:r>
            <a:endParaRPr lang="es-ES" sz="32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95DDF57-6027-264F-25D8-B12762CB4AAA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7CF31C-4632-0971-ADE1-F27B023F5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61C5E0E-E924-FA38-6704-031204543B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670" y="2079332"/>
            <a:ext cx="4536000" cy="397786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2CCA94E-EEAC-DC3A-6EFC-39254BBF895D}"/>
              </a:ext>
            </a:extLst>
          </p:cNvPr>
          <p:cNvSpPr txBox="1"/>
          <p:nvPr/>
        </p:nvSpPr>
        <p:spPr>
          <a:xfrm>
            <a:off x="7314101" y="6011691"/>
            <a:ext cx="71242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</a:rPr>
              <a:t>Imagen: https://www.rediris.es/lared/mapa.html</a:t>
            </a:r>
          </a:p>
        </p:txBody>
      </p:sp>
      <p:sp>
        <p:nvSpPr>
          <p:cNvPr id="16" name="Marcador de número de diapositiva 15">
            <a:extLst>
              <a:ext uri="{FF2B5EF4-FFF2-40B4-BE49-F238E27FC236}">
                <a16:creationId xmlns:a16="http://schemas.microsoft.com/office/drawing/2014/main" id="{93D19641-A0BF-3559-2AEC-F60799B65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2563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3989" y="3077820"/>
            <a:ext cx="3289881" cy="2053546"/>
          </a:xfrm>
          <a:prstGeom prst="rect">
            <a:avLst/>
          </a:prstGeom>
        </p:spPr>
      </p:pic>
      <p:pic>
        <p:nvPicPr>
          <p:cNvPr id="11" name="Picture 10" descr="Resultado de imagen de edicio de hora ro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2264" y="5271799"/>
            <a:ext cx="1702206" cy="1063371"/>
          </a:xfrm>
          <a:prstGeom prst="rect">
            <a:avLst/>
          </a:prstGeom>
          <a:noFill/>
        </p:spPr>
      </p:pic>
      <p:pic>
        <p:nvPicPr>
          <p:cNvPr id="7" name="Picture 6" descr="Resultado de imagen de edicio de hora ro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3489" y="2167577"/>
            <a:ext cx="4401178" cy="3378733"/>
          </a:xfrm>
          <a:prstGeom prst="rect">
            <a:avLst/>
          </a:prstGeom>
          <a:noFill/>
        </p:spPr>
      </p:pic>
      <p:pic>
        <p:nvPicPr>
          <p:cNvPr id="13" name="Picture 6" descr="Real Observatorio de la Isla de León (principios del s.XIX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57" y="3283394"/>
            <a:ext cx="3537510" cy="226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Jorge Juan y Santacill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597" y="2402429"/>
            <a:ext cx="721409" cy="118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2264" y="1277174"/>
            <a:ext cx="2743200" cy="1784721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0504558" y="572950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" sz="2400" dirty="0">
                <a:solidFill>
                  <a:prstClr val="black"/>
                </a:solidFill>
              </a:rPr>
              <a:t>2017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6566958" y="1410665"/>
            <a:ext cx="1885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" sz="2400" dirty="0">
                <a:solidFill>
                  <a:prstClr val="black"/>
                </a:solidFill>
              </a:rPr>
              <a:t>Desde 1971…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593522" y="1726087"/>
            <a:ext cx="1885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" sz="2400" dirty="0">
                <a:solidFill>
                  <a:prstClr val="black"/>
                </a:solidFill>
              </a:rPr>
              <a:t>Desde 1753...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7A815AF-688F-B755-EC22-2C71F06F8D34}"/>
              </a:ext>
            </a:extLst>
          </p:cNvPr>
          <p:cNvPicPr>
            <a:picLocks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7D4ED1A-53DB-9935-769B-1B6A2B7C10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7F27CFA6-199F-E47A-222D-11DF850B04F8}"/>
              </a:ext>
            </a:extLst>
          </p:cNvPr>
          <p:cNvGrpSpPr/>
          <p:nvPr/>
        </p:nvGrpSpPr>
        <p:grpSpPr>
          <a:xfrm>
            <a:off x="0" y="502828"/>
            <a:ext cx="12200699" cy="923925"/>
            <a:chOff x="0" y="675238"/>
            <a:chExt cx="12200699" cy="923925"/>
          </a:xfrm>
        </p:grpSpPr>
        <p:sp>
          <p:nvSpPr>
            <p:cNvPr id="6" name="Terminador 102">
              <a:extLst>
                <a:ext uri="{FF2B5EF4-FFF2-40B4-BE49-F238E27FC236}">
                  <a16:creationId xmlns:a16="http://schemas.microsoft.com/office/drawing/2014/main" id="{958FD797-33F9-F452-D0B1-5C6E5E9099E2}"/>
                </a:ext>
              </a:extLst>
            </p:cNvPr>
            <p:cNvSpPr/>
            <p:nvPr/>
          </p:nvSpPr>
          <p:spPr>
            <a:xfrm>
              <a:off x="594000" y="675238"/>
              <a:ext cx="5665283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2ECE0261-40A8-3F85-DED0-1C3D45DE2989}"/>
                </a:ext>
              </a:extLst>
            </p:cNvPr>
            <p:cNvCxnSpPr>
              <a:stCxn id="6" idx="3"/>
            </p:cNvCxnSpPr>
            <p:nvPr/>
          </p:nvCxnSpPr>
          <p:spPr>
            <a:xfrm>
              <a:off x="6259283" y="1137201"/>
              <a:ext cx="594141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8F3920BE-C41B-B3A7-C6D3-15BCBC1A85BF}"/>
                </a:ext>
              </a:extLst>
            </p:cNvPr>
            <p:cNvCxnSpPr/>
            <p:nvPr/>
          </p:nvCxnSpPr>
          <p:spPr>
            <a:xfrm>
              <a:off x="0" y="1137201"/>
              <a:ext cx="594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51B9E78-6A7F-634C-C6C0-E6BECA84C1A2}"/>
              </a:ext>
            </a:extLst>
          </p:cNvPr>
          <p:cNvSpPr/>
          <p:nvPr/>
        </p:nvSpPr>
        <p:spPr>
          <a:xfrm>
            <a:off x="771523" y="635682"/>
            <a:ext cx="531023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Sección de Hora del ROA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 (Títulos)"/>
              <a:ea typeface="+mn-ea"/>
              <a:cs typeface="+mn-cs"/>
            </a:endParaRPr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8C53E29F-4A6A-4EFB-144F-AF99E5700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13563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D132FED-6D27-74BF-9948-FF7227032A26}"/>
              </a:ext>
            </a:extLst>
          </p:cNvPr>
          <p:cNvSpPr txBox="1"/>
          <p:nvPr/>
        </p:nvSpPr>
        <p:spPr>
          <a:xfrm>
            <a:off x="234000" y="947833"/>
            <a:ext cx="7439512" cy="9941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  <a:p>
            <a:r>
              <a:rPr lang="es-ES" sz="3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2) </a:t>
            </a:r>
          </a:p>
          <a:p>
            <a:pPr>
              <a:lnSpc>
                <a:spcPct val="150000"/>
              </a:lnSpc>
            </a:pPr>
            <a:endParaRPr lang="es-E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Red paralela a la anterior y soportada por una infraestructura ya existente. Ejemplo REFIMEVE+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 Solución altamente precisa.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Tecnología puramente óptica:</a:t>
            </a:r>
          </a:p>
          <a:p>
            <a:pPr algn="just">
              <a:lnSpc>
                <a:spcPct val="150000"/>
              </a:lnSpc>
            </a:pPr>
            <a:endParaRPr lang="es-E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Fibras oscuras.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Canales oscuros.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ES" dirty="0">
                <a:hlinkClick r:id="rId3"/>
              </a:rPr>
              <a:t>https://first-tf.com/research-innovation/service-activities/equipex-refimeve/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>
                <a:hlinkClick r:id="rId3"/>
              </a:rPr>
              <a:t>https://first-tf.com/research-innovation/service-activities/equipex-refimeve/</a:t>
            </a:r>
            <a:endParaRPr lang="es-ES" dirty="0"/>
          </a:p>
          <a:p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7D848FA-B3DB-5DE3-FD78-1426409809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475" y="1755721"/>
            <a:ext cx="4154139" cy="3835006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25277EC6-38F4-571A-70B6-A2FEC88F2C82}"/>
              </a:ext>
            </a:extLst>
          </p:cNvPr>
          <p:cNvGrpSpPr/>
          <p:nvPr/>
        </p:nvGrpSpPr>
        <p:grpSpPr>
          <a:xfrm>
            <a:off x="0" y="675238"/>
            <a:ext cx="12200699" cy="923925"/>
            <a:chOff x="0" y="675238"/>
            <a:chExt cx="12200699" cy="923925"/>
          </a:xfrm>
        </p:grpSpPr>
        <p:sp>
          <p:nvSpPr>
            <p:cNvPr id="11" name="Terminador 4">
              <a:extLst>
                <a:ext uri="{FF2B5EF4-FFF2-40B4-BE49-F238E27FC236}">
                  <a16:creationId xmlns:a16="http://schemas.microsoft.com/office/drawing/2014/main" id="{B4E0A974-3A97-304B-2561-C5F3E34B09D9}"/>
                </a:ext>
              </a:extLst>
            </p:cNvPr>
            <p:cNvSpPr/>
            <p:nvPr/>
          </p:nvSpPr>
          <p:spPr>
            <a:xfrm>
              <a:off x="466929" y="675238"/>
              <a:ext cx="5009744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315637DB-635C-FF4E-4605-3285102EF360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>
              <a:off x="5476673" y="1137201"/>
              <a:ext cx="67240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61B08E11-F887-27FC-F5AF-A387C7FFE6B6}"/>
                </a:ext>
              </a:extLst>
            </p:cNvPr>
            <p:cNvCxnSpPr/>
            <p:nvPr/>
          </p:nvCxnSpPr>
          <p:spPr>
            <a:xfrm>
              <a:off x="0" y="1137201"/>
              <a:ext cx="468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ítulo 1">
            <a:extLst>
              <a:ext uri="{FF2B5EF4-FFF2-40B4-BE49-F238E27FC236}">
                <a16:creationId xmlns:a16="http://schemas.microsoft.com/office/drawing/2014/main" id="{A6E9FB3C-BEC4-4F79-5C26-79DA1F23DD3C}"/>
              </a:ext>
            </a:extLst>
          </p:cNvPr>
          <p:cNvSpPr txBox="1">
            <a:spLocks/>
          </p:cNvSpPr>
          <p:nvPr/>
        </p:nvSpPr>
        <p:spPr>
          <a:xfrm>
            <a:off x="-2032962" y="697268"/>
            <a:ext cx="9975376" cy="84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Proyecto fibra óptica</a:t>
            </a:r>
            <a:endParaRPr lang="es-ES" sz="32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B683251-930B-F4EB-FCA6-81F91414891E}"/>
              </a:ext>
            </a:extLst>
          </p:cNvPr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2EC220A-D752-6314-D542-BE80F7917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1514A55A-BCE3-40BD-C2A9-5A816A88E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8706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D132FED-6D27-74BF-9948-FF7227032A26}"/>
              </a:ext>
            </a:extLst>
          </p:cNvPr>
          <p:cNvSpPr txBox="1"/>
          <p:nvPr/>
        </p:nvSpPr>
        <p:spPr>
          <a:xfrm>
            <a:off x="234000" y="947833"/>
            <a:ext cx="7439512" cy="10110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  <a:p>
            <a:r>
              <a:rPr lang="es-ES" sz="3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2) </a:t>
            </a:r>
          </a:p>
          <a:p>
            <a:pPr algn="just">
              <a:lnSpc>
                <a:spcPct val="150000"/>
              </a:lnSpc>
            </a:pPr>
            <a:endParaRPr lang="es-E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Red paralela a la anterior y soportada por una infraestructura ya existente.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 Solución altamente precisa.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Tecnología puramente óptica: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Fibras oscuras.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Canales oscuros.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ES" dirty="0">
                <a:hlinkClick r:id="rId3"/>
              </a:rPr>
              <a:t>https://first-tf.com/research-innovation/service-activities/equipex-refimeve/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>
                <a:hlinkClick r:id="rId3"/>
              </a:rPr>
              <a:t>https://first-tf.com/research-innovation/service-activities/equipex-refimeve/</a:t>
            </a:r>
            <a:endParaRPr lang="es-ES" dirty="0"/>
          </a:p>
          <a:p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7D848FA-B3DB-5DE3-FD78-1426409809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475" y="1755721"/>
            <a:ext cx="4154139" cy="3835006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25277EC6-38F4-571A-70B6-A2FEC88F2C82}"/>
              </a:ext>
            </a:extLst>
          </p:cNvPr>
          <p:cNvGrpSpPr/>
          <p:nvPr/>
        </p:nvGrpSpPr>
        <p:grpSpPr>
          <a:xfrm>
            <a:off x="0" y="675238"/>
            <a:ext cx="12200699" cy="923925"/>
            <a:chOff x="0" y="675238"/>
            <a:chExt cx="12200699" cy="923925"/>
          </a:xfrm>
        </p:grpSpPr>
        <p:sp>
          <p:nvSpPr>
            <p:cNvPr id="11" name="Terminador 4">
              <a:extLst>
                <a:ext uri="{FF2B5EF4-FFF2-40B4-BE49-F238E27FC236}">
                  <a16:creationId xmlns:a16="http://schemas.microsoft.com/office/drawing/2014/main" id="{B4E0A974-3A97-304B-2561-C5F3E34B09D9}"/>
                </a:ext>
              </a:extLst>
            </p:cNvPr>
            <p:cNvSpPr/>
            <p:nvPr/>
          </p:nvSpPr>
          <p:spPr>
            <a:xfrm>
              <a:off x="466929" y="675238"/>
              <a:ext cx="5009744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315637DB-635C-FF4E-4605-3285102EF360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>
              <a:off x="5476673" y="1137201"/>
              <a:ext cx="67240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61B08E11-F887-27FC-F5AF-A387C7FFE6B6}"/>
                </a:ext>
              </a:extLst>
            </p:cNvPr>
            <p:cNvCxnSpPr/>
            <p:nvPr/>
          </p:nvCxnSpPr>
          <p:spPr>
            <a:xfrm>
              <a:off x="0" y="1137201"/>
              <a:ext cx="468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ítulo 1">
            <a:extLst>
              <a:ext uri="{FF2B5EF4-FFF2-40B4-BE49-F238E27FC236}">
                <a16:creationId xmlns:a16="http://schemas.microsoft.com/office/drawing/2014/main" id="{A6E9FB3C-BEC4-4F79-5C26-79DA1F23DD3C}"/>
              </a:ext>
            </a:extLst>
          </p:cNvPr>
          <p:cNvSpPr txBox="1">
            <a:spLocks/>
          </p:cNvSpPr>
          <p:nvPr/>
        </p:nvSpPr>
        <p:spPr>
          <a:xfrm>
            <a:off x="-2032962" y="697268"/>
            <a:ext cx="9975376" cy="84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Proyecto fibra óptica</a:t>
            </a:r>
            <a:endParaRPr lang="es-ES" sz="32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B683251-930B-F4EB-FCA6-81F91414891E}"/>
              </a:ext>
            </a:extLst>
          </p:cNvPr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2EC220A-D752-6314-D542-BE80F7917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97DC0B5-6BA5-79A9-A7C4-82A141D15878}"/>
              </a:ext>
            </a:extLst>
          </p:cNvPr>
          <p:cNvSpPr/>
          <p:nvPr/>
        </p:nvSpPr>
        <p:spPr>
          <a:xfrm>
            <a:off x="245963" y="2217682"/>
            <a:ext cx="7439512" cy="358879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DF9C71A-82C2-FFFA-AD92-1D778F9483FB}"/>
              </a:ext>
            </a:extLst>
          </p:cNvPr>
          <p:cNvSpPr txBox="1"/>
          <p:nvPr/>
        </p:nvSpPr>
        <p:spPr>
          <a:xfrm>
            <a:off x="245963" y="2217682"/>
            <a:ext cx="7218546" cy="2901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Inconvenientes</a:t>
            </a:r>
          </a:p>
          <a:p>
            <a:pPr>
              <a:lnSpc>
                <a:spcPct val="150000"/>
              </a:lnSpc>
            </a:pPr>
            <a:endParaRPr lang="es-ES" sz="2200" u="sng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Elementos de amplificación, redireccionamiento y de regeneración de la señal.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intermedios (cada 70-100 km)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Alto coste material y personal.</a:t>
            </a:r>
            <a:endParaRPr lang="es-ES" sz="2200" u="sng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C9F5478-18F1-37FB-D60D-E76457462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97000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445364C2-E4F5-A902-7864-6BB2F8CD647D}"/>
              </a:ext>
            </a:extLst>
          </p:cNvPr>
          <p:cNvGrpSpPr/>
          <p:nvPr/>
        </p:nvGrpSpPr>
        <p:grpSpPr>
          <a:xfrm>
            <a:off x="0" y="675238"/>
            <a:ext cx="12200699" cy="923925"/>
            <a:chOff x="0" y="675238"/>
            <a:chExt cx="12200699" cy="923925"/>
          </a:xfrm>
        </p:grpSpPr>
        <p:sp>
          <p:nvSpPr>
            <p:cNvPr id="5" name="Terminador 4">
              <a:extLst>
                <a:ext uri="{FF2B5EF4-FFF2-40B4-BE49-F238E27FC236}">
                  <a16:creationId xmlns:a16="http://schemas.microsoft.com/office/drawing/2014/main" id="{509F91E4-F5A9-BA91-3615-F4A03FD79918}"/>
                </a:ext>
              </a:extLst>
            </p:cNvPr>
            <p:cNvSpPr/>
            <p:nvPr/>
          </p:nvSpPr>
          <p:spPr>
            <a:xfrm>
              <a:off x="466929" y="675238"/>
              <a:ext cx="5009744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C69CF707-8F4D-AC61-A6B8-28D5053DA470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5476673" y="1137201"/>
              <a:ext cx="67240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AA3E15EC-A12F-40C5-F6CE-99ED84A454C5}"/>
                </a:ext>
              </a:extLst>
            </p:cNvPr>
            <p:cNvCxnSpPr/>
            <p:nvPr/>
          </p:nvCxnSpPr>
          <p:spPr>
            <a:xfrm>
              <a:off x="0" y="1137201"/>
              <a:ext cx="468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6E1E0701-36B4-C292-8787-C0A6BA51636E}"/>
              </a:ext>
            </a:extLst>
          </p:cNvPr>
          <p:cNvSpPr txBox="1">
            <a:spLocks/>
          </p:cNvSpPr>
          <p:nvPr/>
        </p:nvSpPr>
        <p:spPr>
          <a:xfrm>
            <a:off x="-2032962" y="697268"/>
            <a:ext cx="9975376" cy="84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Proyecto fibra óptica</a:t>
            </a:r>
            <a:endParaRPr lang="es-ES" sz="32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00145FF-B86C-A6B9-A183-81412493A1F5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8ACDB6F-A077-2136-A84E-6BB4E980B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p:pic>
        <p:nvPicPr>
          <p:cNvPr id="11" name="Imagen 10" descr="C:\Users\Usuario\Desktop\PROYECTO FIBRA ÓPTICA\SASFO_1.jpg">
            <a:extLst>
              <a:ext uri="{FF2B5EF4-FFF2-40B4-BE49-F238E27FC236}">
                <a16:creationId xmlns:a16="http://schemas.microsoft.com/office/drawing/2014/main" id="{B5091981-E6C3-F6B7-2605-B10CB4BC5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540" y="1737956"/>
            <a:ext cx="6745998" cy="49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CFF7C408-0A6A-EF75-1D1B-69D783AD1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5542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65B24136-79DE-DEB4-F476-B51EB63C3C9C}"/>
              </a:ext>
            </a:extLst>
          </p:cNvPr>
          <p:cNvGrpSpPr/>
          <p:nvPr/>
        </p:nvGrpSpPr>
        <p:grpSpPr>
          <a:xfrm>
            <a:off x="0" y="675238"/>
            <a:ext cx="12200699" cy="923925"/>
            <a:chOff x="0" y="675238"/>
            <a:chExt cx="12200699" cy="923925"/>
          </a:xfrm>
        </p:grpSpPr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D01843D5-2118-C22A-BE95-143731B547DA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5476673" y="1137201"/>
              <a:ext cx="67240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5B81AB39-0A75-B1F5-413E-290EC4CFABE4}"/>
                </a:ext>
              </a:extLst>
            </p:cNvPr>
            <p:cNvCxnSpPr/>
            <p:nvPr/>
          </p:nvCxnSpPr>
          <p:spPr>
            <a:xfrm>
              <a:off x="0" y="1137201"/>
              <a:ext cx="468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rminador 4">
              <a:extLst>
                <a:ext uri="{FF2B5EF4-FFF2-40B4-BE49-F238E27FC236}">
                  <a16:creationId xmlns:a16="http://schemas.microsoft.com/office/drawing/2014/main" id="{5660600A-8C3A-B237-8677-AB0F9D7BFFC2}"/>
                </a:ext>
              </a:extLst>
            </p:cNvPr>
            <p:cNvSpPr/>
            <p:nvPr/>
          </p:nvSpPr>
          <p:spPr>
            <a:xfrm>
              <a:off x="466929" y="675238"/>
              <a:ext cx="5009744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37CBAEC9-38BD-CFCD-4C91-147B52226140}"/>
              </a:ext>
            </a:extLst>
          </p:cNvPr>
          <p:cNvSpPr txBox="1">
            <a:spLocks/>
          </p:cNvSpPr>
          <p:nvPr/>
        </p:nvSpPr>
        <p:spPr>
          <a:xfrm>
            <a:off x="-2032962" y="697268"/>
            <a:ext cx="9975376" cy="84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Proyecto fibra óptica</a:t>
            </a:r>
            <a:endParaRPr lang="es-ES" sz="32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16E8106-A780-9929-F7FB-FC9CE0F461F5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9F5913B-0AE9-3141-7CAB-C10F4DA5A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5A9EB95-416D-EE78-5CDE-B4C48485EF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01" y="2116489"/>
            <a:ext cx="5616000" cy="417690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E73ADF3-ED80-236D-CDBA-2188D12BAB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686" y="2116489"/>
            <a:ext cx="5580000" cy="4150125"/>
          </a:xfrm>
          <a:prstGeom prst="rect">
            <a:avLst/>
          </a:prstGeom>
        </p:spPr>
      </p:pic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4F5DDC3D-28CB-55BB-265B-FAC0F0175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53675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E548685D-27CB-7879-7825-FBB04062C704}"/>
              </a:ext>
            </a:extLst>
          </p:cNvPr>
          <p:cNvGrpSpPr/>
          <p:nvPr/>
        </p:nvGrpSpPr>
        <p:grpSpPr>
          <a:xfrm>
            <a:off x="0" y="675238"/>
            <a:ext cx="12200699" cy="923925"/>
            <a:chOff x="0" y="675238"/>
            <a:chExt cx="12200699" cy="923925"/>
          </a:xfrm>
        </p:grpSpPr>
        <p:sp>
          <p:nvSpPr>
            <p:cNvPr id="5" name="Terminador 4">
              <a:extLst>
                <a:ext uri="{FF2B5EF4-FFF2-40B4-BE49-F238E27FC236}">
                  <a16:creationId xmlns:a16="http://schemas.microsoft.com/office/drawing/2014/main" id="{F1EDDDA4-9D22-3C56-17C4-06BC9B1A49ED}"/>
                </a:ext>
              </a:extLst>
            </p:cNvPr>
            <p:cNvSpPr/>
            <p:nvPr/>
          </p:nvSpPr>
          <p:spPr>
            <a:xfrm>
              <a:off x="466929" y="675238"/>
              <a:ext cx="5009744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7EF47E56-51C5-B4BB-E8E3-1489B6D9448C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5476673" y="1137201"/>
              <a:ext cx="67240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6DC25D1D-5DB4-0654-92DA-B2D6F3CA5656}"/>
                </a:ext>
              </a:extLst>
            </p:cNvPr>
            <p:cNvCxnSpPr/>
            <p:nvPr/>
          </p:nvCxnSpPr>
          <p:spPr>
            <a:xfrm>
              <a:off x="0" y="1137201"/>
              <a:ext cx="468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823D6AC7-B8D9-38F8-506F-E7DAF67113F9}"/>
              </a:ext>
            </a:extLst>
          </p:cNvPr>
          <p:cNvSpPr txBox="1">
            <a:spLocks/>
          </p:cNvSpPr>
          <p:nvPr/>
        </p:nvSpPr>
        <p:spPr>
          <a:xfrm>
            <a:off x="-2032962" y="697268"/>
            <a:ext cx="9975376" cy="84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Proyecto fibra óptica</a:t>
            </a:r>
            <a:endParaRPr lang="es-ES" sz="32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D4A6E88-4C72-0A04-2B5D-F8F4FA81143B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37533C6-9BA8-164F-AE7A-C0EFB7C37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816DEFD-8148-D8FF-3FE8-E09B4BF83E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2039096"/>
            <a:ext cx="5780744" cy="429942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D9B762D-ABA8-1351-11A4-39C4452B23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644" y="2039096"/>
            <a:ext cx="5816457" cy="4325990"/>
          </a:xfrm>
          <a:prstGeom prst="rect">
            <a:avLst/>
          </a:prstGeom>
        </p:spPr>
      </p:pic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6F197D92-1FC8-29AD-383D-EB68EBB4E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708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Hector\Documents\hora\anales\2018\jalima\ROA 19 SEP 2018_jalima\ROA_P_sept_2018_0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62887" y="-148872"/>
            <a:ext cx="12772955" cy="7127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6 Título"/>
          <p:cNvSpPr txBox="1">
            <a:spLocks/>
          </p:cNvSpPr>
          <p:nvPr/>
        </p:nvSpPr>
        <p:spPr>
          <a:xfrm>
            <a:off x="1857356" y="188640"/>
            <a:ext cx="766891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800"/>
              </a:spcAft>
            </a:pPr>
            <a:r>
              <a:rPr lang="en-US" sz="3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¡</a:t>
            </a:r>
            <a:r>
              <a:rPr lang="en-US" sz="3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Muchas</a:t>
            </a:r>
            <a:r>
              <a:rPr lang="en-US" sz="3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gracias </a:t>
            </a:r>
            <a:r>
              <a:rPr lang="en-US" sz="3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por</a:t>
            </a:r>
            <a:r>
              <a:rPr lang="en-US" sz="3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su</a:t>
            </a:r>
            <a:r>
              <a:rPr lang="en-US" sz="3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atención</a:t>
            </a:r>
            <a:r>
              <a:rPr lang="es-ES" sz="3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!</a:t>
            </a:r>
            <a:endParaRPr lang="es-ES" sz="3800" dirty="0"/>
          </a:p>
        </p:txBody>
      </p:sp>
      <p:sp>
        <p:nvSpPr>
          <p:cNvPr id="9" name="8 Rectángulo"/>
          <p:cNvSpPr/>
          <p:nvPr/>
        </p:nvSpPr>
        <p:spPr>
          <a:xfrm>
            <a:off x="-14479" y="5625532"/>
            <a:ext cx="620041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</a:rPr>
              <a:t>Real Instituto y Observatorio de la Armada (ROA)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</a:rPr>
              <a:t>Plaza de las Tres Marinas s/n. 11100 San Fernando, Cádiz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</a:rPr>
              <a:t>Tfno.: (+34) 956545615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00A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cvelez@roa.es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DBFCFD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3381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35245" y="1869638"/>
            <a:ext cx="5382791" cy="4793734"/>
          </a:xfrm>
        </p:spPr>
        <p:txBody>
          <a:bodyPr>
            <a:normAutofit fontScale="92500"/>
          </a:bodyPr>
          <a:lstStyle/>
          <a:p>
            <a:pPr marL="342900" lvl="1" indent="-342900" algn="just">
              <a:spcBef>
                <a:spcPts val="1000"/>
              </a:spcBef>
              <a:spcAft>
                <a:spcPts val="1200"/>
              </a:spcAft>
              <a:buClr>
                <a:srgbClr val="0070C0"/>
              </a:buClr>
              <a:buSzPct val="80000"/>
              <a:buFont typeface="Arial" panose="020B0604020202020204" pitchFamily="34" charset="0"/>
              <a:buChar char="●"/>
            </a:pPr>
            <a:r>
              <a:rPr lang="es-ES" sz="22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En 1971 se crea la Sección de Hora</a:t>
            </a: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, dependiente hasta entonces de la Sección de Astronomía. </a:t>
            </a:r>
          </a:p>
          <a:p>
            <a:pPr marL="342900" lvl="1" indent="-342900" algn="just">
              <a:spcBef>
                <a:spcPts val="1000"/>
              </a:spcBef>
              <a:spcAft>
                <a:spcPts val="1200"/>
              </a:spcAft>
              <a:buClr>
                <a:srgbClr val="0070C0"/>
              </a:buClr>
              <a:buSzPct val="80000"/>
              <a:buFont typeface="Arial" panose="020B0604020202020204" pitchFamily="34" charset="0"/>
              <a:buChar char="●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Al año siguiente comienzan a funcionar sus </a:t>
            </a:r>
            <a:r>
              <a:rPr lang="es-ES" sz="22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dos primeros relojes atómicos </a:t>
            </a: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de haz de cesio Oscillatom.</a:t>
            </a:r>
          </a:p>
          <a:p>
            <a:pPr marL="342900" lvl="1" indent="-342900" algn="just">
              <a:spcBef>
                <a:spcPts val="1000"/>
              </a:spcBef>
              <a:spcAft>
                <a:spcPts val="1200"/>
              </a:spcAft>
              <a:buClr>
                <a:srgbClr val="0070C0"/>
              </a:buClr>
              <a:buSzPct val="80000"/>
              <a:buFont typeface="Arial" panose="020B0604020202020204" pitchFamily="34" charset="0"/>
              <a:buChar char="●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Mantiene el </a:t>
            </a:r>
            <a:r>
              <a:rPr lang="es-ES" sz="22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patrón nacional </a:t>
            </a: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de la unidad básica de </a:t>
            </a:r>
            <a:r>
              <a:rPr lang="es-ES" sz="22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tiempo</a:t>
            </a: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, así como la escala UTC(ROA), base de la hora legal española, desde el año 1976.</a:t>
            </a:r>
          </a:p>
          <a:p>
            <a:pPr marL="457200" lvl="2" indent="0"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80000"/>
              <a:buNone/>
            </a:pPr>
            <a:r>
              <a:rPr lang="es-E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	</a:t>
            </a:r>
          </a:p>
          <a:p>
            <a:pPr marL="457200" lvl="2" indent="0"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80000"/>
              <a:buNone/>
            </a:pPr>
            <a:r>
              <a:rPr lang="es-ES" sz="2200" u="sng" dirty="0">
                <a:latin typeface="Verdana" panose="020B0604030504040204" pitchFamily="34" charset="0"/>
                <a:ea typeface="Verdana" panose="020B0604030504040204" pitchFamily="34" charset="0"/>
              </a:rPr>
              <a:t>Ley 32/2014, de 22 de diciembre</a:t>
            </a:r>
            <a:endParaRPr lang="es-ES" sz="2200" u="sng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lvl="1" indent="0">
              <a:spcBef>
                <a:spcPts val="1000"/>
              </a:spcBef>
              <a:spcAft>
                <a:spcPts val="1200"/>
              </a:spcAft>
              <a:buClr>
                <a:srgbClr val="0070C0"/>
              </a:buClr>
              <a:buSzPct val="80000"/>
              <a:buNone/>
            </a:pPr>
            <a:endParaRPr lang="es-ES" sz="2200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7381" y="1327149"/>
            <a:ext cx="4436919" cy="50188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CF13699-30A8-7548-4555-A526C8BF4A6F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302CA93-89B5-64DF-4DF8-7EE1B546C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8F5115F5-8EBC-DC21-E63B-550E083F6E69}"/>
              </a:ext>
            </a:extLst>
          </p:cNvPr>
          <p:cNvGrpSpPr/>
          <p:nvPr/>
        </p:nvGrpSpPr>
        <p:grpSpPr>
          <a:xfrm>
            <a:off x="0" y="502828"/>
            <a:ext cx="12200699" cy="923925"/>
            <a:chOff x="0" y="675238"/>
            <a:chExt cx="12200699" cy="923925"/>
          </a:xfrm>
        </p:grpSpPr>
        <p:sp>
          <p:nvSpPr>
            <p:cNvPr id="5" name="Terminador 102">
              <a:extLst>
                <a:ext uri="{FF2B5EF4-FFF2-40B4-BE49-F238E27FC236}">
                  <a16:creationId xmlns:a16="http://schemas.microsoft.com/office/drawing/2014/main" id="{611B548C-4F17-28EC-F668-4B935EBFC395}"/>
                </a:ext>
              </a:extLst>
            </p:cNvPr>
            <p:cNvSpPr/>
            <p:nvPr/>
          </p:nvSpPr>
          <p:spPr>
            <a:xfrm>
              <a:off x="594000" y="675238"/>
              <a:ext cx="5665283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407ABAEB-77BE-95CB-6572-53813384826C}"/>
                </a:ext>
              </a:extLst>
            </p:cNvPr>
            <p:cNvCxnSpPr>
              <a:stCxn id="5" idx="3"/>
            </p:cNvCxnSpPr>
            <p:nvPr/>
          </p:nvCxnSpPr>
          <p:spPr>
            <a:xfrm>
              <a:off x="6259283" y="1137201"/>
              <a:ext cx="594141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6C4410D3-CBC5-FF1B-5C3E-865A0D258ADC}"/>
                </a:ext>
              </a:extLst>
            </p:cNvPr>
            <p:cNvCxnSpPr/>
            <p:nvPr/>
          </p:nvCxnSpPr>
          <p:spPr>
            <a:xfrm>
              <a:off x="0" y="1137201"/>
              <a:ext cx="594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0184775-D35C-4965-31A4-0B56D033C370}"/>
              </a:ext>
            </a:extLst>
          </p:cNvPr>
          <p:cNvSpPr/>
          <p:nvPr/>
        </p:nvSpPr>
        <p:spPr>
          <a:xfrm>
            <a:off x="771523" y="635682"/>
            <a:ext cx="531023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Sección de Hora del ROA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 (Títulos)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1A458E-2472-1B8A-E905-26A2A204F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7837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4393" y="1640682"/>
            <a:ext cx="11758459" cy="32335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80642" y="1605091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± 2 µs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1552759" y="1629136"/>
            <a:ext cx="968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± 300 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3574672" y="1624276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± 12 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7954628" y="1624276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± 5.1 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9881720" y="1602363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± 2 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4979579" y="1640682"/>
            <a:ext cx="2341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Incertidumbre UTC(ROA)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3" name="Grupo 62"/>
          <p:cNvGrpSpPr/>
          <p:nvPr/>
        </p:nvGrpSpPr>
        <p:grpSpPr>
          <a:xfrm>
            <a:off x="61671" y="1993608"/>
            <a:ext cx="11867422" cy="1182744"/>
            <a:chOff x="17493" y="1788265"/>
            <a:chExt cx="11867422" cy="1182744"/>
          </a:xfrm>
        </p:grpSpPr>
        <p:grpSp>
          <p:nvGrpSpPr>
            <p:cNvPr id="18" name="Grupo 17"/>
            <p:cNvGrpSpPr/>
            <p:nvPr/>
          </p:nvGrpSpPr>
          <p:grpSpPr>
            <a:xfrm>
              <a:off x="126456" y="1788265"/>
              <a:ext cx="11758459" cy="484632"/>
              <a:chOff x="216765" y="1538358"/>
              <a:chExt cx="11758459" cy="484632"/>
            </a:xfrm>
          </p:grpSpPr>
          <p:sp>
            <p:nvSpPr>
              <p:cNvPr id="23" name="Cheurón 22"/>
              <p:cNvSpPr/>
              <p:nvPr/>
            </p:nvSpPr>
            <p:spPr>
              <a:xfrm>
                <a:off x="8815551" y="1538358"/>
                <a:ext cx="1166649" cy="484632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2010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Cheurón 23"/>
              <p:cNvSpPr/>
              <p:nvPr/>
            </p:nvSpPr>
            <p:spPr>
              <a:xfrm>
                <a:off x="10808575" y="1538358"/>
                <a:ext cx="1166649" cy="484632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2021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Cheurón 31"/>
              <p:cNvSpPr/>
              <p:nvPr/>
            </p:nvSpPr>
            <p:spPr>
              <a:xfrm>
                <a:off x="9895703" y="1538358"/>
                <a:ext cx="335013" cy="484632"/>
              </a:xfrm>
              <a:prstGeom prst="chevron">
                <a:avLst>
                  <a:gd name="adj" fmla="val 7438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Cheurón 32"/>
              <p:cNvSpPr/>
              <p:nvPr/>
            </p:nvSpPr>
            <p:spPr>
              <a:xfrm>
                <a:off x="10121648" y="1538358"/>
                <a:ext cx="335013" cy="484632"/>
              </a:xfrm>
              <a:prstGeom prst="chevron">
                <a:avLst>
                  <a:gd name="adj" fmla="val 7438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Cheurón 33"/>
              <p:cNvSpPr/>
              <p:nvPr/>
            </p:nvSpPr>
            <p:spPr>
              <a:xfrm>
                <a:off x="10338940" y="1538358"/>
                <a:ext cx="335013" cy="484632"/>
              </a:xfrm>
              <a:prstGeom prst="chevron">
                <a:avLst>
                  <a:gd name="adj" fmla="val 7438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Cheurón 34"/>
              <p:cNvSpPr/>
              <p:nvPr/>
            </p:nvSpPr>
            <p:spPr>
              <a:xfrm>
                <a:off x="10543236" y="1538358"/>
                <a:ext cx="335013" cy="484632"/>
              </a:xfrm>
              <a:prstGeom prst="chevron">
                <a:avLst>
                  <a:gd name="adj" fmla="val 7438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Cheurón 39"/>
              <p:cNvSpPr/>
              <p:nvPr/>
            </p:nvSpPr>
            <p:spPr>
              <a:xfrm>
                <a:off x="8145758" y="1538358"/>
                <a:ext cx="335013" cy="484632"/>
              </a:xfrm>
              <a:prstGeom prst="chevron">
                <a:avLst>
                  <a:gd name="adj" fmla="val 7438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Cheurón 40"/>
              <p:cNvSpPr/>
              <p:nvPr/>
            </p:nvSpPr>
            <p:spPr>
              <a:xfrm>
                <a:off x="8371703" y="1538358"/>
                <a:ext cx="335013" cy="484632"/>
              </a:xfrm>
              <a:prstGeom prst="chevron">
                <a:avLst>
                  <a:gd name="adj" fmla="val 7438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Cheurón 41"/>
              <p:cNvSpPr/>
              <p:nvPr/>
            </p:nvSpPr>
            <p:spPr>
              <a:xfrm>
                <a:off x="8588995" y="1538358"/>
                <a:ext cx="335013" cy="484632"/>
              </a:xfrm>
              <a:prstGeom prst="chevron">
                <a:avLst>
                  <a:gd name="adj" fmla="val 7438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7" name="Grupo 16"/>
              <p:cNvGrpSpPr/>
              <p:nvPr/>
            </p:nvGrpSpPr>
            <p:grpSpPr>
              <a:xfrm>
                <a:off x="216765" y="1538358"/>
                <a:ext cx="7983929" cy="484632"/>
                <a:chOff x="216765" y="1538358"/>
                <a:chExt cx="7983929" cy="484632"/>
              </a:xfrm>
            </p:grpSpPr>
            <p:sp>
              <p:nvSpPr>
                <p:cNvPr id="22" name="Cheurón 21"/>
                <p:cNvSpPr/>
                <p:nvPr/>
              </p:nvSpPr>
              <p:spPr>
                <a:xfrm>
                  <a:off x="7034045" y="1538358"/>
                  <a:ext cx="1166649" cy="484632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2002</a:t>
                  </a: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Cheurón 26"/>
                <p:cNvSpPr/>
                <p:nvPr/>
              </p:nvSpPr>
              <p:spPr>
                <a:xfrm>
                  <a:off x="6627651" y="1538358"/>
                  <a:ext cx="335013" cy="484632"/>
                </a:xfrm>
                <a:prstGeom prst="chevron">
                  <a:avLst>
                    <a:gd name="adj" fmla="val 74385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6" name="Grupo 15"/>
                <p:cNvGrpSpPr/>
                <p:nvPr/>
              </p:nvGrpSpPr>
              <p:grpSpPr>
                <a:xfrm>
                  <a:off x="216765" y="1538358"/>
                  <a:ext cx="6540071" cy="484632"/>
                  <a:chOff x="216765" y="1538358"/>
                  <a:chExt cx="6540071" cy="484632"/>
                </a:xfrm>
              </p:grpSpPr>
              <p:sp>
                <p:nvSpPr>
                  <p:cNvPr id="21" name="Cheurón 20"/>
                  <p:cNvSpPr/>
                  <p:nvPr/>
                </p:nvSpPr>
                <p:spPr>
                  <a:xfrm>
                    <a:off x="5590187" y="1538358"/>
                    <a:ext cx="1166649" cy="484632"/>
                  </a:xfrm>
                  <a:prstGeom prst="chevro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E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1997</a:t>
                    </a: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4" name="Grupo 13"/>
                  <p:cNvGrpSpPr/>
                  <p:nvPr/>
                </p:nvGrpSpPr>
                <p:grpSpPr>
                  <a:xfrm>
                    <a:off x="216765" y="1538358"/>
                    <a:ext cx="4483983" cy="484632"/>
                    <a:chOff x="216765" y="1538358"/>
                    <a:chExt cx="4483983" cy="484632"/>
                  </a:xfrm>
                </p:grpSpPr>
                <p:sp>
                  <p:nvSpPr>
                    <p:cNvPr id="3" name="Cheurón 2"/>
                    <p:cNvSpPr/>
                    <p:nvPr/>
                  </p:nvSpPr>
                  <p:spPr>
                    <a:xfrm>
                      <a:off x="216765" y="1538358"/>
                      <a:ext cx="1166649" cy="484632"/>
                    </a:xfrm>
                    <a:prstGeom prst="chevron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1972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" name="Cheurón 9"/>
                    <p:cNvSpPr/>
                    <p:nvPr/>
                  </p:nvSpPr>
                  <p:spPr>
                    <a:xfrm>
                      <a:off x="1295523" y="1538358"/>
                      <a:ext cx="335013" cy="484632"/>
                    </a:xfrm>
                    <a:prstGeom prst="chevron">
                      <a:avLst>
                        <a:gd name="adj" fmla="val 74385"/>
                      </a:avLst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" name="Cheurón 18"/>
                    <p:cNvSpPr/>
                    <p:nvPr/>
                  </p:nvSpPr>
                  <p:spPr>
                    <a:xfrm>
                      <a:off x="1556832" y="1538358"/>
                      <a:ext cx="1166649" cy="484632"/>
                    </a:xfrm>
                    <a:prstGeom prst="chevron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1976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" name="Cheurón 19"/>
                    <p:cNvSpPr/>
                    <p:nvPr/>
                  </p:nvSpPr>
                  <p:spPr>
                    <a:xfrm>
                      <a:off x="3534099" y="1538358"/>
                      <a:ext cx="1166649" cy="484632"/>
                    </a:xfrm>
                    <a:prstGeom prst="chevron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1987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" name="Cheurón 27"/>
                    <p:cNvSpPr/>
                    <p:nvPr/>
                  </p:nvSpPr>
                  <p:spPr>
                    <a:xfrm>
                      <a:off x="2644170" y="1538358"/>
                      <a:ext cx="335013" cy="484632"/>
                    </a:xfrm>
                    <a:prstGeom prst="chevron">
                      <a:avLst>
                        <a:gd name="adj" fmla="val 74385"/>
                      </a:avLst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" name="Cheurón 28"/>
                    <p:cNvSpPr/>
                    <p:nvPr/>
                  </p:nvSpPr>
                  <p:spPr>
                    <a:xfrm>
                      <a:off x="2870115" y="1538358"/>
                      <a:ext cx="335013" cy="484632"/>
                    </a:xfrm>
                    <a:prstGeom prst="chevron">
                      <a:avLst>
                        <a:gd name="adj" fmla="val 74385"/>
                      </a:avLst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" name="Cheurón 29"/>
                    <p:cNvSpPr/>
                    <p:nvPr/>
                  </p:nvSpPr>
                  <p:spPr>
                    <a:xfrm>
                      <a:off x="3087407" y="1538358"/>
                      <a:ext cx="335013" cy="484632"/>
                    </a:xfrm>
                    <a:prstGeom prst="chevron">
                      <a:avLst>
                        <a:gd name="adj" fmla="val 74385"/>
                      </a:avLst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" name="Cheurón 30"/>
                    <p:cNvSpPr/>
                    <p:nvPr/>
                  </p:nvSpPr>
                  <p:spPr>
                    <a:xfrm>
                      <a:off x="3291703" y="1538358"/>
                      <a:ext cx="335013" cy="484632"/>
                    </a:xfrm>
                    <a:prstGeom prst="chevron">
                      <a:avLst>
                        <a:gd name="adj" fmla="val 74385"/>
                      </a:avLst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6" name="Cheurón 35"/>
                  <p:cNvSpPr/>
                  <p:nvPr/>
                </p:nvSpPr>
                <p:spPr>
                  <a:xfrm>
                    <a:off x="4652992" y="1538358"/>
                    <a:ext cx="335013" cy="484632"/>
                  </a:xfrm>
                  <a:prstGeom prst="chevron">
                    <a:avLst>
                      <a:gd name="adj" fmla="val 74385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Cheurón 36"/>
                  <p:cNvSpPr/>
                  <p:nvPr/>
                </p:nvSpPr>
                <p:spPr>
                  <a:xfrm>
                    <a:off x="4878937" y="1538358"/>
                    <a:ext cx="335013" cy="484632"/>
                  </a:xfrm>
                  <a:prstGeom prst="chevron">
                    <a:avLst>
                      <a:gd name="adj" fmla="val 74385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Cheurón 37"/>
                  <p:cNvSpPr/>
                  <p:nvPr/>
                </p:nvSpPr>
                <p:spPr>
                  <a:xfrm>
                    <a:off x="5096229" y="1538358"/>
                    <a:ext cx="335013" cy="484632"/>
                  </a:xfrm>
                  <a:prstGeom prst="chevron">
                    <a:avLst>
                      <a:gd name="adj" fmla="val 74385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Cheurón 38"/>
                  <p:cNvSpPr/>
                  <p:nvPr/>
                </p:nvSpPr>
                <p:spPr>
                  <a:xfrm>
                    <a:off x="5300525" y="1538358"/>
                    <a:ext cx="335013" cy="484632"/>
                  </a:xfrm>
                  <a:prstGeom prst="chevron">
                    <a:avLst>
                      <a:gd name="adj" fmla="val 74385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4" name="Cheurón 43"/>
                <p:cNvSpPr/>
                <p:nvPr/>
              </p:nvSpPr>
              <p:spPr>
                <a:xfrm>
                  <a:off x="6818011" y="1538358"/>
                  <a:ext cx="335013" cy="484632"/>
                </a:xfrm>
                <a:prstGeom prst="chevron">
                  <a:avLst>
                    <a:gd name="adj" fmla="val 74385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6" name="Grupo 55"/>
            <p:cNvGrpSpPr/>
            <p:nvPr/>
          </p:nvGrpSpPr>
          <p:grpSpPr>
            <a:xfrm>
              <a:off x="17493" y="2351910"/>
              <a:ext cx="11559220" cy="619099"/>
              <a:chOff x="17493" y="2351910"/>
              <a:chExt cx="11559220" cy="619099"/>
            </a:xfrm>
          </p:grpSpPr>
          <p:grpSp>
            <p:nvGrpSpPr>
              <p:cNvPr id="55" name="Grupo 54"/>
              <p:cNvGrpSpPr/>
              <p:nvPr/>
            </p:nvGrpSpPr>
            <p:grpSpPr>
              <a:xfrm>
                <a:off x="17493" y="2414881"/>
                <a:ext cx="6655500" cy="556128"/>
                <a:chOff x="17493" y="2414881"/>
                <a:chExt cx="6655500" cy="556128"/>
              </a:xfrm>
            </p:grpSpPr>
            <p:grpSp>
              <p:nvGrpSpPr>
                <p:cNvPr id="26" name="Grupo 25"/>
                <p:cNvGrpSpPr/>
                <p:nvPr/>
              </p:nvGrpSpPr>
              <p:grpSpPr>
                <a:xfrm>
                  <a:off x="17493" y="2414881"/>
                  <a:ext cx="2383835" cy="523220"/>
                  <a:chOff x="17493" y="2414881"/>
                  <a:chExt cx="2383835" cy="523220"/>
                </a:xfrm>
              </p:grpSpPr>
              <p:sp>
                <p:nvSpPr>
                  <p:cNvPr id="54" name="CuadroTexto 53"/>
                  <p:cNvSpPr txBox="1"/>
                  <p:nvPr/>
                </p:nvSpPr>
                <p:spPr>
                  <a:xfrm>
                    <a:off x="17493" y="2414881"/>
                    <a:ext cx="133235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E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1ª Contribución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E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TAI/UTC</a:t>
                    </a:r>
                  </a:p>
                </p:txBody>
              </p:sp>
              <p:sp>
                <p:nvSpPr>
                  <p:cNvPr id="57" name="CuadroTexto 56"/>
                  <p:cNvSpPr txBox="1"/>
                  <p:nvPr/>
                </p:nvSpPr>
                <p:spPr>
                  <a:xfrm>
                    <a:off x="1494670" y="2474275"/>
                    <a:ext cx="90665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E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UTC(ROA)</a:t>
                    </a: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8" name="CuadroTexto 57"/>
                <p:cNvSpPr txBox="1"/>
                <p:nvPr/>
              </p:nvSpPr>
              <p:spPr>
                <a:xfrm>
                  <a:off x="3362162" y="2447789"/>
                  <a:ext cx="120052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1ª Calibración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GPS </a:t>
                  </a: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CuadroTexto 58"/>
                <p:cNvSpPr txBox="1"/>
                <p:nvPr/>
              </p:nvSpPr>
              <p:spPr>
                <a:xfrm>
                  <a:off x="5217082" y="2425260"/>
                  <a:ext cx="145591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</a:t>
                  </a:r>
                  <a:r>
                    <a:rPr kumimoji="0" lang="es-ES" sz="14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er</a:t>
                  </a:r>
                  <a:r>
                    <a:rPr kumimoji="0" lang="es-E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Servidor NTP </a:t>
                  </a: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0" name="CuadroTexto 59"/>
              <p:cNvSpPr txBox="1"/>
              <p:nvPr/>
            </p:nvSpPr>
            <p:spPr>
              <a:xfrm>
                <a:off x="6738657" y="2351910"/>
                <a:ext cx="1965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  <a:r>
                  <a:rPr kumimoji="0" lang="es-ES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er  </a:t>
                </a:r>
                <a:r>
                  <a: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link</a:t>
                </a:r>
                <a:r>
                  <a:rPr kumimoji="0" lang="es-ES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TWSTFT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Contribuciones TAI/UTC 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CuadroTexto 60"/>
              <p:cNvSpPr txBox="1"/>
              <p:nvPr/>
            </p:nvSpPr>
            <p:spPr>
              <a:xfrm>
                <a:off x="8739200" y="2366553"/>
                <a:ext cx="13447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Colaboraciones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Galileo </a:t>
                </a:r>
              </a:p>
            </p:txBody>
          </p:sp>
          <p:sp>
            <p:nvSpPr>
              <p:cNvPr id="62" name="CuadroTexto 61"/>
              <p:cNvSpPr txBox="1"/>
              <p:nvPr/>
            </p:nvSpPr>
            <p:spPr>
              <a:xfrm>
                <a:off x="10877611" y="2366553"/>
                <a:ext cx="699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CIROEs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SASFO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2" name="Grupo 101"/>
          <p:cNvGrpSpPr/>
          <p:nvPr/>
        </p:nvGrpSpPr>
        <p:grpSpPr>
          <a:xfrm>
            <a:off x="0" y="502828"/>
            <a:ext cx="12200699" cy="923925"/>
            <a:chOff x="0" y="675238"/>
            <a:chExt cx="12200699" cy="923925"/>
          </a:xfrm>
        </p:grpSpPr>
        <p:sp>
          <p:nvSpPr>
            <p:cNvPr id="103" name="Terminador 102"/>
            <p:cNvSpPr/>
            <p:nvPr/>
          </p:nvSpPr>
          <p:spPr>
            <a:xfrm>
              <a:off x="594000" y="675238"/>
              <a:ext cx="5665283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4" name="Conector recto 103"/>
            <p:cNvCxnSpPr>
              <a:stCxn id="103" idx="3"/>
            </p:cNvCxnSpPr>
            <p:nvPr/>
          </p:nvCxnSpPr>
          <p:spPr>
            <a:xfrm>
              <a:off x="6259283" y="1137201"/>
              <a:ext cx="594141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ector recto 104"/>
            <p:cNvCxnSpPr/>
            <p:nvPr/>
          </p:nvCxnSpPr>
          <p:spPr>
            <a:xfrm>
              <a:off x="0" y="1137201"/>
              <a:ext cx="594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Rectángulo 105"/>
          <p:cNvSpPr/>
          <p:nvPr/>
        </p:nvSpPr>
        <p:spPr>
          <a:xfrm>
            <a:off x="771523" y="635682"/>
            <a:ext cx="531023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Sección de Hora del ROA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 (Títulos)"/>
              <a:ea typeface="+mn-ea"/>
              <a:cs typeface="+mn-cs"/>
            </a:endParaRPr>
          </a:p>
        </p:txBody>
      </p:sp>
      <p:grpSp>
        <p:nvGrpSpPr>
          <p:cNvPr id="109" name="Grupo 108"/>
          <p:cNvGrpSpPr/>
          <p:nvPr/>
        </p:nvGrpSpPr>
        <p:grpSpPr>
          <a:xfrm>
            <a:off x="590104" y="3476630"/>
            <a:ext cx="6962376" cy="3115323"/>
            <a:chOff x="590104" y="3476630"/>
            <a:chExt cx="6962376" cy="3115323"/>
          </a:xfrm>
        </p:grpSpPr>
        <p:grpSp>
          <p:nvGrpSpPr>
            <p:cNvPr id="5" name="Grupo 4"/>
            <p:cNvGrpSpPr/>
            <p:nvPr/>
          </p:nvGrpSpPr>
          <p:grpSpPr>
            <a:xfrm>
              <a:off x="743827" y="4721056"/>
              <a:ext cx="2706488" cy="1326024"/>
              <a:chOff x="472589" y="4052948"/>
              <a:chExt cx="2706488" cy="1326024"/>
            </a:xfrm>
          </p:grpSpPr>
          <p:grpSp>
            <p:nvGrpSpPr>
              <p:cNvPr id="2" name="Grupo 1"/>
              <p:cNvGrpSpPr/>
              <p:nvPr/>
            </p:nvGrpSpPr>
            <p:grpSpPr>
              <a:xfrm>
                <a:off x="472589" y="4052948"/>
                <a:ext cx="1625377" cy="1326024"/>
                <a:chOff x="472589" y="4052948"/>
                <a:chExt cx="1625377" cy="1326024"/>
              </a:xfrm>
            </p:grpSpPr>
            <p:pic>
              <p:nvPicPr>
                <p:cNvPr id="69" name="51 Imagen" descr="5071A_Full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2589" y="4052948"/>
                  <a:ext cx="928694" cy="564024"/>
                </a:xfrm>
                <a:prstGeom prst="rect">
                  <a:avLst/>
                </a:prstGeom>
              </p:spPr>
            </p:pic>
            <p:pic>
              <p:nvPicPr>
                <p:cNvPr id="70" name="51 Imagen" descr="5071A_Full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9672" y="4205348"/>
                  <a:ext cx="928694" cy="564024"/>
                </a:xfrm>
                <a:prstGeom prst="rect">
                  <a:avLst/>
                </a:prstGeom>
              </p:spPr>
            </p:pic>
            <p:pic>
              <p:nvPicPr>
                <p:cNvPr id="71" name="51 Imagen" descr="5071A_Full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2072" y="4357748"/>
                  <a:ext cx="928694" cy="564024"/>
                </a:xfrm>
                <a:prstGeom prst="rect">
                  <a:avLst/>
                </a:prstGeom>
              </p:spPr>
            </p:pic>
            <p:pic>
              <p:nvPicPr>
                <p:cNvPr id="72" name="51 Imagen" descr="5071A_Full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4472" y="4510148"/>
                  <a:ext cx="928694" cy="564024"/>
                </a:xfrm>
                <a:prstGeom prst="rect">
                  <a:avLst/>
                </a:prstGeom>
              </p:spPr>
            </p:pic>
            <p:pic>
              <p:nvPicPr>
                <p:cNvPr id="73" name="51 Imagen" descr="5071A_Full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6872" y="4662548"/>
                  <a:ext cx="928694" cy="564024"/>
                </a:xfrm>
                <a:prstGeom prst="rect">
                  <a:avLst/>
                </a:prstGeom>
              </p:spPr>
            </p:pic>
            <p:pic>
              <p:nvPicPr>
                <p:cNvPr id="74" name="51 Imagen" descr="5071A_Full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9272" y="4814948"/>
                  <a:ext cx="928694" cy="564024"/>
                </a:xfrm>
                <a:prstGeom prst="rect">
                  <a:avLst/>
                </a:prstGeom>
              </p:spPr>
            </p:pic>
          </p:grpSp>
          <p:pic>
            <p:nvPicPr>
              <p:cNvPr id="76" name="Imagen 75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9120" l="2092" r="96234">
                            <a14:foregroundMark x1="52720" y1="93255" x2="52720" y2="93255"/>
                            <a14:foregroundMark x1="48117" y1="92375" x2="48117" y2="92375"/>
                            <a14:foregroundMark x1="92469" y1="82698" x2="92469" y2="82698"/>
                            <a14:foregroundMark x1="94142" y1="84751" x2="94142" y2="8475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57829" y="4085754"/>
                <a:ext cx="671461" cy="960127"/>
              </a:xfrm>
              <a:prstGeom prst="rect">
                <a:avLst/>
              </a:prstGeom>
            </p:spPr>
          </p:pic>
          <p:pic>
            <p:nvPicPr>
              <p:cNvPr id="77" name="Imagen 76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9120" l="2092" r="96234">
                            <a14:foregroundMark x1="52720" y1="93255" x2="52720" y2="93255"/>
                            <a14:foregroundMark x1="48117" y1="92375" x2="48117" y2="92375"/>
                            <a14:foregroundMark x1="92469" y1="82698" x2="92469" y2="82698"/>
                            <a14:foregroundMark x1="94142" y1="84751" x2="94142" y2="8475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07616" y="4402158"/>
                <a:ext cx="671461" cy="960127"/>
              </a:xfrm>
              <a:prstGeom prst="rect">
                <a:avLst/>
              </a:prstGeom>
            </p:spPr>
          </p:pic>
        </p:grpSp>
        <p:grpSp>
          <p:nvGrpSpPr>
            <p:cNvPr id="108" name="Grupo 107"/>
            <p:cNvGrpSpPr/>
            <p:nvPr/>
          </p:nvGrpSpPr>
          <p:grpSpPr>
            <a:xfrm>
              <a:off x="590104" y="3476630"/>
              <a:ext cx="6962376" cy="3115323"/>
              <a:chOff x="1934282" y="3423589"/>
              <a:chExt cx="6962376" cy="3115323"/>
            </a:xfrm>
          </p:grpSpPr>
          <p:grpSp>
            <p:nvGrpSpPr>
              <p:cNvPr id="66" name="Grupo 65"/>
              <p:cNvGrpSpPr/>
              <p:nvPr/>
            </p:nvGrpSpPr>
            <p:grpSpPr>
              <a:xfrm>
                <a:off x="5838944" y="3423589"/>
                <a:ext cx="3057714" cy="3115323"/>
                <a:chOff x="5838944" y="3423589"/>
                <a:chExt cx="3057714" cy="3115323"/>
              </a:xfrm>
            </p:grpSpPr>
            <p:grpSp>
              <p:nvGrpSpPr>
                <p:cNvPr id="65" name="Grupo 64"/>
                <p:cNvGrpSpPr/>
                <p:nvPr/>
              </p:nvGrpSpPr>
              <p:grpSpPr>
                <a:xfrm>
                  <a:off x="5838944" y="3423589"/>
                  <a:ext cx="3057714" cy="3115323"/>
                  <a:chOff x="5838944" y="3423589"/>
                  <a:chExt cx="3057714" cy="3115323"/>
                </a:xfrm>
              </p:grpSpPr>
              <p:grpSp>
                <p:nvGrpSpPr>
                  <p:cNvPr id="64" name="Grupo 63"/>
                  <p:cNvGrpSpPr/>
                  <p:nvPr/>
                </p:nvGrpSpPr>
                <p:grpSpPr>
                  <a:xfrm>
                    <a:off x="5838944" y="3423589"/>
                    <a:ext cx="3057714" cy="3115323"/>
                    <a:chOff x="3993993" y="3423589"/>
                    <a:chExt cx="3057714" cy="3115323"/>
                  </a:xfrm>
                </p:grpSpPr>
                <p:sp>
                  <p:nvSpPr>
                    <p:cNvPr id="52" name="Rectángulo redondeado 51"/>
                    <p:cNvSpPr/>
                    <p:nvPr/>
                  </p:nvSpPr>
                  <p:spPr>
                    <a:xfrm>
                      <a:off x="3993993" y="4252912"/>
                      <a:ext cx="3057714" cy="2286000"/>
                    </a:xfrm>
                    <a:prstGeom prst="roundRect">
                      <a:avLst/>
                    </a:prstGeom>
                    <a:noFill/>
                    <a:ln w="28575">
                      <a:prstDash val="dash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" name="Rectángulo redondeado 52"/>
                    <p:cNvSpPr/>
                    <p:nvPr/>
                  </p:nvSpPr>
                  <p:spPr>
                    <a:xfrm>
                      <a:off x="4346172" y="3423589"/>
                      <a:ext cx="2398113" cy="685800"/>
                    </a:xfrm>
                    <a:prstGeom prst="roundRect">
                      <a:avLst>
                        <a:gd name="adj" fmla="val 35586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Diseminación y comparación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5" name="Grupo 24"/>
                  <p:cNvGrpSpPr/>
                  <p:nvPr/>
                </p:nvGrpSpPr>
                <p:grpSpPr>
                  <a:xfrm>
                    <a:off x="6254409" y="4593535"/>
                    <a:ext cx="2226784" cy="1213539"/>
                    <a:chOff x="4362286" y="4085754"/>
                    <a:chExt cx="2226784" cy="1213539"/>
                  </a:xfrm>
                </p:grpSpPr>
                <p:pic>
                  <p:nvPicPr>
                    <p:cNvPr id="78" name="Picture 3" descr="GNSS750_sm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screen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362286" y="4195223"/>
                      <a:ext cx="620860" cy="383429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79" name="Picture 4" descr="IMGP2793_polarx3eTR-iso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screen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470872" y="4896951"/>
                      <a:ext cx="517383" cy="354441"/>
                    </a:xfrm>
                    <a:prstGeom prst="rect">
                      <a:avLst/>
                    </a:prstGeom>
                    <a:noFill/>
                  </p:spPr>
                </p:pic>
                <p:cxnSp>
                  <p:nvCxnSpPr>
                    <p:cNvPr id="80" name="48 Conector recto"/>
                    <p:cNvCxnSpPr/>
                    <p:nvPr/>
                  </p:nvCxnSpPr>
                  <p:spPr>
                    <a:xfrm rot="5400000">
                      <a:off x="4507054" y="4728147"/>
                      <a:ext cx="355762" cy="1438"/>
                    </a:xfrm>
                    <a:prstGeom prst="line">
                      <a:avLst/>
                    </a:prstGeom>
                    <a:ln w="28575">
                      <a:solidFill>
                        <a:srgbClr val="DCE6F2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81" name="Picture 5" descr="antena_tw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36273" y="4085754"/>
                      <a:ext cx="724337" cy="590296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82" name="Picture 6" descr="twstft_new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screen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545680" y="4915864"/>
                      <a:ext cx="1043390" cy="383429"/>
                    </a:xfrm>
                    <a:prstGeom prst="rect">
                      <a:avLst/>
                    </a:prstGeom>
                    <a:noFill/>
                  </p:spPr>
                </p:pic>
                <p:cxnSp>
                  <p:nvCxnSpPr>
                    <p:cNvPr id="83" name="49 Conector recto"/>
                    <p:cNvCxnSpPr/>
                    <p:nvPr/>
                  </p:nvCxnSpPr>
                  <p:spPr>
                    <a:xfrm rot="5400000">
                      <a:off x="6041771" y="4796558"/>
                      <a:ext cx="237174" cy="1438"/>
                    </a:xfrm>
                    <a:prstGeom prst="line">
                      <a:avLst/>
                    </a:prstGeom>
                    <a:ln w="28575">
                      <a:solidFill>
                        <a:srgbClr val="DCE6F2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00" name="CuadroTexto 99"/>
                <p:cNvSpPr txBox="1"/>
                <p:nvPr/>
              </p:nvSpPr>
              <p:spPr>
                <a:xfrm>
                  <a:off x="6240155" y="5942159"/>
                  <a:ext cx="84311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Estaciones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5 × GNSS </a:t>
                  </a:r>
                  <a:endParaRPr kumimoji="0" lang="es-E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CuadroTexto 100"/>
                <p:cNvSpPr txBox="1"/>
                <p:nvPr/>
              </p:nvSpPr>
              <p:spPr>
                <a:xfrm>
                  <a:off x="7678069" y="5942160"/>
                  <a:ext cx="84311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Estaciones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 × TW </a:t>
                  </a:r>
                  <a:endParaRPr kumimoji="0" lang="es-E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8" name="Grupo 67"/>
              <p:cNvGrpSpPr/>
              <p:nvPr/>
            </p:nvGrpSpPr>
            <p:grpSpPr>
              <a:xfrm>
                <a:off x="1934282" y="3499983"/>
                <a:ext cx="3057714" cy="3024641"/>
                <a:chOff x="1934282" y="3499983"/>
                <a:chExt cx="3057714" cy="3024641"/>
              </a:xfrm>
            </p:grpSpPr>
            <p:grpSp>
              <p:nvGrpSpPr>
                <p:cNvPr id="67" name="Grupo 66"/>
                <p:cNvGrpSpPr/>
                <p:nvPr/>
              </p:nvGrpSpPr>
              <p:grpSpPr>
                <a:xfrm>
                  <a:off x="1934282" y="3499983"/>
                  <a:ext cx="3057714" cy="3024641"/>
                  <a:chOff x="1934282" y="3499983"/>
                  <a:chExt cx="3057714" cy="3024641"/>
                </a:xfrm>
              </p:grpSpPr>
              <p:sp>
                <p:nvSpPr>
                  <p:cNvPr id="50" name="Rectángulo redondeado 49"/>
                  <p:cNvSpPr/>
                  <p:nvPr/>
                </p:nvSpPr>
                <p:spPr>
                  <a:xfrm>
                    <a:off x="1934282" y="4238624"/>
                    <a:ext cx="3057714" cy="2286000"/>
                  </a:xfrm>
                  <a:prstGeom prst="roundRect">
                    <a:avLst/>
                  </a:prstGeom>
                  <a:noFill/>
                  <a:ln w="28575">
                    <a:prstDash val="dash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" name="Rectángulo redondeado 50"/>
                  <p:cNvSpPr/>
                  <p:nvPr/>
                </p:nvSpPr>
                <p:spPr>
                  <a:xfrm>
                    <a:off x="2288911" y="3499983"/>
                    <a:ext cx="2398113" cy="469900"/>
                  </a:xfrm>
                  <a:prstGeom prst="roundRect">
                    <a:avLst>
                      <a:gd name="adj" fmla="val 35586"/>
                    </a:avLst>
                  </a:prstGeom>
                  <a:solidFill>
                    <a:schemeClr val="bg1"/>
                  </a:solidFill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E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Patrones atómicos</a:t>
                    </a: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9" name="CuadroTexto 98"/>
                <p:cNvSpPr txBox="1"/>
                <p:nvPr/>
              </p:nvSpPr>
              <p:spPr>
                <a:xfrm>
                  <a:off x="3891523" y="5973899"/>
                  <a:ext cx="94128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 × H-maser</a:t>
                  </a:r>
                  <a:endParaRPr kumimoji="0" lang="es-E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CuadroTexto 106"/>
                <p:cNvSpPr txBox="1"/>
                <p:nvPr/>
              </p:nvSpPr>
              <p:spPr>
                <a:xfrm>
                  <a:off x="2548668" y="5973898"/>
                  <a:ext cx="96712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6 × Cs clocks</a:t>
                  </a:r>
                  <a:endParaRPr kumimoji="0" lang="es-E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75" name="Imagen 7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2369" y="3249482"/>
            <a:ext cx="2664422" cy="350717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E6ED685-D8F7-AF85-0BCB-1CEF92F4EF2D}"/>
              </a:ext>
            </a:extLst>
          </p:cNvPr>
          <p:cNvPicPr>
            <a:picLocks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28F2FF9-B65F-F823-8ED7-AA8D481A45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BE1D0B-0A3C-0ADC-57BB-6F8F0127E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3351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75238"/>
            <a:ext cx="12200699" cy="923925"/>
            <a:chOff x="0" y="675238"/>
            <a:chExt cx="12200699" cy="923925"/>
          </a:xfrm>
        </p:grpSpPr>
        <p:sp>
          <p:nvSpPr>
            <p:cNvPr id="5" name="Terminador 4"/>
            <p:cNvSpPr/>
            <p:nvPr/>
          </p:nvSpPr>
          <p:spPr>
            <a:xfrm>
              <a:off x="594000" y="675238"/>
              <a:ext cx="4775668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cxnSp>
          <p:nvCxnSpPr>
            <p:cNvPr id="6" name="Conector recto 5"/>
            <p:cNvCxnSpPr>
              <a:cxnSpLocks/>
              <a:stCxn id="5" idx="3"/>
            </p:cNvCxnSpPr>
            <p:nvPr/>
          </p:nvCxnSpPr>
          <p:spPr>
            <a:xfrm>
              <a:off x="5369668" y="1137201"/>
              <a:ext cx="6831031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/>
            <p:cNvCxnSpPr/>
            <p:nvPr/>
          </p:nvCxnSpPr>
          <p:spPr>
            <a:xfrm>
              <a:off x="0" y="1137201"/>
              <a:ext cx="594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ítulo 1"/>
          <p:cNvSpPr txBox="1">
            <a:spLocks/>
          </p:cNvSpPr>
          <p:nvPr/>
        </p:nvSpPr>
        <p:spPr>
          <a:xfrm>
            <a:off x="-2032962" y="697268"/>
            <a:ext cx="9975376" cy="84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Diferencias de Escalas</a:t>
            </a:r>
          </a:p>
        </p:txBody>
      </p:sp>
      <p:grpSp>
        <p:nvGrpSpPr>
          <p:cNvPr id="10" name="7 Grupo"/>
          <p:cNvGrpSpPr/>
          <p:nvPr/>
        </p:nvGrpSpPr>
        <p:grpSpPr>
          <a:xfrm>
            <a:off x="2460620" y="1976049"/>
            <a:ext cx="7574033" cy="3272156"/>
            <a:chOff x="1347959" y="1669012"/>
            <a:chExt cx="7574033" cy="3272156"/>
          </a:xfrm>
        </p:grpSpPr>
        <p:sp>
          <p:nvSpPr>
            <p:cNvPr id="11" name="10 Rectángulo"/>
            <p:cNvSpPr/>
            <p:nvPr/>
          </p:nvSpPr>
          <p:spPr>
            <a:xfrm>
              <a:off x="1370708" y="1718272"/>
              <a:ext cx="2448272" cy="7200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364850" y="1811123"/>
              <a:ext cx="26100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6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Symbol"/>
                </a:rPr>
                <a:t> </a:t>
              </a:r>
              <a:r>
                <a:rPr lang="es-ES" sz="16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470 relojes atómicos </a:t>
              </a:r>
            </a:p>
            <a:p>
              <a:r>
                <a:rPr lang="es-ES" sz="16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en </a:t>
              </a:r>
              <a:r>
                <a:rPr lang="es-ES" sz="16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Symbol"/>
                </a:rPr>
                <a:t> 75 laboratorios</a:t>
              </a:r>
              <a:endParaRPr lang="es-ES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1403648" y="2924944"/>
              <a:ext cx="2448272" cy="7200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1716265" y="2957995"/>
              <a:ext cx="17860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6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Symbol"/>
                </a:rPr>
                <a:t> 15 relojes de </a:t>
              </a:r>
            </a:p>
            <a:p>
              <a:pPr algn="ctr"/>
              <a:r>
                <a:rPr lang="es-ES" sz="16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Symbol"/>
                </a:rPr>
                <a:t>laboratorio</a:t>
              </a:r>
              <a:endParaRPr lang="es-ES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03648" y="4221088"/>
              <a:ext cx="2448272" cy="7200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347959" y="4283544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Symbol"/>
                </a:rPr>
                <a:t>Medidas de rotación de </a:t>
              </a:r>
            </a:p>
            <a:p>
              <a:r>
                <a:rPr lang="es-ES" sz="16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Symbol"/>
                </a:rPr>
                <a:t>la Tierra (IERS)</a:t>
              </a:r>
              <a:endParaRPr lang="es-ES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5990204" y="1669012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EAL</a:t>
              </a: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6000623" y="3095924"/>
              <a:ext cx="647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TAI</a:t>
              </a:r>
            </a:p>
          </p:txBody>
        </p:sp>
        <p:cxnSp>
          <p:nvCxnSpPr>
            <p:cNvPr id="19" name="19 Conector recto de flecha"/>
            <p:cNvCxnSpPr>
              <a:cxnSpLocks/>
              <a:stCxn id="11" idx="3"/>
            </p:cNvCxnSpPr>
            <p:nvPr/>
          </p:nvCxnSpPr>
          <p:spPr>
            <a:xfrm>
              <a:off x="3818980" y="2078312"/>
              <a:ext cx="2070040" cy="12873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20 Conector recto de flecha"/>
            <p:cNvCxnSpPr>
              <a:stCxn id="17" idx="2"/>
              <a:endCxn id="18" idx="0"/>
            </p:cNvCxnSpPr>
            <p:nvPr/>
          </p:nvCxnSpPr>
          <p:spPr>
            <a:xfrm flipH="1">
              <a:off x="6324590" y="2038344"/>
              <a:ext cx="1" cy="105758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2 Conector recto de flecha"/>
            <p:cNvCxnSpPr>
              <a:cxnSpLocks/>
              <a:stCxn id="18" idx="2"/>
              <a:endCxn id="30" idx="0"/>
            </p:cNvCxnSpPr>
            <p:nvPr/>
          </p:nvCxnSpPr>
          <p:spPr>
            <a:xfrm>
              <a:off x="6324590" y="3465256"/>
              <a:ext cx="13626" cy="102738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31 CuadroTexto"/>
            <p:cNvSpPr txBox="1"/>
            <p:nvPr/>
          </p:nvSpPr>
          <p:spPr>
            <a:xfrm>
              <a:off x="3923928" y="1690175"/>
              <a:ext cx="15985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“promediado”</a:t>
              </a:r>
            </a:p>
          </p:txBody>
        </p:sp>
        <p:sp>
          <p:nvSpPr>
            <p:cNvPr id="25" name="32 CuadroTexto"/>
            <p:cNvSpPr txBox="1"/>
            <p:nvPr/>
          </p:nvSpPr>
          <p:spPr>
            <a:xfrm>
              <a:off x="3952476" y="2915676"/>
              <a:ext cx="1576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“disciplinado”</a:t>
              </a:r>
            </a:p>
          </p:txBody>
        </p:sp>
        <p:sp>
          <p:nvSpPr>
            <p:cNvPr id="26" name="33 CuadroTexto"/>
            <p:cNvSpPr txBox="1"/>
            <p:nvPr/>
          </p:nvSpPr>
          <p:spPr>
            <a:xfrm>
              <a:off x="3890780" y="4221088"/>
              <a:ext cx="22940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“segundo intercalar”</a:t>
              </a:r>
            </a:p>
          </p:txBody>
        </p:sp>
        <p:sp>
          <p:nvSpPr>
            <p:cNvPr id="27" name="34 CuadroTexto"/>
            <p:cNvSpPr txBox="1"/>
            <p:nvPr/>
          </p:nvSpPr>
          <p:spPr>
            <a:xfrm>
              <a:off x="6839817" y="1887400"/>
              <a:ext cx="19607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</a:t>
              </a:r>
              <a:r>
                <a:rPr lang="es-ES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scala </a:t>
              </a:r>
              <a:r>
                <a:rPr lang="es-ES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</a:t>
              </a:r>
              <a:r>
                <a:rPr lang="es-ES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tómica</a:t>
              </a:r>
            </a:p>
            <a:p>
              <a:r>
                <a:rPr lang="es-ES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</a:t>
              </a:r>
              <a:r>
                <a:rPr lang="es-ES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ibre</a:t>
              </a:r>
            </a:p>
          </p:txBody>
        </p:sp>
        <p:sp>
          <p:nvSpPr>
            <p:cNvPr id="28" name="35 CuadroTexto"/>
            <p:cNvSpPr txBox="1"/>
            <p:nvPr/>
          </p:nvSpPr>
          <p:spPr>
            <a:xfrm>
              <a:off x="6829753" y="2998693"/>
              <a:ext cx="20922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</a:t>
              </a:r>
              <a:r>
                <a:rPr lang="es-ES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iempo </a:t>
              </a:r>
              <a:r>
                <a:rPr lang="es-ES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</a:t>
              </a:r>
              <a:r>
                <a:rPr lang="es-ES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tómico</a:t>
              </a:r>
            </a:p>
            <a:p>
              <a:r>
                <a:rPr lang="es-ES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</a:t>
              </a:r>
              <a:r>
                <a:rPr lang="es-ES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nternacional</a:t>
              </a:r>
            </a:p>
          </p:txBody>
        </p:sp>
      </p:grpSp>
      <p:sp>
        <p:nvSpPr>
          <p:cNvPr id="29" name="9 Rectángulo"/>
          <p:cNvSpPr/>
          <p:nvPr/>
        </p:nvSpPr>
        <p:spPr>
          <a:xfrm>
            <a:off x="2278729" y="1850822"/>
            <a:ext cx="5533963" cy="4608512"/>
          </a:xfrm>
          <a:prstGeom prst="rect">
            <a:avLst/>
          </a:prstGeom>
          <a:noFill/>
          <a:ln w="1905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0" name="18 CuadroTexto"/>
          <p:cNvSpPr txBox="1"/>
          <p:nvPr/>
        </p:nvSpPr>
        <p:spPr>
          <a:xfrm>
            <a:off x="7102865" y="4799673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UTC</a:t>
            </a:r>
          </a:p>
        </p:txBody>
      </p:sp>
      <p:sp>
        <p:nvSpPr>
          <p:cNvPr id="31" name="27 Rectángulo"/>
          <p:cNvSpPr/>
          <p:nvPr/>
        </p:nvSpPr>
        <p:spPr>
          <a:xfrm>
            <a:off x="6128011" y="5504775"/>
            <a:ext cx="1440160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2" name="28 CuadroTexto"/>
          <p:cNvSpPr txBox="1"/>
          <p:nvPr/>
        </p:nvSpPr>
        <p:spPr>
          <a:xfrm>
            <a:off x="6316336" y="5536133"/>
            <a:ext cx="1079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prstClr val="black"/>
                </a:solidFill>
                <a:sym typeface="Symbol"/>
              </a:rPr>
              <a:t>Circular T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33" name="37 CuadroTexto"/>
          <p:cNvSpPr txBox="1"/>
          <p:nvPr/>
        </p:nvSpPr>
        <p:spPr>
          <a:xfrm>
            <a:off x="5188429" y="55372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</a:rPr>
              <a:t>BIPM</a:t>
            </a:r>
          </a:p>
        </p:txBody>
      </p:sp>
      <p:grpSp>
        <p:nvGrpSpPr>
          <p:cNvPr id="37" name="Grupo 36"/>
          <p:cNvGrpSpPr/>
          <p:nvPr/>
        </p:nvGrpSpPr>
        <p:grpSpPr>
          <a:xfrm>
            <a:off x="-12957" y="4859037"/>
            <a:ext cx="3322865" cy="579480"/>
            <a:chOff x="667155" y="5641002"/>
            <a:chExt cx="3322865" cy="579480"/>
          </a:xfrm>
        </p:grpSpPr>
        <p:sp>
          <p:nvSpPr>
            <p:cNvPr id="3" name="Rectángulo 2"/>
            <p:cNvSpPr/>
            <p:nvPr/>
          </p:nvSpPr>
          <p:spPr>
            <a:xfrm>
              <a:off x="680112" y="5641002"/>
              <a:ext cx="2222818" cy="5794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" name="CuadroTexto 1"/>
            <p:cNvSpPr txBox="1"/>
            <p:nvPr/>
          </p:nvSpPr>
          <p:spPr>
            <a:xfrm>
              <a:off x="667155" y="5746076"/>
              <a:ext cx="3322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/>
                <a:t>UTC – UTC (k) &lt; 100 ns </a:t>
              </a:r>
            </a:p>
          </p:txBody>
        </p:sp>
      </p:grpSp>
      <p:cxnSp>
        <p:nvCxnSpPr>
          <p:cNvPr id="39" name="Conector angular 38"/>
          <p:cNvCxnSpPr>
            <a:cxnSpLocks/>
            <a:stCxn id="11" idx="1"/>
          </p:cNvCxnSpPr>
          <p:nvPr/>
        </p:nvCxnSpPr>
        <p:spPr>
          <a:xfrm rot="10800000" flipV="1">
            <a:off x="813583" y="2385349"/>
            <a:ext cx="1669787" cy="2414324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19 Conector recto de flecha">
            <a:extLst>
              <a:ext uri="{FF2B5EF4-FFF2-40B4-BE49-F238E27FC236}">
                <a16:creationId xmlns:a16="http://schemas.microsoft.com/office/drawing/2014/main" id="{EE6F11D9-A396-A068-9CCA-597C716EF5FE}"/>
              </a:ext>
            </a:extLst>
          </p:cNvPr>
          <p:cNvCxnSpPr>
            <a:cxnSpLocks/>
          </p:cNvCxnSpPr>
          <p:nvPr/>
        </p:nvCxnSpPr>
        <p:spPr>
          <a:xfrm>
            <a:off x="4950471" y="3554831"/>
            <a:ext cx="2070040" cy="12873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19 Conector recto de flecha">
            <a:extLst>
              <a:ext uri="{FF2B5EF4-FFF2-40B4-BE49-F238E27FC236}">
                <a16:creationId xmlns:a16="http://schemas.microsoft.com/office/drawing/2014/main" id="{94AFBA06-94E6-F117-AC05-5B2BC5EB9A91}"/>
              </a:ext>
            </a:extLst>
          </p:cNvPr>
          <p:cNvCxnSpPr>
            <a:cxnSpLocks/>
          </p:cNvCxnSpPr>
          <p:nvPr/>
        </p:nvCxnSpPr>
        <p:spPr>
          <a:xfrm>
            <a:off x="4955945" y="4859037"/>
            <a:ext cx="2070040" cy="12873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35 CuadroTexto">
            <a:extLst>
              <a:ext uri="{FF2B5EF4-FFF2-40B4-BE49-F238E27FC236}">
                <a16:creationId xmlns:a16="http://schemas.microsoft.com/office/drawing/2014/main" id="{CD976719-4E46-43AF-4600-62A294739864}"/>
              </a:ext>
            </a:extLst>
          </p:cNvPr>
          <p:cNvSpPr txBox="1"/>
          <p:nvPr/>
        </p:nvSpPr>
        <p:spPr>
          <a:xfrm>
            <a:off x="7938673" y="4558100"/>
            <a:ext cx="2204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es-E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iempo </a:t>
            </a:r>
            <a:r>
              <a:rPr lang="es-ES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es-E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niversal</a:t>
            </a:r>
          </a:p>
          <a:p>
            <a:r>
              <a:rPr lang="es-ES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es-E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oordinado</a:t>
            </a: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F434DC94-E199-6F15-47DF-2ECBDB5CF18E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5FF0A308-0E6C-A9D6-FAF6-C0145650E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5EBC9-5AD7-F80A-6682-324A600C3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5495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378168" y="1848614"/>
            <a:ext cx="9168236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4083" y="3602707"/>
            <a:ext cx="3169324" cy="213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9620" y="3713606"/>
            <a:ext cx="2681436" cy="246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645596" y="1897094"/>
            <a:ext cx="8705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El Sistema Internacional de Unidades define el segundo como la duración de 9 192 631 770 oscilaciones de la radiación emitida en la transición entre dos niveles hiperfinos  del estado fundamental del isótopo 133 del átomo de cesio a una temperatura de 0 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2266648" y="5982707"/>
                <a:ext cx="40841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000" dirty="0"/>
                  <a:t>IT-CsF2, Incertidumbre = </a:t>
                </a:r>
                <a14:m>
                  <m:oMath xmlns:m="http://schemas.openxmlformats.org/officeDocument/2006/math">
                    <m:r>
                      <a:rPr lang="es-ES" sz="2000" i="1">
                        <a:latin typeface="Cambria Math"/>
                      </a:rPr>
                      <m:t>1.7</m:t>
                    </m:r>
                    <m:r>
                      <a:rPr lang="es-ES" sz="2000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20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s-ES" sz="2000" i="1">
                            <a:latin typeface="Cambria Math"/>
                            <a:ea typeface="Cambria Math"/>
                          </a:rPr>
                          <m:t>−16</m:t>
                        </m:r>
                      </m:sup>
                    </m:sSup>
                  </m:oMath>
                </a14:m>
                <a:endParaRPr lang="es-ES" sz="2000" dirty="0"/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648" y="5982707"/>
                <a:ext cx="4084195" cy="400110"/>
              </a:xfrm>
              <a:prstGeom prst="rect">
                <a:avLst/>
              </a:prstGeom>
              <a:blipFill>
                <a:blip r:embed="rId5"/>
                <a:stretch>
                  <a:fillRect l="-1642" t="-7576" b="-2575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10 CuadroTexto"/>
          <p:cNvSpPr txBox="1"/>
          <p:nvPr/>
        </p:nvSpPr>
        <p:spPr>
          <a:xfrm>
            <a:off x="2482815" y="5846511"/>
            <a:ext cx="32189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  <a:p>
            <a:endParaRPr lang="es-ES" dirty="0"/>
          </a:p>
          <a:p>
            <a:r>
              <a:rPr lang="es-ES" dirty="0"/>
              <a:t>F. Levi et al. Metrologia 51, 2014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12F1AE0-B309-A451-339F-6EF62E8E6FA9}"/>
              </a:ext>
            </a:extLst>
          </p:cNvPr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3366500-F5E3-9C02-D2DF-CB5B32245E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2DB9FDC5-FDDE-D6A1-6679-E53425B66513}"/>
              </a:ext>
            </a:extLst>
          </p:cNvPr>
          <p:cNvGrpSpPr/>
          <p:nvPr/>
        </p:nvGrpSpPr>
        <p:grpSpPr>
          <a:xfrm>
            <a:off x="-9728" y="675238"/>
            <a:ext cx="12210427" cy="923925"/>
            <a:chOff x="-9728" y="675238"/>
            <a:chExt cx="12210427" cy="923925"/>
          </a:xfrm>
        </p:grpSpPr>
        <p:sp>
          <p:nvSpPr>
            <p:cNvPr id="13" name="Terminador 4">
              <a:extLst>
                <a:ext uri="{FF2B5EF4-FFF2-40B4-BE49-F238E27FC236}">
                  <a16:creationId xmlns:a16="http://schemas.microsoft.com/office/drawing/2014/main" id="{0F00483A-19C0-C3E8-30D9-CF840D6E2831}"/>
                </a:ext>
              </a:extLst>
            </p:cNvPr>
            <p:cNvSpPr/>
            <p:nvPr/>
          </p:nvSpPr>
          <p:spPr>
            <a:xfrm>
              <a:off x="252919" y="675238"/>
              <a:ext cx="5448854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8F553A21-CEF7-33E2-D6E8-CB38FA9A0307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>
              <a:off x="5701773" y="1137201"/>
              <a:ext cx="64989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A4279451-3A91-28A7-B0E1-C4936E14D6A2}"/>
                </a:ext>
              </a:extLst>
            </p:cNvPr>
            <p:cNvCxnSpPr/>
            <p:nvPr/>
          </p:nvCxnSpPr>
          <p:spPr>
            <a:xfrm>
              <a:off x="-9728" y="1137201"/>
              <a:ext cx="252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0FCCA2B3-5188-9A01-EB36-F011B7737BC3}"/>
              </a:ext>
            </a:extLst>
          </p:cNvPr>
          <p:cNvSpPr txBox="1">
            <a:spLocks/>
          </p:cNvSpPr>
          <p:nvPr/>
        </p:nvSpPr>
        <p:spPr>
          <a:xfrm>
            <a:off x="-2032962" y="697268"/>
            <a:ext cx="9975376" cy="84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¿Por qué relojes ópticos?</a:t>
            </a:r>
            <a:endParaRPr lang="es-ES" sz="32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FB55E7-2616-483D-2C9D-26BD65E73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3321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55C48201-FB4C-1C80-9BC5-24A85672964A}"/>
              </a:ext>
            </a:extLst>
          </p:cNvPr>
          <p:cNvGrpSpPr/>
          <p:nvPr/>
        </p:nvGrpSpPr>
        <p:grpSpPr>
          <a:xfrm>
            <a:off x="1514476" y="1499129"/>
            <a:ext cx="8657520" cy="4915736"/>
            <a:chOff x="1590676" y="889529"/>
            <a:chExt cx="8657520" cy="4915736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357" y="889529"/>
              <a:ext cx="2759007" cy="2396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3 CuadroTexto"/>
                <p:cNvSpPr txBox="1"/>
                <p:nvPr/>
              </p:nvSpPr>
              <p:spPr>
                <a:xfrm>
                  <a:off x="2397634" y="1772817"/>
                  <a:ext cx="4086492" cy="118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s-ES" sz="24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d>
                          <m:d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/>
                              </a:rPr>
                              <m:t>τ</m:t>
                            </m:r>
                          </m:e>
                        </m:d>
                        <m:r>
                          <a:rPr lang="es-ES" sz="2400" i="1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ES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ES" sz="24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/>
                                <a:ea typeface="Cambria Math"/>
                              </a:rPr>
                              <m:t>ν</m:t>
                            </m:r>
                          </m:num>
                          <m:den>
                            <m:f>
                              <m:fPr>
                                <m:type m:val="lin"/>
                                <m:ctrlPr>
                                  <a:rPr lang="es-ES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latin typeface="Cambria Math"/>
                                        <a:ea typeface="Cambria Math"/>
                                      </a:rPr>
                                      <m:t>ν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s-ES" sz="2400" i="1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es-ES" sz="24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den>
                            </m:f>
                          </m:den>
                        </m:f>
                        <m:r>
                          <a:rPr lang="es-ES" sz="2400" i="1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ES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ES" sz="24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/>
                                <a:ea typeface="Cambria Math"/>
                              </a:rPr>
                              <m:t>ν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s-ES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 i="1">
                                    <a:latin typeface="Cambria Math"/>
                                    <a:ea typeface="Cambria Math"/>
                                  </a:rPr>
                                  <m:t>ν</m:t>
                                </m:r>
                              </m:e>
                              <m:sub>
                                <m:r>
                                  <a:rPr lang="es-ES" sz="24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es-ES" sz="2400" i="1">
                            <a:latin typeface="Cambria Math"/>
                            <a:ea typeface="Cambria Math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s-ES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s-ES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latin typeface="Cambria Math"/>
                                        <a:ea typeface="Cambria Math"/>
                                      </a:rPr>
                                      <m:t>τ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/>
                                        <a:ea typeface="Cambria Math"/>
                                      </a:rPr>
                                      <m:t>𝑐𝑖𝑐𝑙𝑜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/>
                                        <a:ea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latin typeface="Cambria Math"/>
                                        <a:ea typeface="Cambria Math"/>
                                      </a:rPr>
                                      <m:t>τ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oMath>
                    </m:oMathPara>
                  </a14:m>
                  <a:endParaRPr lang="es-ES" sz="2400" dirty="0"/>
                </a:p>
              </p:txBody>
            </p:sp>
          </mc:Choice>
          <mc:Fallback xmlns="">
            <p:sp>
              <p:nvSpPr>
                <p:cNvPr id="4" name="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7634" y="1772817"/>
                  <a:ext cx="4086492" cy="118352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4 CuadroTexto"/>
                <p:cNvSpPr txBox="1"/>
                <p:nvPr/>
              </p:nvSpPr>
              <p:spPr>
                <a:xfrm>
                  <a:off x="2280675" y="3532889"/>
                  <a:ext cx="4320413" cy="9042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/>
                              </a:rPr>
                              <m:t>ν</m:t>
                            </m:r>
                            <m:r>
                              <a:rPr lang="es-ES" sz="2400" i="1">
                                <a:latin typeface="Cambria Math"/>
                              </a:rPr>
                              <m:t>(ó</m:t>
                            </m:r>
                            <m:r>
                              <a:rPr lang="es-ES" sz="2400" i="1">
                                <a:latin typeface="Cambria Math"/>
                              </a:rPr>
                              <m:t>𝑝𝑡𝑖𝑐𝑜</m:t>
                            </m:r>
                            <m:r>
                              <a:rPr lang="es-ES" sz="24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/>
                              </a:rPr>
                              <m:t>ν</m:t>
                            </m:r>
                            <m:r>
                              <a:rPr lang="es-E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s-ES" sz="2400" i="1">
                                <a:latin typeface="Cambria Math"/>
                              </a:rPr>
                              <m:t>𝑚𝑖𝑐𝑟𝑜𝑜𝑛𝑑𝑎𝑠</m:t>
                            </m:r>
                            <m:r>
                              <a:rPr lang="es-ES" sz="24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a:rPr lang="es-ES" sz="2400" i="1">
                            <a:latin typeface="Cambria Math"/>
                            <a:ea typeface="Cambria Math"/>
                          </a:rPr>
                          <m:t>≈ </m:t>
                        </m:r>
                        <m:f>
                          <m:fPr>
                            <m:ctrlPr>
                              <a:rPr lang="es-ES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ES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s-ES" sz="2400" i="1">
                                    <a:latin typeface="Cambria Math"/>
                                    <a:ea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s-ES" sz="2400" i="1">
                                    <a:latin typeface="Cambria Math"/>
                                    <a:ea typeface="Cambria Math"/>
                                  </a:rPr>
                                  <m:t>15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s-ES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s-ES" sz="2400" i="1">
                                    <a:latin typeface="Cambria Math"/>
                                    <a:ea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s-ES" sz="2400" i="1">
                                    <a:latin typeface="Cambria Math"/>
                                    <a:ea typeface="Cambria Math"/>
                                  </a:rPr>
                                  <m:t>10</m:t>
                                </m:r>
                              </m:sup>
                            </m:sSup>
                          </m:den>
                        </m:f>
                        <m:r>
                          <a:rPr lang="es-ES" sz="2400" i="1">
                            <a:latin typeface="Cambria Math"/>
                            <a:ea typeface="Cambria Math"/>
                          </a:rPr>
                          <m:t>≈ </m:t>
                        </m:r>
                        <m:sSup>
                          <m:sSupPr>
                            <m:ctrlPr>
                              <a:rPr lang="es-ES" sz="2400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s-ES" sz="2400" b="1" i="1">
                                <a:latin typeface="Cambria Math"/>
                                <a:ea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s-ES" sz="2400" b="1" i="1"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sup>
                        </m:sSup>
                      </m:oMath>
                    </m:oMathPara>
                  </a14:m>
                  <a:endParaRPr lang="es-ES" sz="2400" b="1" dirty="0"/>
                </a:p>
              </p:txBody>
            </p:sp>
          </mc:Choice>
          <mc:Fallback xmlns="">
            <p:sp>
              <p:nvSpPr>
                <p:cNvPr id="5" name="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0675" y="3532889"/>
                  <a:ext cx="4320413" cy="90422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14 Grupo"/>
            <p:cNvGrpSpPr/>
            <p:nvPr/>
          </p:nvGrpSpPr>
          <p:grpSpPr>
            <a:xfrm>
              <a:off x="7175322" y="3558089"/>
              <a:ext cx="3072874" cy="1959144"/>
              <a:chOff x="5651322" y="3558089"/>
              <a:chExt cx="3072874" cy="1959144"/>
            </a:xfrm>
          </p:grpSpPr>
          <p:sp>
            <p:nvSpPr>
              <p:cNvPr id="13" name="12 Rectángulo redondeado"/>
              <p:cNvSpPr/>
              <p:nvPr/>
            </p:nvSpPr>
            <p:spPr>
              <a:xfrm>
                <a:off x="5715356" y="3558089"/>
                <a:ext cx="2944807" cy="1959144"/>
              </a:xfrm>
              <a:prstGeom prst="roundRect">
                <a:avLst/>
              </a:prstGeom>
              <a:solidFill>
                <a:srgbClr val="EBF6FB"/>
              </a:solidFill>
              <a:ln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13 CuadroTexto"/>
                  <p:cNvSpPr txBox="1"/>
                  <p:nvPr/>
                </p:nvSpPr>
                <p:spPr>
                  <a:xfrm>
                    <a:off x="5651322" y="3558089"/>
                    <a:ext cx="3072874" cy="17580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es-ES" sz="2000" b="1" dirty="0"/>
                      <a:t> -  N Número de átomos</a:t>
                    </a:r>
                  </a:p>
                  <a:p>
                    <a:pPr>
                      <a:lnSpc>
                        <a:spcPct val="150000"/>
                      </a:lnSpc>
                    </a:pPr>
                    <a:r>
                      <a:rPr lang="es-ES" sz="2000" b="1" dirty="0"/>
                      <a:t> - </a:t>
                    </a:r>
                    <a:r>
                      <a:rPr lang="el-GR" sz="2000" b="1" dirty="0"/>
                      <a:t>Τ</a:t>
                    </a:r>
                    <a:r>
                      <a:rPr lang="es-ES" sz="2000" b="1" dirty="0"/>
                      <a:t> Tiempo de integración</a:t>
                    </a:r>
                    <a:endParaRPr lang="es-ES" sz="2000" b="1" i="1" dirty="0">
                      <a:latin typeface="Cambria Math"/>
                      <a:ea typeface="Cambria Math"/>
                    </a:endParaRPr>
                  </a:p>
                  <a:p>
                    <a:r>
                      <a:rPr lang="es-ES" sz="2000" b="1" dirty="0">
                        <a:ea typeface="Cambria Math"/>
                      </a:rPr>
                      <a:t> -  </a:t>
                    </a:r>
                    <a14:m>
                      <m:oMath xmlns:m="http://schemas.openxmlformats.org/officeDocument/2006/math">
                        <m:r>
                          <a:rPr lang="es-ES" sz="2000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l-GR" sz="2000" b="1" i="1">
                            <a:latin typeface="Cambria Math"/>
                            <a:ea typeface="Cambria Math"/>
                          </a:rPr>
                          <m:t>𝝂</m:t>
                        </m:r>
                        <m:r>
                          <a:rPr lang="es-ES" sz="2000" b="1" i="1">
                            <a:latin typeface="Cambria Math"/>
                            <a:ea typeface="Cambria Math"/>
                          </a:rPr>
                          <m:t> ≅ </m:t>
                        </m:r>
                        <m:f>
                          <m:fPr>
                            <m:ctrlPr>
                              <a:rPr lang="es-ES" sz="2000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ES" sz="2000" b="1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s-ES" sz="2000" b="1" i="1">
                                <a:latin typeface="Cambria Math"/>
                                <a:ea typeface="Cambria Math"/>
                              </a:rPr>
                              <m:t>𝑻</m:t>
                            </m:r>
                          </m:den>
                        </m:f>
                        <m:r>
                          <a:rPr lang="es-ES" sz="2000" b="1" i="1"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a14:m>
                    <a:r>
                      <a:rPr lang="es-ES" sz="2000" b="1" dirty="0"/>
                      <a:t>limite Fourier para un tiempo T</a:t>
                    </a:r>
                  </a:p>
                </p:txBody>
              </p:sp>
            </mc:Choice>
            <mc:Fallback xmlns="">
              <p:sp>
                <p:nvSpPr>
                  <p:cNvPr id="14" name="13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51322" y="3558089"/>
                    <a:ext cx="3072874" cy="175804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1984" b="-5903"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15 Rectángulo"/>
                <p:cNvSpPr/>
                <p:nvPr/>
              </p:nvSpPr>
              <p:spPr>
                <a:xfrm>
                  <a:off x="1590676" y="4887620"/>
                  <a:ext cx="5633337" cy="4285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/>
                    <a:t>INRIM </a:t>
                  </a:r>
                  <a:r>
                    <a:rPr lang="en-US" sz="2000" b="1" dirty="0"/>
                    <a:t>Cs</a:t>
                  </a:r>
                  <a:r>
                    <a:rPr lang="en-US" sz="2000" dirty="0"/>
                    <a:t>F1 estabilidad</a:t>
                  </a:r>
                  <a:r>
                    <a:rPr lang="en-US" sz="2000" i="1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/>
                            </a:rPr>
                            <m:t>σ</m:t>
                          </m:r>
                        </m:e>
                        <m:sub>
                          <m:r>
                            <a:rPr lang="es-ES" sz="2000" i="1">
                              <a:latin typeface="Cambria Math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s-E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/>
                            </a:rPr>
                            <m:t>τ</m:t>
                          </m:r>
                        </m:e>
                      </m:d>
                      <m:r>
                        <a:rPr lang="es-ES" sz="2000" i="1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2000" dirty="0"/>
                    <a:t>= 1.5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2000" b="1" i="1"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s-ES" sz="20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ES" sz="2000" b="1" i="1">
                              <a:latin typeface="Cambria Math"/>
                              <a:ea typeface="Cambria Math"/>
                            </a:rPr>
                            <m:t>𝟏𝟑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2000" i="1">
                              <a:latin typeface="Cambria Math"/>
                              <a:ea typeface="Cambria Math"/>
                            </a:rPr>
                            <m:t>(</m:t>
                          </m:r>
                          <m:f>
                            <m:fPr>
                              <m:type m:val="skw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/>
                                  <a:ea typeface="Cambria Math"/>
                                </a:rPr>
                                <m:t>τ</m:t>
                              </m:r>
                            </m:num>
                            <m:den>
                              <m:r>
                                <a:rPr lang="es-ES" sz="2000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den>
                          </m:f>
                          <m:r>
                            <a:rPr lang="es-ES" sz="20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s-ES" sz="2000" i="1">
                              <a:latin typeface="Cambria Math"/>
                              <a:ea typeface="Cambria Math"/>
                            </a:rPr>
                            <m:t>1/2</m:t>
                          </m:r>
                        </m:sup>
                      </m:sSup>
                    </m:oMath>
                  </a14:m>
                  <a:r>
                    <a:rPr lang="en-US" sz="2000" dirty="0"/>
                    <a:t> </a:t>
                  </a:r>
                  <a:endParaRPr lang="es-ES" sz="2000" dirty="0"/>
                </a:p>
              </p:txBody>
            </p:sp>
          </mc:Choice>
          <mc:Fallback xmlns="">
            <p:sp>
              <p:nvSpPr>
                <p:cNvPr id="16" name="15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0676" y="4887620"/>
                  <a:ext cx="5633337" cy="428515"/>
                </a:xfrm>
                <a:prstGeom prst="rect">
                  <a:avLst/>
                </a:prstGeom>
                <a:blipFill>
                  <a:blip r:embed="rId8"/>
                  <a:stretch>
                    <a:fillRect l="-1081" t="-107143" r="-2703" b="-164286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18 Rectángulo"/>
                <p:cNvSpPr/>
                <p:nvPr/>
              </p:nvSpPr>
              <p:spPr>
                <a:xfrm>
                  <a:off x="1991544" y="5376750"/>
                  <a:ext cx="5323060" cy="4285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/>
                    <a:t>NIST </a:t>
                  </a:r>
                  <a:r>
                    <a:rPr lang="en-US" sz="2000" b="1" dirty="0"/>
                    <a:t>Yb</a:t>
                  </a:r>
                  <a:r>
                    <a:rPr lang="en-US" sz="2000" dirty="0"/>
                    <a:t> estabilidad</a:t>
                  </a:r>
                  <a:r>
                    <a:rPr lang="en-US" sz="2000" i="1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/>
                            </a:rPr>
                            <m:t>σ</m:t>
                          </m:r>
                        </m:e>
                        <m:sub>
                          <m:r>
                            <a:rPr lang="es-ES" sz="2000" i="1">
                              <a:latin typeface="Cambria Math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s-E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/>
                            </a:rPr>
                            <m:t>τ</m:t>
                          </m:r>
                        </m:e>
                      </m:d>
                      <m:r>
                        <a:rPr lang="es-ES" sz="2000" i="1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2000" dirty="0"/>
                    <a:t>= 3.2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2000" b="1" i="1"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s-ES" sz="20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ES" sz="2000" b="1" i="1">
                              <a:latin typeface="Cambria Math"/>
                              <a:ea typeface="Cambria Math"/>
                            </a:rPr>
                            <m:t>𝟏𝟔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2000" i="1">
                              <a:latin typeface="Cambria Math"/>
                              <a:ea typeface="Cambria Math"/>
                            </a:rPr>
                            <m:t>(</m:t>
                          </m:r>
                          <m:f>
                            <m:fPr>
                              <m:type m:val="skw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/>
                                  <a:ea typeface="Cambria Math"/>
                                </a:rPr>
                                <m:t>τ</m:t>
                              </m:r>
                            </m:num>
                            <m:den>
                              <m:r>
                                <a:rPr lang="es-ES" sz="2000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den>
                          </m:f>
                          <m:r>
                            <a:rPr lang="es-ES" sz="20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s-ES" sz="2000" i="1">
                              <a:latin typeface="Cambria Math"/>
                              <a:ea typeface="Cambria Math"/>
                            </a:rPr>
                            <m:t>1/2</m:t>
                          </m:r>
                        </m:sup>
                      </m:sSup>
                    </m:oMath>
                  </a14:m>
                  <a:r>
                    <a:rPr lang="en-US" sz="2000" dirty="0"/>
                    <a:t> </a:t>
                  </a:r>
                  <a:endParaRPr lang="es-ES" sz="2000" dirty="0"/>
                </a:p>
              </p:txBody>
            </p:sp>
          </mc:Choice>
          <mc:Fallback xmlns="">
            <p:sp>
              <p:nvSpPr>
                <p:cNvPr id="19" name="18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1544" y="5376750"/>
                  <a:ext cx="5323060" cy="428515"/>
                </a:xfrm>
                <a:prstGeom prst="rect">
                  <a:avLst/>
                </a:prstGeom>
                <a:blipFill>
                  <a:blip r:embed="rId9"/>
                  <a:stretch>
                    <a:fillRect l="-1145" t="-107143" r="-1375" b="-164286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16 Elipse"/>
            <p:cNvSpPr/>
            <p:nvPr/>
          </p:nvSpPr>
          <p:spPr>
            <a:xfrm>
              <a:off x="4780276" y="1844824"/>
              <a:ext cx="648072" cy="103951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20" name="19 Conector recto de flecha"/>
            <p:cNvCxnSpPr/>
            <p:nvPr/>
          </p:nvCxnSpPr>
          <p:spPr>
            <a:xfrm flipV="1">
              <a:off x="5323487" y="1621014"/>
              <a:ext cx="395100" cy="307588"/>
            </a:xfrm>
            <a:prstGeom prst="straightConnector1">
              <a:avLst/>
            </a:prstGeom>
            <a:ln w="28575">
              <a:solidFill>
                <a:srgbClr val="4F81B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20 CuadroTexto"/>
                <p:cNvSpPr txBox="1"/>
                <p:nvPr/>
              </p:nvSpPr>
              <p:spPr>
                <a:xfrm>
                  <a:off x="5956757" y="1056201"/>
                  <a:ext cx="618183" cy="4955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ES" i="1">
                                <a:latin typeface="Cambria Math"/>
                              </a:rPr>
                              <m:t>𝑄</m:t>
                            </m:r>
                          </m:den>
                        </m:f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21" name="20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6757" y="1056201"/>
                  <a:ext cx="618183" cy="495520"/>
                </a:xfrm>
                <a:prstGeom prst="rect">
                  <a:avLst/>
                </a:prstGeom>
                <a:blipFill>
                  <a:blip r:embed="rId10"/>
                  <a:stretch>
                    <a:fillRect l="-48515" t="-104878" r="-93069" b="-163415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21 Nube"/>
            <p:cNvSpPr/>
            <p:nvPr/>
          </p:nvSpPr>
          <p:spPr>
            <a:xfrm>
              <a:off x="5645093" y="964638"/>
              <a:ext cx="1241509" cy="656376"/>
            </a:xfrm>
            <a:prstGeom prst="cloud">
              <a:avLst/>
            </a:prstGeom>
            <a:noFill/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7BD650FA-1927-B54C-41DB-3F1CDFBBB2C0}"/>
              </a:ext>
            </a:extLst>
          </p:cNvPr>
          <p:cNvPicPr>
            <a:picLocks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" y="157912"/>
            <a:ext cx="668081" cy="65477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DDBB8030-CB2D-075B-8115-D628DA219D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95" y="356130"/>
            <a:ext cx="1712772" cy="423953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CCAD2F3C-CBFB-FE07-83C1-A9228AA7466D}"/>
              </a:ext>
            </a:extLst>
          </p:cNvPr>
          <p:cNvGrpSpPr/>
          <p:nvPr/>
        </p:nvGrpSpPr>
        <p:grpSpPr>
          <a:xfrm>
            <a:off x="-9728" y="694694"/>
            <a:ext cx="12210427" cy="923925"/>
            <a:chOff x="-9728" y="675238"/>
            <a:chExt cx="12210427" cy="923925"/>
          </a:xfrm>
        </p:grpSpPr>
        <p:sp>
          <p:nvSpPr>
            <p:cNvPr id="31" name="Terminador 4">
              <a:extLst>
                <a:ext uri="{FF2B5EF4-FFF2-40B4-BE49-F238E27FC236}">
                  <a16:creationId xmlns:a16="http://schemas.microsoft.com/office/drawing/2014/main" id="{E054AF39-577E-0DDA-1BB4-40D5F39836F8}"/>
                </a:ext>
              </a:extLst>
            </p:cNvPr>
            <p:cNvSpPr/>
            <p:nvPr/>
          </p:nvSpPr>
          <p:spPr>
            <a:xfrm>
              <a:off x="252919" y="675238"/>
              <a:ext cx="5448854" cy="923925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900BEFC8-7D09-F535-9337-38020AB3CB5E}"/>
                </a:ext>
              </a:extLst>
            </p:cNvPr>
            <p:cNvCxnSpPr>
              <a:cxnSpLocks/>
              <a:stCxn id="31" idx="3"/>
            </p:cNvCxnSpPr>
            <p:nvPr/>
          </p:nvCxnSpPr>
          <p:spPr>
            <a:xfrm>
              <a:off x="5701773" y="1137201"/>
              <a:ext cx="64989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E3FA9DF5-8B5B-5CD8-F9E6-7A9E585C41E9}"/>
                </a:ext>
              </a:extLst>
            </p:cNvPr>
            <p:cNvCxnSpPr/>
            <p:nvPr/>
          </p:nvCxnSpPr>
          <p:spPr>
            <a:xfrm>
              <a:off x="-9728" y="1137201"/>
              <a:ext cx="252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ítulo 1">
            <a:extLst>
              <a:ext uri="{FF2B5EF4-FFF2-40B4-BE49-F238E27FC236}">
                <a16:creationId xmlns:a16="http://schemas.microsoft.com/office/drawing/2014/main" id="{06DCD4B9-08E3-9B0A-4B18-1C8C8420DBBD}"/>
              </a:ext>
            </a:extLst>
          </p:cNvPr>
          <p:cNvSpPr txBox="1">
            <a:spLocks/>
          </p:cNvSpPr>
          <p:nvPr/>
        </p:nvSpPr>
        <p:spPr>
          <a:xfrm>
            <a:off x="-2032962" y="716724"/>
            <a:ext cx="9975376" cy="84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¿Por qué relojes ópticos?</a:t>
            </a:r>
            <a:endParaRPr lang="es-ES" sz="32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7914009-8CCB-09D3-6EA1-4FDA599C2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8AC3-C0E7-4EF5-9F20-00239FE5A304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7996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10649</TotalTime>
  <Words>4292</Words>
  <Application>Microsoft Office PowerPoint</Application>
  <PresentationFormat>Panorámica</PresentationFormat>
  <Paragraphs>598</Paragraphs>
  <Slides>45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Gill Sans MT (Títulos)</vt:lpstr>
      <vt:lpstr>Liberation Serif</vt:lpstr>
      <vt:lpstr>Symbol</vt:lpstr>
      <vt:lpstr>Times New Roman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Carmen Vélez López</dc:creator>
  <cp:lastModifiedBy>Carmen Vélez López</cp:lastModifiedBy>
  <cp:revision>35</cp:revision>
  <dcterms:created xsi:type="dcterms:W3CDTF">2024-05-16T11:39:13Z</dcterms:created>
  <dcterms:modified xsi:type="dcterms:W3CDTF">2024-05-24T09:42:50Z</dcterms:modified>
</cp:coreProperties>
</file>