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3" r:id="rId5"/>
    <p:sldId id="265" r:id="rId6"/>
    <p:sldId id="302" r:id="rId7"/>
    <p:sldId id="264" r:id="rId8"/>
  </p:sldIdLst>
  <p:sldSz cx="24384000" cy="13716000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xGLG3aRB511Al+RU1KgudG/NG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26" y="3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</p:txBody>
      </p:sp>
      <p:sp>
        <p:nvSpPr>
          <p:cNvPr id="451" name="Google Shape;451;p2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3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</p:txBody>
      </p:sp>
      <p:sp>
        <p:nvSpPr>
          <p:cNvPr id="468" name="Google Shape;468;p3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4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</p:txBody>
      </p:sp>
      <p:sp>
        <p:nvSpPr>
          <p:cNvPr id="485" name="Google Shape;485;p4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4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</p:txBody>
      </p:sp>
      <p:sp>
        <p:nvSpPr>
          <p:cNvPr id="485" name="Google Shape;485;p4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77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230e51fe7a0_0_2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6" name="Google Shape;1356;g230e51fe7a0_0_2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7" name="Google Shape;1357;g230e51fe7a0_0_2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43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30b6c47b17_1_34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g230b6c47b17_1_3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Sección (centro)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23598729" y="127168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fotos">
  <p:cSld name="3 fotos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4"/>
          <p:cNvSpPr>
            <a:spLocks noGrp="1"/>
          </p:cNvSpPr>
          <p:nvPr>
            <p:ph type="pic" idx="2"/>
          </p:nvPr>
        </p:nvSpPr>
        <p:spPr>
          <a:xfrm>
            <a:off x="12495609" y="7161609"/>
            <a:ext cx="7500941" cy="5304238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44"/>
          <p:cNvSpPr>
            <a:spLocks noGrp="1"/>
          </p:cNvSpPr>
          <p:nvPr>
            <p:ph type="pic" idx="3"/>
          </p:nvPr>
        </p:nvSpPr>
        <p:spPr>
          <a:xfrm>
            <a:off x="12504353" y="1250154"/>
            <a:ext cx="7500940" cy="530424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44"/>
          <p:cNvSpPr>
            <a:spLocks noGrp="1"/>
          </p:cNvSpPr>
          <p:nvPr>
            <p:ph type="pic" idx="4"/>
          </p:nvPr>
        </p:nvSpPr>
        <p:spPr>
          <a:xfrm>
            <a:off x="4387453" y="1250154"/>
            <a:ext cx="7500940" cy="11215692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44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7" cy="66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2"/>
          </p:nvPr>
        </p:nvSpPr>
        <p:spPr>
          <a:xfrm>
            <a:off x="4833937" y="6000353"/>
            <a:ext cx="14716130" cy="96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18288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ontent Dark">
  <p:cSld name="One Column Content Dark">
    <p:bg>
      <p:bgPr>
        <a:solidFill>
          <a:srgbClr val="46464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0e51fe7a0_0_3039"/>
          <p:cNvSpPr txBox="1">
            <a:spLocks noGrp="1"/>
          </p:cNvSpPr>
          <p:nvPr>
            <p:ph type="body" idx="1"/>
          </p:nvPr>
        </p:nvSpPr>
        <p:spPr>
          <a:xfrm>
            <a:off x="885828" y="4206876"/>
            <a:ext cx="7057800" cy="8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30e51fe7a0_0_3039"/>
          <p:cNvSpPr txBox="1">
            <a:spLocks noGrp="1"/>
          </p:cNvSpPr>
          <p:nvPr>
            <p:ph type="title"/>
          </p:nvPr>
        </p:nvSpPr>
        <p:spPr>
          <a:xfrm>
            <a:off x="885826" y="864002"/>
            <a:ext cx="226122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Georgia"/>
              <a:buNone/>
              <a:defRPr sz="6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g230e51fe7a0_0_3039"/>
          <p:cNvSpPr txBox="1">
            <a:spLocks noGrp="1"/>
          </p:cNvSpPr>
          <p:nvPr>
            <p:ph type="sldNum" idx="12"/>
          </p:nvPr>
        </p:nvSpPr>
        <p:spPr>
          <a:xfrm>
            <a:off x="16436978" y="12984480"/>
            <a:ext cx="706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9" name="Google Shape;59;g230e51fe7a0_0_3039"/>
          <p:cNvSpPr txBox="1"/>
          <p:nvPr/>
        </p:nvSpPr>
        <p:spPr>
          <a:xfrm>
            <a:off x="885826" y="12984480"/>
            <a:ext cx="10947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30e51fe7a0_0_3039"/>
          <p:cNvSpPr txBox="1"/>
          <p:nvPr/>
        </p:nvSpPr>
        <p:spPr>
          <a:xfrm>
            <a:off x="885826" y="12710160"/>
            <a:ext cx="10947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Title [View &gt; Theme builder and edit/delete on very top slide layout]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30e51fe7a0_0_3039"/>
          <p:cNvSpPr txBox="1"/>
          <p:nvPr/>
        </p:nvSpPr>
        <p:spPr>
          <a:xfrm>
            <a:off x="16436977" y="12710160"/>
            <a:ext cx="706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 [View &gt; Theme builder and edit/delete on very top slide layout]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- Subtitle">
  <p:cSld name="2_Three Images - Sub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0e51fe7a0_0_3527"/>
          <p:cNvSpPr>
            <a:spLocks noGrp="1"/>
          </p:cNvSpPr>
          <p:nvPr>
            <p:ph type="pic" idx="2"/>
          </p:nvPr>
        </p:nvSpPr>
        <p:spPr>
          <a:xfrm>
            <a:off x="16440150" y="0"/>
            <a:ext cx="7944000" cy="1371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64" name="Google Shape;64;g230e51fe7a0_0_3527"/>
          <p:cNvSpPr txBox="1">
            <a:spLocks noGrp="1"/>
          </p:cNvSpPr>
          <p:nvPr>
            <p:ph type="title"/>
          </p:nvPr>
        </p:nvSpPr>
        <p:spPr>
          <a:xfrm>
            <a:off x="885826" y="861028"/>
            <a:ext cx="226122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30e51fe7a0_0_3527"/>
          <p:cNvSpPr txBox="1">
            <a:spLocks noGrp="1"/>
          </p:cNvSpPr>
          <p:nvPr>
            <p:ph type="sldNum" idx="12"/>
          </p:nvPr>
        </p:nvSpPr>
        <p:spPr>
          <a:xfrm>
            <a:off x="19968592" y="12984480"/>
            <a:ext cx="3529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6" name="Google Shape;66;g230e51fe7a0_0_3527"/>
          <p:cNvSpPr txBox="1">
            <a:spLocks noGrp="1"/>
          </p:cNvSpPr>
          <p:nvPr>
            <p:ph type="subTitle" idx="1"/>
          </p:nvPr>
        </p:nvSpPr>
        <p:spPr>
          <a:xfrm>
            <a:off x="885824" y="1866866"/>
            <a:ext cx="226122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230e51fe7a0_0_3527"/>
          <p:cNvSpPr txBox="1"/>
          <p:nvPr/>
        </p:nvSpPr>
        <p:spPr>
          <a:xfrm>
            <a:off x="16436977" y="12710160"/>
            <a:ext cx="706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[View &gt; Theme builder and edit/delete on very top slide layout]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30b6c47b17_1_93"/>
          <p:cNvSpPr txBox="1">
            <a:spLocks noGrp="1"/>
          </p:cNvSpPr>
          <p:nvPr>
            <p:ph type="title"/>
          </p:nvPr>
        </p:nvSpPr>
        <p:spPr>
          <a:xfrm>
            <a:off x="885826" y="864002"/>
            <a:ext cx="226119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Georgia"/>
              <a:buNone/>
              <a:defRPr sz="6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700"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5E1652-1EBD-CE43-6C26-1AA6205A0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33792"/>
            <a:ext cx="17209849" cy="12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erpo" type="obj">
  <p:cSld name="OBJECT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cc408e4cb3_0_110"/>
          <p:cNvSpPr txBox="1"/>
          <p:nvPr/>
        </p:nvSpPr>
        <p:spPr>
          <a:xfrm>
            <a:off x="1123200" y="262800"/>
            <a:ext cx="192360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ES" sz="6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SERVICIOS CON LA DIRECTIVA NIS 2</a:t>
            </a:r>
            <a:endParaRPr sz="6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endParaRPr sz="6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2cc408e4cb3_0_110"/>
          <p:cNvSpPr/>
          <p:nvPr/>
        </p:nvSpPr>
        <p:spPr>
          <a:xfrm>
            <a:off x="0" y="-39500"/>
            <a:ext cx="24384000" cy="1275900"/>
          </a:xfrm>
          <a:prstGeom prst="rect">
            <a:avLst/>
          </a:prstGeom>
          <a:solidFill>
            <a:srgbClr val="69B7B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cc408e4cb3_0_110"/>
          <p:cNvSpPr/>
          <p:nvPr/>
        </p:nvSpPr>
        <p:spPr>
          <a:xfrm>
            <a:off x="0" y="1213700"/>
            <a:ext cx="24384000" cy="274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cc408e4cb3_0_110"/>
          <p:cNvSpPr txBox="1">
            <a:spLocks noGrp="1"/>
          </p:cNvSpPr>
          <p:nvPr>
            <p:ph type="title"/>
          </p:nvPr>
        </p:nvSpPr>
        <p:spPr>
          <a:xfrm>
            <a:off x="1602225" y="-55200"/>
            <a:ext cx="22174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3 (horizontal)">
  <p:cSld name="Foto 3 (horizontal)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4402042" y="5007647"/>
            <a:ext cx="14716127" cy="158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4136259" y="2593975"/>
            <a:ext cx="1471613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11935816" y="13001625"/>
            <a:ext cx="494509" cy="51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vertical)">
  <p:cSld name="Foto (vertical)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sub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1776850" y="1084914"/>
            <a:ext cx="19781483" cy="174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1776850" y="6302909"/>
            <a:ext cx="14716127" cy="437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2"/>
          </p:nvPr>
        </p:nvSpPr>
        <p:spPr>
          <a:xfrm>
            <a:off x="1776848" y="2864240"/>
            <a:ext cx="19781486" cy="174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arriba)">
  <p:cSld name="Título (arriba)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>
            <a:spLocks noGrp="1"/>
          </p:cNvSpPr>
          <p:nvPr>
            <p:ph type="pic" idx="2"/>
          </p:nvPr>
        </p:nvSpPr>
        <p:spPr>
          <a:xfrm>
            <a:off x="12495609" y="3661171"/>
            <a:ext cx="7500941" cy="8840394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4D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0" y="12375575"/>
            <a:ext cx="24384000" cy="136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 Light"/>
              <a:buNone/>
            </a:pPr>
            <a:endParaRPr sz="5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29"/>
          <p:cNvSpPr txBox="1">
            <a:spLocks noGrp="1"/>
          </p:cNvSpPr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B8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23391695" y="12800689"/>
            <a:ext cx="494509" cy="5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9" name="Google Shape;9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12375575"/>
            <a:ext cx="19507200" cy="1361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8F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"/>
          <p:cNvSpPr txBox="1"/>
          <p:nvPr/>
        </p:nvSpPr>
        <p:spPr>
          <a:xfrm>
            <a:off x="3334500" y="9898482"/>
            <a:ext cx="202425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r>
              <a:rPr lang="es-E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Grupos de Trabajo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r>
              <a:rPr lang="es-E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Palma de </a:t>
            </a:r>
            <a:r>
              <a:rPr lang="es-E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Mallorca </a:t>
            </a:r>
            <a:r>
              <a:rPr lang="es-E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28 </a:t>
            </a:r>
            <a:r>
              <a:rPr lang="es-E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de Mayo de 2024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"/>
          <p:cNvSpPr txBox="1">
            <a:spLocks noGrp="1"/>
          </p:cNvSpPr>
          <p:nvPr>
            <p:ph type="title" idx="4294967295"/>
          </p:nvPr>
        </p:nvSpPr>
        <p:spPr>
          <a:xfrm>
            <a:off x="1776848" y="2591844"/>
            <a:ext cx="56880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9000"/>
              <a:buFont typeface="Arial"/>
              <a:buNone/>
            </a:pPr>
            <a:r>
              <a:rPr lang="es-ES" sz="9600" b="1">
                <a:solidFill>
                  <a:schemeClr val="dk1"/>
                </a:solidFill>
              </a:rPr>
              <a:t>RedIRIS</a:t>
            </a:r>
            <a:endParaRPr sz="9600" b="1">
              <a:solidFill>
                <a:schemeClr val="dk1"/>
              </a:solidFill>
            </a:endParaRPr>
          </a:p>
        </p:txBody>
      </p:sp>
      <p:sp>
        <p:nvSpPr>
          <p:cNvPr id="429" name="Google Shape;429;p1"/>
          <p:cNvSpPr txBox="1"/>
          <p:nvPr/>
        </p:nvSpPr>
        <p:spPr>
          <a:xfrm>
            <a:off x="1776848" y="4333331"/>
            <a:ext cx="187926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r>
              <a:rPr lang="es-E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Conectando las universidades y la I+D+i española desde 1988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r>
              <a:rPr lang="es-E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www.rediris.es</a:t>
            </a:r>
            <a:endParaRPr sz="116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24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"/>
          <p:cNvSpPr txBox="1">
            <a:spLocks noGrp="1"/>
          </p:cNvSpPr>
          <p:nvPr>
            <p:ph type="title"/>
          </p:nvPr>
        </p:nvSpPr>
        <p:spPr>
          <a:xfrm>
            <a:off x="1602225" y="-55200"/>
            <a:ext cx="22174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" b="1"/>
              <a:t>Servicios de RedIRIS | Evolución</a:t>
            </a:r>
            <a:endParaRPr b="1"/>
          </a:p>
        </p:txBody>
      </p:sp>
      <p:sp>
        <p:nvSpPr>
          <p:cNvPr id="454" name="Google Shape;454;p2"/>
          <p:cNvSpPr txBox="1">
            <a:spLocks noGrp="1"/>
          </p:cNvSpPr>
          <p:nvPr>
            <p:ph type="sldNum" idx="4294967295"/>
          </p:nvPr>
        </p:nvSpPr>
        <p:spPr>
          <a:xfrm>
            <a:off x="22449773" y="13050525"/>
            <a:ext cx="11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Página </a:t>
            </a:r>
            <a:fld id="{00000000-1234-1234-1234-123412341234}" type="slidenum"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0" i="0" u="none" strike="noStrike" cap="none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"/>
          <p:cNvSpPr/>
          <p:nvPr/>
        </p:nvSpPr>
        <p:spPr>
          <a:xfrm>
            <a:off x="548" y="-32450"/>
            <a:ext cx="24383100" cy="1275900"/>
          </a:xfrm>
          <a:prstGeom prst="rect">
            <a:avLst/>
          </a:prstGeom>
          <a:solidFill>
            <a:srgbClr val="008495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"/>
          <p:cNvSpPr/>
          <p:nvPr/>
        </p:nvSpPr>
        <p:spPr>
          <a:xfrm>
            <a:off x="300" y="1220750"/>
            <a:ext cx="24383100" cy="27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"/>
          <p:cNvSpPr txBox="1"/>
          <p:nvPr/>
        </p:nvSpPr>
        <p:spPr>
          <a:xfrm>
            <a:off x="539650" y="120700"/>
            <a:ext cx="23304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IAAS 2016-2019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3C1541-7309-C6C5-CCBB-39FBC8A38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8" t="23578" r="22597" b="18943"/>
          <a:stretch/>
        </p:blipFill>
        <p:spPr>
          <a:xfrm>
            <a:off x="852407" y="1860162"/>
            <a:ext cx="7675075" cy="53992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A1E231-9F0E-A368-4E2D-35AEE45FD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90" t="23252" r="5396" b="20244"/>
          <a:stretch/>
        </p:blipFill>
        <p:spPr>
          <a:xfrm>
            <a:off x="14652703" y="7755428"/>
            <a:ext cx="8463776" cy="437022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EEFECE3-ECD4-BC0B-4648-27C6C7DF2ECA}"/>
              </a:ext>
            </a:extLst>
          </p:cNvPr>
          <p:cNvSpPr txBox="1"/>
          <p:nvPr/>
        </p:nvSpPr>
        <p:spPr>
          <a:xfrm>
            <a:off x="8750507" y="1936372"/>
            <a:ext cx="15149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Objetivo: </a:t>
            </a:r>
            <a:r>
              <a:rPr lang="es-ES" sz="2400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proporcionar a las instituciones académicas y de investigación en Europa un acceso fácil y económico a servicios en la nube</a:t>
            </a:r>
            <a:r>
              <a:rPr lang="es-ES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algn="just"/>
            <a:r>
              <a:rPr lang="es-ES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B80060-730C-B14A-5BE3-D931ADACF64C}"/>
              </a:ext>
            </a:extLst>
          </p:cNvPr>
          <p:cNvSpPr txBox="1"/>
          <p:nvPr/>
        </p:nvSpPr>
        <p:spPr>
          <a:xfrm>
            <a:off x="852407" y="8219851"/>
            <a:ext cx="13577271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 clave: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b="1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Participación y Cobertura: </a:t>
            </a:r>
            <a:r>
              <a:rPr lang="es-ES" sz="2400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Más de 20 proveedores de servicios en la nube participaron en esta licitación, ofreciendo sus servicios a través de un acuerdo marco a instituciones de 36 países europeos.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b="1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Adopción: </a:t>
            </a:r>
            <a:r>
              <a:rPr lang="es-ES" sz="2400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Un gran número de universidades y centros de investigación adoptaron servicios de IaaS, beneficiándose de la flexibilidad y escalabilidad que la nube proporciona.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b="1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Beneficios Económicos: </a:t>
            </a:r>
            <a:r>
              <a:rPr lang="es-ES" sz="2400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Las instituciones pudieron acceder a precios competitivos y condiciones favorables gracias al poder de negociación colectiva de GÉANT (30% de ahorro)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DB092A-C2C3-FE8A-06B6-F39FD0E8BF03}"/>
              </a:ext>
            </a:extLst>
          </p:cNvPr>
          <p:cNvSpPr txBox="1"/>
          <p:nvPr/>
        </p:nvSpPr>
        <p:spPr>
          <a:xfrm>
            <a:off x="8750507" y="3191393"/>
            <a:ext cx="15548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Objetivos Clave: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Facilitar el acceso a servicios de computación en la nube a precios competitivos.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Reducir las barreras administrativas y de adquisición para las instituciones.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Principales Proveedores y Servicios: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Amazon Web Services (AWS), Microsoft Azure, Google Cloud, entre </a:t>
            </a:r>
            <a:r>
              <a:rPr lang="en-US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en-U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Servicios ofrecidos incluían almacenamiento, procesamiento, redes, bases de datos y más.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Beneficios Tecnológicos: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Mejor capacidad de escalada de recursos según demanda.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Mayor flexibilidad en la gestión de infraestructuras TI.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"/>
          <p:cNvSpPr txBox="1">
            <a:spLocks noGrp="1"/>
          </p:cNvSpPr>
          <p:nvPr>
            <p:ph type="title"/>
          </p:nvPr>
        </p:nvSpPr>
        <p:spPr>
          <a:xfrm>
            <a:off x="1602225" y="-55200"/>
            <a:ext cx="22174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" b="1"/>
              <a:t>Servicios de RedIRIS | Evolución</a:t>
            </a:r>
            <a:endParaRPr b="1"/>
          </a:p>
        </p:txBody>
      </p:sp>
      <p:sp>
        <p:nvSpPr>
          <p:cNvPr id="471" name="Google Shape;471;p3"/>
          <p:cNvSpPr txBox="1">
            <a:spLocks noGrp="1"/>
          </p:cNvSpPr>
          <p:nvPr>
            <p:ph type="sldNum" idx="4294967295"/>
          </p:nvPr>
        </p:nvSpPr>
        <p:spPr>
          <a:xfrm>
            <a:off x="22449773" y="13050525"/>
            <a:ext cx="11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Página </a:t>
            </a:r>
            <a:fld id="{00000000-1234-1234-1234-123412341234}" type="slidenum"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0" i="0" u="none" strike="noStrike" cap="none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"/>
          <p:cNvSpPr/>
          <p:nvPr/>
        </p:nvSpPr>
        <p:spPr>
          <a:xfrm>
            <a:off x="548" y="-32450"/>
            <a:ext cx="24383100" cy="1275900"/>
          </a:xfrm>
          <a:prstGeom prst="rect">
            <a:avLst/>
          </a:prstGeom>
          <a:solidFill>
            <a:srgbClr val="008495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/>
          <p:nvPr/>
        </p:nvSpPr>
        <p:spPr>
          <a:xfrm>
            <a:off x="300" y="1220750"/>
            <a:ext cx="24383100" cy="27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"/>
          <p:cNvSpPr txBox="1"/>
          <p:nvPr/>
        </p:nvSpPr>
        <p:spPr>
          <a:xfrm>
            <a:off x="539650" y="120700"/>
            <a:ext cx="23304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OCRE 2020-2023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173;gd0ea9c01ed_0_230">
            <a:extLst>
              <a:ext uri="{FF2B5EF4-FFF2-40B4-BE49-F238E27FC236}">
                <a16:creationId xmlns:a16="http://schemas.microsoft.com/office/drawing/2014/main" id="{49D9FEAA-068E-2726-C62D-9792285853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59498" y="4074878"/>
            <a:ext cx="3648184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174;gd0ea9c01ed_0_230">
            <a:extLst>
              <a:ext uri="{FF2B5EF4-FFF2-40B4-BE49-F238E27FC236}">
                <a16:creationId xmlns:a16="http://schemas.microsoft.com/office/drawing/2014/main" id="{D7AE2438-657F-6B2A-0003-762D4A0666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39219" y="5279258"/>
            <a:ext cx="3282003" cy="6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175;gd0ea9c01ed_0_230">
            <a:extLst>
              <a:ext uri="{FF2B5EF4-FFF2-40B4-BE49-F238E27FC236}">
                <a16:creationId xmlns:a16="http://schemas.microsoft.com/office/drawing/2014/main" id="{71BDF381-EE28-760A-891A-C7A04B99A377}"/>
              </a:ext>
            </a:extLst>
          </p:cNvPr>
          <p:cNvCxnSpPr>
            <a:stCxn id="454" idx="0"/>
            <a:endCxn id="485" idx="0"/>
          </p:cNvCxnSpPr>
          <p:nvPr/>
        </p:nvCxnSpPr>
        <p:spPr>
          <a:xfrm rot="10800000" flipH="1">
            <a:off x="17983590" y="3279278"/>
            <a:ext cx="721500" cy="795600"/>
          </a:xfrm>
          <a:prstGeom prst="straightConnector1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177;gd0ea9c01ed_0_230">
            <a:extLst>
              <a:ext uri="{FF2B5EF4-FFF2-40B4-BE49-F238E27FC236}">
                <a16:creationId xmlns:a16="http://schemas.microsoft.com/office/drawing/2014/main" id="{5FF08E4B-EA18-EC51-3F4E-B278B8657B25}"/>
              </a:ext>
            </a:extLst>
          </p:cNvPr>
          <p:cNvCxnSpPr>
            <a:stCxn id="454" idx="0"/>
            <a:endCxn id="479" idx="2"/>
          </p:cNvCxnSpPr>
          <p:nvPr/>
        </p:nvCxnSpPr>
        <p:spPr>
          <a:xfrm rot="10800000">
            <a:off x="17190990" y="3169478"/>
            <a:ext cx="792600" cy="905400"/>
          </a:xfrm>
          <a:prstGeom prst="straightConnector1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179;gd0ea9c01ed_0_230">
            <a:extLst>
              <a:ext uri="{FF2B5EF4-FFF2-40B4-BE49-F238E27FC236}">
                <a16:creationId xmlns:a16="http://schemas.microsoft.com/office/drawing/2014/main" id="{DEB40E3E-BD4E-71E9-4201-71696DB1D217}"/>
              </a:ext>
            </a:extLst>
          </p:cNvPr>
          <p:cNvCxnSpPr>
            <a:stCxn id="454" idx="0"/>
            <a:endCxn id="476" idx="2"/>
          </p:cNvCxnSpPr>
          <p:nvPr/>
        </p:nvCxnSpPr>
        <p:spPr>
          <a:xfrm rot="10800000">
            <a:off x="15922890" y="3169178"/>
            <a:ext cx="2060700" cy="905700"/>
          </a:xfrm>
          <a:prstGeom prst="straightConnector1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181;gd0ea9c01ed_0_230">
            <a:extLst>
              <a:ext uri="{FF2B5EF4-FFF2-40B4-BE49-F238E27FC236}">
                <a16:creationId xmlns:a16="http://schemas.microsoft.com/office/drawing/2014/main" id="{4C6F1881-5C7A-4662-E0E0-1B8A3615324A}"/>
              </a:ext>
            </a:extLst>
          </p:cNvPr>
          <p:cNvCxnSpPr>
            <a:stCxn id="454" idx="0"/>
            <a:endCxn id="482" idx="0"/>
          </p:cNvCxnSpPr>
          <p:nvPr/>
        </p:nvCxnSpPr>
        <p:spPr>
          <a:xfrm rot="10800000" flipH="1">
            <a:off x="17983590" y="3221378"/>
            <a:ext cx="2093100" cy="853500"/>
          </a:xfrm>
          <a:prstGeom prst="straightConnector1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60" name="Google Shape;183;gd0ea9c01ed_0_230">
            <a:extLst>
              <a:ext uri="{FF2B5EF4-FFF2-40B4-BE49-F238E27FC236}">
                <a16:creationId xmlns:a16="http://schemas.microsoft.com/office/drawing/2014/main" id="{5D348193-AACB-23B8-7A57-440D4CB97C7C}"/>
              </a:ext>
            </a:extLst>
          </p:cNvPr>
          <p:cNvGrpSpPr/>
          <p:nvPr/>
        </p:nvGrpSpPr>
        <p:grpSpPr>
          <a:xfrm>
            <a:off x="18679544" y="6693052"/>
            <a:ext cx="863956" cy="864020"/>
            <a:chOff x="363075" y="672925"/>
            <a:chExt cx="677400" cy="647400"/>
          </a:xfrm>
        </p:grpSpPr>
        <p:sp>
          <p:nvSpPr>
            <p:cNvPr id="461" name="Google Shape;184;gd0ea9c01ed_0_230">
              <a:extLst>
                <a:ext uri="{FF2B5EF4-FFF2-40B4-BE49-F238E27FC236}">
                  <a16:creationId xmlns:a16="http://schemas.microsoft.com/office/drawing/2014/main" id="{BFFC3268-A2EE-113B-79A8-E4BCBAF589A5}"/>
                </a:ext>
              </a:extLst>
            </p:cNvPr>
            <p:cNvSpPr/>
            <p:nvPr/>
          </p:nvSpPr>
          <p:spPr>
            <a:xfrm>
              <a:off x="363075" y="672925"/>
              <a:ext cx="677400" cy="647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62" name="Google Shape;185;gd0ea9c01ed_0_230">
              <a:extLst>
                <a:ext uri="{FF2B5EF4-FFF2-40B4-BE49-F238E27FC236}">
                  <a16:creationId xmlns:a16="http://schemas.microsoft.com/office/drawing/2014/main" id="{0FF6FBB5-E270-F3F8-CF7A-5EE7B36F1FD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581" y="721812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186;gd0ea9c01ed_0_230">
            <a:extLst>
              <a:ext uri="{FF2B5EF4-FFF2-40B4-BE49-F238E27FC236}">
                <a16:creationId xmlns:a16="http://schemas.microsoft.com/office/drawing/2014/main" id="{C4E76DEC-9AD0-3F18-9825-F781B2C6ABF4}"/>
              </a:ext>
            </a:extLst>
          </p:cNvPr>
          <p:cNvGrpSpPr/>
          <p:nvPr/>
        </p:nvGrpSpPr>
        <p:grpSpPr>
          <a:xfrm>
            <a:off x="17437742" y="7233906"/>
            <a:ext cx="863956" cy="864020"/>
            <a:chOff x="363075" y="1700316"/>
            <a:chExt cx="677400" cy="647400"/>
          </a:xfrm>
        </p:grpSpPr>
        <p:sp>
          <p:nvSpPr>
            <p:cNvPr id="464" name="Google Shape;187;gd0ea9c01ed_0_230">
              <a:extLst>
                <a:ext uri="{FF2B5EF4-FFF2-40B4-BE49-F238E27FC236}">
                  <a16:creationId xmlns:a16="http://schemas.microsoft.com/office/drawing/2014/main" id="{AAC693F3-8050-EFFB-B33F-C70B523B2117}"/>
                </a:ext>
              </a:extLst>
            </p:cNvPr>
            <p:cNvSpPr/>
            <p:nvPr/>
          </p:nvSpPr>
          <p:spPr>
            <a:xfrm>
              <a:off x="363075" y="1700316"/>
              <a:ext cx="677400" cy="647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65" name="Google Shape;188;gd0ea9c01ed_0_230">
              <a:extLst>
                <a:ext uri="{FF2B5EF4-FFF2-40B4-BE49-F238E27FC236}">
                  <a16:creationId xmlns:a16="http://schemas.microsoft.com/office/drawing/2014/main" id="{66388B44-DA17-4197-189E-B0F84E2AE3B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0563" y="1782837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189;gd0ea9c01ed_0_230">
            <a:extLst>
              <a:ext uri="{FF2B5EF4-FFF2-40B4-BE49-F238E27FC236}">
                <a16:creationId xmlns:a16="http://schemas.microsoft.com/office/drawing/2014/main" id="{615BE528-DF12-33B2-00C4-4CA50487DAFE}"/>
              </a:ext>
            </a:extLst>
          </p:cNvPr>
          <p:cNvGrpSpPr/>
          <p:nvPr/>
        </p:nvGrpSpPr>
        <p:grpSpPr>
          <a:xfrm>
            <a:off x="16195892" y="6559938"/>
            <a:ext cx="863956" cy="864020"/>
            <a:chOff x="363075" y="2632606"/>
            <a:chExt cx="677400" cy="647400"/>
          </a:xfrm>
        </p:grpSpPr>
        <p:sp>
          <p:nvSpPr>
            <p:cNvPr id="467" name="Google Shape;190;gd0ea9c01ed_0_230">
              <a:extLst>
                <a:ext uri="{FF2B5EF4-FFF2-40B4-BE49-F238E27FC236}">
                  <a16:creationId xmlns:a16="http://schemas.microsoft.com/office/drawing/2014/main" id="{B7AD709E-C15C-4E8D-8393-A29E4366EC9A}"/>
                </a:ext>
              </a:extLst>
            </p:cNvPr>
            <p:cNvSpPr/>
            <p:nvPr/>
          </p:nvSpPr>
          <p:spPr>
            <a:xfrm>
              <a:off x="363075" y="2632606"/>
              <a:ext cx="677400" cy="647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68" name="Google Shape;191;gd0ea9c01ed_0_230">
              <a:extLst>
                <a:ext uri="{FF2B5EF4-FFF2-40B4-BE49-F238E27FC236}">
                  <a16:creationId xmlns:a16="http://schemas.microsoft.com/office/drawing/2014/main" id="{42BD0B8C-FE5F-6829-8A2B-F35B119F5E5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0583" y="2715100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192;gd0ea9c01ed_0_230">
            <a:extLst>
              <a:ext uri="{FF2B5EF4-FFF2-40B4-BE49-F238E27FC236}">
                <a16:creationId xmlns:a16="http://schemas.microsoft.com/office/drawing/2014/main" id="{26BA4EC5-1C5B-3AD6-18A3-A8FCC46A0488}"/>
              </a:ext>
            </a:extLst>
          </p:cNvPr>
          <p:cNvGrpSpPr/>
          <p:nvPr/>
        </p:nvGrpSpPr>
        <p:grpSpPr>
          <a:xfrm>
            <a:off x="15490771" y="2415633"/>
            <a:ext cx="864003" cy="864043"/>
            <a:chOff x="7202050" y="638600"/>
            <a:chExt cx="676800" cy="648000"/>
          </a:xfrm>
        </p:grpSpPr>
        <p:sp>
          <p:nvSpPr>
            <p:cNvPr id="475" name="Google Shape;193;gd0ea9c01ed_0_230">
              <a:extLst>
                <a:ext uri="{FF2B5EF4-FFF2-40B4-BE49-F238E27FC236}">
                  <a16:creationId xmlns:a16="http://schemas.microsoft.com/office/drawing/2014/main" id="{1C39C45D-0EBD-6B26-8DA0-1305A89986CD}"/>
                </a:ext>
              </a:extLst>
            </p:cNvPr>
            <p:cNvSpPr/>
            <p:nvPr/>
          </p:nvSpPr>
          <p:spPr>
            <a:xfrm>
              <a:off x="7202050" y="638600"/>
              <a:ext cx="676800" cy="648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76" name="Google Shape;180;gd0ea9c01ed_0_230">
              <a:extLst>
                <a:ext uri="{FF2B5EF4-FFF2-40B4-BE49-F238E27FC236}">
                  <a16:creationId xmlns:a16="http://schemas.microsoft.com/office/drawing/2014/main" id="{D5095299-0132-EBBD-0B28-6FDE76117B9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99238" y="721406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194;gd0ea9c01ed_0_230">
            <a:extLst>
              <a:ext uri="{FF2B5EF4-FFF2-40B4-BE49-F238E27FC236}">
                <a16:creationId xmlns:a16="http://schemas.microsoft.com/office/drawing/2014/main" id="{7298166E-B389-7AE8-F31E-4ED38B13BB27}"/>
              </a:ext>
            </a:extLst>
          </p:cNvPr>
          <p:cNvGrpSpPr/>
          <p:nvPr/>
        </p:nvGrpSpPr>
        <p:grpSpPr>
          <a:xfrm>
            <a:off x="16759137" y="2415753"/>
            <a:ext cx="864003" cy="864043"/>
            <a:chOff x="7202050" y="638600"/>
            <a:chExt cx="676800" cy="648000"/>
          </a:xfrm>
        </p:grpSpPr>
        <p:sp>
          <p:nvSpPr>
            <p:cNvPr id="478" name="Google Shape;195;gd0ea9c01ed_0_230">
              <a:extLst>
                <a:ext uri="{FF2B5EF4-FFF2-40B4-BE49-F238E27FC236}">
                  <a16:creationId xmlns:a16="http://schemas.microsoft.com/office/drawing/2014/main" id="{7C1B9E0C-E188-D353-3522-D7FCEABE0CBF}"/>
                </a:ext>
              </a:extLst>
            </p:cNvPr>
            <p:cNvSpPr/>
            <p:nvPr/>
          </p:nvSpPr>
          <p:spPr>
            <a:xfrm>
              <a:off x="7202050" y="638600"/>
              <a:ext cx="676800" cy="648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79" name="Google Shape;178;gd0ea9c01ed_0_230">
              <a:extLst>
                <a:ext uri="{FF2B5EF4-FFF2-40B4-BE49-F238E27FC236}">
                  <a16:creationId xmlns:a16="http://schemas.microsoft.com/office/drawing/2014/main" id="{9717F416-08FC-B034-EE2E-0262D012937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99238" y="721406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196;gd0ea9c01ed_0_230">
            <a:extLst>
              <a:ext uri="{FF2B5EF4-FFF2-40B4-BE49-F238E27FC236}">
                <a16:creationId xmlns:a16="http://schemas.microsoft.com/office/drawing/2014/main" id="{8275C3E4-A739-F186-A142-3145CCB4C583}"/>
              </a:ext>
            </a:extLst>
          </p:cNvPr>
          <p:cNvGrpSpPr/>
          <p:nvPr/>
        </p:nvGrpSpPr>
        <p:grpSpPr>
          <a:xfrm>
            <a:off x="19621232" y="2468558"/>
            <a:ext cx="864003" cy="864043"/>
            <a:chOff x="7528875" y="3433575"/>
            <a:chExt cx="676800" cy="648000"/>
          </a:xfrm>
        </p:grpSpPr>
        <p:sp>
          <p:nvSpPr>
            <p:cNvPr id="481" name="Google Shape;197;gd0ea9c01ed_0_230">
              <a:extLst>
                <a:ext uri="{FF2B5EF4-FFF2-40B4-BE49-F238E27FC236}">
                  <a16:creationId xmlns:a16="http://schemas.microsoft.com/office/drawing/2014/main" id="{51C3C2FF-7C4D-7654-A8C7-30AE607A6C78}"/>
                </a:ext>
              </a:extLst>
            </p:cNvPr>
            <p:cNvSpPr/>
            <p:nvPr/>
          </p:nvSpPr>
          <p:spPr>
            <a:xfrm>
              <a:off x="7528875" y="3433575"/>
              <a:ext cx="676800" cy="648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82" name="Google Shape;182;gd0ea9c01ed_0_230">
              <a:extLst>
                <a:ext uri="{FF2B5EF4-FFF2-40B4-BE49-F238E27FC236}">
                  <a16:creationId xmlns:a16="http://schemas.microsoft.com/office/drawing/2014/main" id="{30FAD08F-896F-EADC-11C9-D6B9D057266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537992">
              <a:off x="7626075" y="3516377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198;gd0ea9c01ed_0_230">
            <a:extLst>
              <a:ext uri="{FF2B5EF4-FFF2-40B4-BE49-F238E27FC236}">
                <a16:creationId xmlns:a16="http://schemas.microsoft.com/office/drawing/2014/main" id="{155AA05E-7047-48DB-DEC5-31B48F75E67E}"/>
              </a:ext>
            </a:extLst>
          </p:cNvPr>
          <p:cNvGrpSpPr/>
          <p:nvPr/>
        </p:nvGrpSpPr>
        <p:grpSpPr>
          <a:xfrm>
            <a:off x="18273134" y="2525627"/>
            <a:ext cx="864003" cy="864043"/>
            <a:chOff x="8072350" y="2715063"/>
            <a:chExt cx="676800" cy="648000"/>
          </a:xfrm>
        </p:grpSpPr>
        <p:sp>
          <p:nvSpPr>
            <p:cNvPr id="484" name="Google Shape;199;gd0ea9c01ed_0_230">
              <a:extLst>
                <a:ext uri="{FF2B5EF4-FFF2-40B4-BE49-F238E27FC236}">
                  <a16:creationId xmlns:a16="http://schemas.microsoft.com/office/drawing/2014/main" id="{DCFADE33-5A3B-2821-254F-17DDC82CD4FC}"/>
                </a:ext>
              </a:extLst>
            </p:cNvPr>
            <p:cNvSpPr/>
            <p:nvPr/>
          </p:nvSpPr>
          <p:spPr>
            <a:xfrm>
              <a:off x="8072350" y="2715063"/>
              <a:ext cx="676800" cy="648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Quattrocento Sans"/>
                <a:buNone/>
              </a:pPr>
              <a:endParaRPr sz="3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85" name="Google Shape;176;gd0ea9c01ed_0_230">
              <a:extLst>
                <a:ext uri="{FF2B5EF4-FFF2-40B4-BE49-F238E27FC236}">
                  <a16:creationId xmlns:a16="http://schemas.microsoft.com/office/drawing/2014/main" id="{BC92E8ED-9729-6764-F989-08BCA394AEA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>
              <a:off x="8169550" y="2797877"/>
              <a:ext cx="482400" cy="48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6" name="Google Shape;200;gd0ea9c01ed_0_230">
            <a:extLst>
              <a:ext uri="{FF2B5EF4-FFF2-40B4-BE49-F238E27FC236}">
                <a16:creationId xmlns:a16="http://schemas.microsoft.com/office/drawing/2014/main" id="{C86D8DD9-2836-948B-65D9-777C5BDD12DB}"/>
              </a:ext>
            </a:extLst>
          </p:cNvPr>
          <p:cNvSpPr txBox="1"/>
          <p:nvPr/>
        </p:nvSpPr>
        <p:spPr>
          <a:xfrm>
            <a:off x="19816065" y="6693256"/>
            <a:ext cx="28158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Instituciones educativas y de investigación afiliadas a RedIris 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201;gd0ea9c01ed_0_230">
            <a:extLst>
              <a:ext uri="{FF2B5EF4-FFF2-40B4-BE49-F238E27FC236}">
                <a16:creationId xmlns:a16="http://schemas.microsoft.com/office/drawing/2014/main" id="{F598C73A-2EA0-8C1D-8531-8BDF5AFBC4E5}"/>
              </a:ext>
            </a:extLst>
          </p:cNvPr>
          <p:cNvSpPr txBox="1"/>
          <p:nvPr/>
        </p:nvSpPr>
        <p:spPr>
          <a:xfrm>
            <a:off x="19721712" y="5396808"/>
            <a:ext cx="26220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s-ES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NREN española: RedIRIS</a:t>
            </a:r>
            <a:endParaRPr sz="21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202;gd0ea9c01ed_0_230">
            <a:extLst>
              <a:ext uri="{FF2B5EF4-FFF2-40B4-BE49-F238E27FC236}">
                <a16:creationId xmlns:a16="http://schemas.microsoft.com/office/drawing/2014/main" id="{1A7650C0-0A1C-21C8-8C93-F943E8B6C332}"/>
              </a:ext>
            </a:extLst>
          </p:cNvPr>
          <p:cNvCxnSpPr>
            <a:stCxn id="465" idx="0"/>
            <a:endCxn id="455" idx="2"/>
          </p:cNvCxnSpPr>
          <p:nvPr/>
        </p:nvCxnSpPr>
        <p:spPr>
          <a:xfrm rot="10800000" flipH="1">
            <a:off x="17869705" y="5951139"/>
            <a:ext cx="110400" cy="139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203;gd0ea9c01ed_0_230">
            <a:extLst>
              <a:ext uri="{FF2B5EF4-FFF2-40B4-BE49-F238E27FC236}">
                <a16:creationId xmlns:a16="http://schemas.microsoft.com/office/drawing/2014/main" id="{A941709A-F413-4A0C-3026-5336EB42DDCE}"/>
              </a:ext>
            </a:extLst>
          </p:cNvPr>
          <p:cNvCxnSpPr>
            <a:stCxn id="468" idx="0"/>
            <a:endCxn id="455" idx="2"/>
          </p:cNvCxnSpPr>
          <p:nvPr/>
        </p:nvCxnSpPr>
        <p:spPr>
          <a:xfrm rot="10800000" flipH="1">
            <a:off x="16627880" y="5950935"/>
            <a:ext cx="1352400" cy="71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204;gd0ea9c01ed_0_230">
            <a:extLst>
              <a:ext uri="{FF2B5EF4-FFF2-40B4-BE49-F238E27FC236}">
                <a16:creationId xmlns:a16="http://schemas.microsoft.com/office/drawing/2014/main" id="{253C390A-9BA5-F423-7F99-A4F29CD7252F}"/>
              </a:ext>
            </a:extLst>
          </p:cNvPr>
          <p:cNvCxnSpPr>
            <a:stCxn id="462" idx="0"/>
            <a:endCxn id="455" idx="2"/>
          </p:cNvCxnSpPr>
          <p:nvPr/>
        </p:nvCxnSpPr>
        <p:spPr>
          <a:xfrm rot="10800000">
            <a:off x="17980229" y="5950997"/>
            <a:ext cx="1131300" cy="8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205;gd0ea9c01ed_0_230">
            <a:extLst>
              <a:ext uri="{FF2B5EF4-FFF2-40B4-BE49-F238E27FC236}">
                <a16:creationId xmlns:a16="http://schemas.microsoft.com/office/drawing/2014/main" id="{D2573F3B-2C0D-7F45-DE6E-E1B2019B341D}"/>
              </a:ext>
            </a:extLst>
          </p:cNvPr>
          <p:cNvCxnSpPr>
            <a:stCxn id="455" idx="0"/>
            <a:endCxn id="454" idx="2"/>
          </p:cNvCxnSpPr>
          <p:nvPr/>
        </p:nvCxnSpPr>
        <p:spPr>
          <a:xfrm rot="10800000" flipH="1">
            <a:off x="17980220" y="4746758"/>
            <a:ext cx="3300" cy="53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2" name="Google Shape;207;gd0ea9c01ed_0_23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1467ABC-7486-FAB9-BAD9-FA876748EC3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548378" y="3900746"/>
            <a:ext cx="2096910" cy="110799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208;gd0ea9c01ed_0_230">
            <a:extLst>
              <a:ext uri="{FF2B5EF4-FFF2-40B4-BE49-F238E27FC236}">
                <a16:creationId xmlns:a16="http://schemas.microsoft.com/office/drawing/2014/main" id="{9F005FD8-82A0-97EB-1CFC-AC1BA87B283B}"/>
              </a:ext>
            </a:extLst>
          </p:cNvPr>
          <p:cNvSpPr txBox="1"/>
          <p:nvPr/>
        </p:nvSpPr>
        <p:spPr>
          <a:xfrm>
            <a:off x="15738681" y="1625700"/>
            <a:ext cx="68034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E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Proveedores de servicios Cloud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213;gd0ea9c01ed_0_230">
            <a:extLst>
              <a:ext uri="{FF2B5EF4-FFF2-40B4-BE49-F238E27FC236}">
                <a16:creationId xmlns:a16="http://schemas.microsoft.com/office/drawing/2014/main" id="{437A958D-FB13-BCB1-2EAE-BD3D8E6B7A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889" t="8240" r="1320"/>
          <a:stretch/>
        </p:blipFill>
        <p:spPr>
          <a:xfrm>
            <a:off x="1220208" y="8798312"/>
            <a:ext cx="5481672" cy="259376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214;gd0ea9c01ed_0_230">
            <a:extLst>
              <a:ext uri="{FF2B5EF4-FFF2-40B4-BE49-F238E27FC236}">
                <a16:creationId xmlns:a16="http://schemas.microsoft.com/office/drawing/2014/main" id="{60D5C6E7-156E-D145-0B62-E0C3E0011B76}"/>
              </a:ext>
            </a:extLst>
          </p:cNvPr>
          <p:cNvSpPr txBox="1"/>
          <p:nvPr/>
        </p:nvSpPr>
        <p:spPr>
          <a:xfrm>
            <a:off x="1474576" y="9311269"/>
            <a:ext cx="4381800" cy="19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1306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 </a:t>
            </a:r>
            <a:r>
              <a:rPr kumimoji="0" lang="es-ES" sz="32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NRENs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1100 ofertas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473 contratos( 14 Esp)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 plataformas </a:t>
            </a:r>
            <a:r>
              <a:rPr kumimoji="0" lang="es-ES" sz="32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cloud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00" name="Imagen 499">
            <a:extLst>
              <a:ext uri="{FF2B5EF4-FFF2-40B4-BE49-F238E27FC236}">
                <a16:creationId xmlns:a16="http://schemas.microsoft.com/office/drawing/2014/main" id="{7E980CE5-E174-7A93-B343-0681042034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529" t="29363" r="28595" b="4852"/>
          <a:stretch/>
        </p:blipFill>
        <p:spPr>
          <a:xfrm>
            <a:off x="7278540" y="7987850"/>
            <a:ext cx="4309813" cy="4081152"/>
          </a:xfrm>
          <a:prstGeom prst="rect">
            <a:avLst/>
          </a:prstGeom>
        </p:spPr>
      </p:pic>
      <p:sp>
        <p:nvSpPr>
          <p:cNvPr id="501" name="CuadroTexto 500">
            <a:extLst>
              <a:ext uri="{FF2B5EF4-FFF2-40B4-BE49-F238E27FC236}">
                <a16:creationId xmlns:a16="http://schemas.microsoft.com/office/drawing/2014/main" id="{2E03E139-BCA8-359C-2F17-A05FD860B7B0}"/>
              </a:ext>
            </a:extLst>
          </p:cNvPr>
          <p:cNvSpPr txBox="1"/>
          <p:nvPr/>
        </p:nvSpPr>
        <p:spPr>
          <a:xfrm>
            <a:off x="341654" y="1809474"/>
            <a:ext cx="14788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/>
            <a:r>
              <a:rPr lang="es-ES" sz="2400" dirty="0">
                <a:effectLst/>
                <a:latin typeface="+mj-lt"/>
                <a:ea typeface="Times New Roman" panose="02020603050405020304" pitchFamily="18" charset="0"/>
              </a:rPr>
              <a:t>El acuerdo marco OCRE (Open </a:t>
            </a:r>
            <a:r>
              <a:rPr lang="es-ES" sz="2400" dirty="0" err="1">
                <a:effectLst/>
                <a:latin typeface="+mj-lt"/>
                <a:ea typeface="Times New Roman" panose="02020603050405020304" pitchFamily="18" charset="0"/>
              </a:rPr>
              <a:t>Clouds</a:t>
            </a:r>
            <a:r>
              <a:rPr lang="es-E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+mj-lt"/>
                <a:ea typeface="Times New Roman" panose="02020603050405020304" pitchFamily="18" charset="0"/>
              </a:rPr>
              <a:t>for</a:t>
            </a:r>
            <a:r>
              <a:rPr lang="es-E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+mj-lt"/>
                <a:ea typeface="Times New Roman" panose="02020603050405020304" pitchFamily="18" charset="0"/>
              </a:rPr>
              <a:t>Research</a:t>
            </a:r>
            <a:r>
              <a:rPr lang="es-E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+mj-lt"/>
                <a:ea typeface="Times New Roman" panose="02020603050405020304" pitchFamily="18" charset="0"/>
              </a:rPr>
              <a:t>Environments</a:t>
            </a:r>
            <a:r>
              <a:rPr lang="es-ES" sz="2400" dirty="0">
                <a:effectLst/>
                <a:latin typeface="+mj-lt"/>
                <a:ea typeface="Times New Roman" panose="02020603050405020304" pitchFamily="18" charset="0"/>
              </a:rPr>
              <a:t>) continuó con el impulso de IAAS, pero con un enfoque ampliado que incluía no solo IaaS (40%), sino también Software como Servicio (SaaS 35%) y Plataforma como Servicio (PaaS 25%)</a:t>
            </a:r>
            <a:endParaRPr lang="es-ES" sz="24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03" name="CuadroTexto 502">
            <a:extLst>
              <a:ext uri="{FF2B5EF4-FFF2-40B4-BE49-F238E27FC236}">
                <a16:creationId xmlns:a16="http://schemas.microsoft.com/office/drawing/2014/main" id="{9B9500C4-CE5A-22CB-56E3-E49736DC9F26}"/>
              </a:ext>
            </a:extLst>
          </p:cNvPr>
          <p:cNvSpPr txBox="1"/>
          <p:nvPr/>
        </p:nvSpPr>
        <p:spPr>
          <a:xfrm>
            <a:off x="11827976" y="7717687"/>
            <a:ext cx="12193858" cy="471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 clave: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Ampliación de la Oferta: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 incluyeron más de 20 proveedores, cubriendo una gama más amplia de servicios en la nube, desde infraestructura hasta software especializado.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Impacto en la Investigación: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 disponibilidad de estos servicios en la nube facilitó la colaboración internacional en proyectos de investigación, así como el manejo de grandes volúmenes de datos y el uso de tecnologías avanzadas como la inteligencia artificial.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Ahorros Significativos: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Las instituciones continuaron beneficiándose de los descuentos y condiciones especiales negociadas a través de OCRE, lo que permitió un uso más eficiente del presupuesto dedicado a TI. Incremento anual del 20% en la adopción, 50M € de ahorro en total.</a:t>
            </a:r>
            <a:endParaRPr lang="es-ES" sz="28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5" name="CuadroTexto 504">
            <a:extLst>
              <a:ext uri="{FF2B5EF4-FFF2-40B4-BE49-F238E27FC236}">
                <a16:creationId xmlns:a16="http://schemas.microsoft.com/office/drawing/2014/main" id="{E83FC66D-7D50-4DAA-B58C-94A3AD778B07}"/>
              </a:ext>
            </a:extLst>
          </p:cNvPr>
          <p:cNvSpPr txBox="1"/>
          <p:nvPr/>
        </p:nvSpPr>
        <p:spPr>
          <a:xfrm>
            <a:off x="985703" y="3151502"/>
            <a:ext cx="1447435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Ampliación del Alcance: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Servicios especializados para educación e investigación, como herramientas de colaboración, análisis de datos y más.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Innovaciones y Tecnología Avanzada: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Adopción de tecnologías emergentes como inteligencia artificial, aprendizaje automático, </a:t>
            </a:r>
            <a:r>
              <a:rPr lang="es-ES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data y análisis de datos.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Programas de Apoyo: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Asistencia técnica y capacitación para maximizar el uso de servicios en la nube.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Convocatorias financiadas por GÉANT para explorar nuevas aplicaciones en la nube.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"/>
          <p:cNvSpPr txBox="1">
            <a:spLocks noGrp="1"/>
          </p:cNvSpPr>
          <p:nvPr>
            <p:ph type="title"/>
          </p:nvPr>
        </p:nvSpPr>
        <p:spPr>
          <a:xfrm>
            <a:off x="1602225" y="-55200"/>
            <a:ext cx="22174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" b="1"/>
              <a:t>Servicios de RedIRIS | Evolución</a:t>
            </a:r>
            <a:endParaRPr b="1"/>
          </a:p>
        </p:txBody>
      </p:sp>
      <p:sp>
        <p:nvSpPr>
          <p:cNvPr id="488" name="Google Shape;488;p4"/>
          <p:cNvSpPr txBox="1">
            <a:spLocks noGrp="1"/>
          </p:cNvSpPr>
          <p:nvPr>
            <p:ph type="sldNum" idx="4294967295"/>
          </p:nvPr>
        </p:nvSpPr>
        <p:spPr>
          <a:xfrm>
            <a:off x="22449773" y="13050525"/>
            <a:ext cx="11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Página </a:t>
            </a:r>
            <a:fld id="{00000000-1234-1234-1234-123412341234}" type="slidenum"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0" i="0" u="none" strike="noStrike" cap="none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"/>
          <p:cNvSpPr/>
          <p:nvPr/>
        </p:nvSpPr>
        <p:spPr>
          <a:xfrm>
            <a:off x="548" y="-32450"/>
            <a:ext cx="24383100" cy="1275900"/>
          </a:xfrm>
          <a:prstGeom prst="rect">
            <a:avLst/>
          </a:prstGeom>
          <a:solidFill>
            <a:srgbClr val="008495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"/>
          <p:cNvSpPr/>
          <p:nvPr/>
        </p:nvSpPr>
        <p:spPr>
          <a:xfrm>
            <a:off x="300" y="1220750"/>
            <a:ext cx="24383100" cy="27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"/>
          <p:cNvSpPr txBox="1"/>
          <p:nvPr/>
        </p:nvSpPr>
        <p:spPr>
          <a:xfrm>
            <a:off x="539650" y="120700"/>
            <a:ext cx="23304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OCRE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CFDC21-EB70-864A-8820-BF558521D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8" t="13170" r="15768" b="1708"/>
          <a:stretch/>
        </p:blipFill>
        <p:spPr>
          <a:xfrm>
            <a:off x="383533" y="1797639"/>
            <a:ext cx="7117300" cy="54752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19E3C7-3FBA-74EA-B610-D0454AB6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8" y="7849776"/>
            <a:ext cx="7130385" cy="40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CAD5AF-18D1-05C5-1D8B-B2D3C843F970}"/>
              </a:ext>
            </a:extLst>
          </p:cNvPr>
          <p:cNvSpPr txBox="1"/>
          <p:nvPr/>
        </p:nvSpPr>
        <p:spPr>
          <a:xfrm>
            <a:off x="8695165" y="1641444"/>
            <a:ext cx="15402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Objetivo: </a:t>
            </a:r>
            <a:r>
              <a:rPr lang="es-ES" sz="2400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consolidar y expandir aún más el acceso a servicios en la nube para la comunidad académica y de investigación. </a:t>
            </a:r>
            <a:endParaRPr lang="es-ES" sz="24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AD6CEF-5641-1651-7A55-548CBF6FC0BC}"/>
              </a:ext>
            </a:extLst>
          </p:cNvPr>
          <p:cNvSpPr txBox="1"/>
          <p:nvPr/>
        </p:nvSpPr>
        <p:spPr>
          <a:xfrm>
            <a:off x="8695165" y="2598766"/>
            <a:ext cx="15502981" cy="657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Objetivos y Proyecciones: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Innovación Continua: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Fomentar el uso de tecnologías emergentes y de última generación en la investigación y la educación.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Sostenibilidad: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Enfocar esfuerzos en soluciones de nube que apoyen la sostenibilidad y la reducción de la huella de carbono de las instituciones.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Mayor Cobertura: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Ampliar la participación de proveedores para incluir una mayor variedad de servicios y opciones para las instituciones.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Facilitación del Acceso: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Simplificar los procesos de contratación y uso de los servicios en la nube, haciendo que sean más accesibles y fáciles de implementar.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Expectativas: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Incremento en la Adopción: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highlight>
                  <a:srgbClr val="FFFFFF"/>
                </a:highlight>
                <a:latin typeface="+mj-lt"/>
                <a:cs typeface="Times New Roman" panose="02020603050405020304" pitchFamily="18" charset="0"/>
              </a:rPr>
              <a:t>Se espera un aumento del 25% respecto a OCRE con 70 M€ de ahorro. </a:t>
            </a:r>
            <a:r>
              <a:rPr lang="es-ES" sz="2400" dirty="0">
                <a:effectLst/>
                <a:latin typeface="+mj-lt"/>
                <a:ea typeface="Times New Roman" panose="02020603050405020304" pitchFamily="18" charset="0"/>
              </a:rPr>
              <a:t>Previsto un aumento en el uso de SaaS y soluciones de inteligencia artificial</a:t>
            </a:r>
            <a:r>
              <a:rPr lang="es-ES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Mejora en la Colaboración: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Continuar mejorando la colaboración internacional a través de herramientas y plataformas en la nube que faciliten el trabajo conjunto y el intercambio de datos. 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Optimización de Recursos: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Ayudar a las instituciones a optimizar sus recursos tecnológicos y financieros mediante el uso de soluciones en la nube eficientes y rentables.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A8604F-2BE7-EA74-F9E5-CA55D8EECADC}"/>
              </a:ext>
            </a:extLst>
          </p:cNvPr>
          <p:cNvSpPr txBox="1"/>
          <p:nvPr/>
        </p:nvSpPr>
        <p:spPr>
          <a:xfrm>
            <a:off x="8695164" y="8990239"/>
            <a:ext cx="1550298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Posibles Casos de Éxito:</a:t>
            </a:r>
          </a:p>
          <a:p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Proyectos de Investigación Científica: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/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Utilización de IA para análisis de datos en biomedicina</a:t>
            </a:r>
            <a:r>
              <a:rPr lang="es-ES" sz="2400" dirty="0"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tilización de la nube para análisis de grandes volúmenes de datos genómicos, Implementación de plataformas colaborativas para proyectos en física de partículas.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Colaboraciones Internacionales: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Proyectos conjuntos entre múltiples universidades europeas facilitados por plataformas en la nube.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"/>
          <p:cNvSpPr txBox="1">
            <a:spLocks noGrp="1"/>
          </p:cNvSpPr>
          <p:nvPr>
            <p:ph type="title"/>
          </p:nvPr>
        </p:nvSpPr>
        <p:spPr>
          <a:xfrm>
            <a:off x="1602225" y="-55200"/>
            <a:ext cx="22174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" b="1"/>
              <a:t>Servicios de RedIRIS | Evolución</a:t>
            </a:r>
            <a:endParaRPr b="1"/>
          </a:p>
        </p:txBody>
      </p:sp>
      <p:sp>
        <p:nvSpPr>
          <p:cNvPr id="488" name="Google Shape;488;p4"/>
          <p:cNvSpPr txBox="1">
            <a:spLocks noGrp="1"/>
          </p:cNvSpPr>
          <p:nvPr>
            <p:ph type="sldNum" idx="4294967295"/>
          </p:nvPr>
        </p:nvSpPr>
        <p:spPr>
          <a:xfrm>
            <a:off x="22449773" y="13050525"/>
            <a:ext cx="11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Página </a:t>
            </a:r>
            <a:fld id="{00000000-1234-1234-1234-123412341234}" type="slidenum">
              <a:rPr lang="es-ES" sz="1600" b="0" i="0" u="none" strike="noStrike" cap="none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600" b="0" i="0" u="none" strike="noStrike" cap="none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"/>
          <p:cNvSpPr/>
          <p:nvPr/>
        </p:nvSpPr>
        <p:spPr>
          <a:xfrm>
            <a:off x="548" y="-32450"/>
            <a:ext cx="24383100" cy="1275900"/>
          </a:xfrm>
          <a:prstGeom prst="rect">
            <a:avLst/>
          </a:prstGeom>
          <a:solidFill>
            <a:srgbClr val="008495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"/>
          <p:cNvSpPr/>
          <p:nvPr/>
        </p:nvSpPr>
        <p:spPr>
          <a:xfrm>
            <a:off x="300" y="1220750"/>
            <a:ext cx="24383100" cy="27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"/>
          <p:cNvSpPr txBox="1"/>
          <p:nvPr/>
        </p:nvSpPr>
        <p:spPr>
          <a:xfrm>
            <a:off x="539650" y="120700"/>
            <a:ext cx="23304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Datos de uso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756175-F3F0-5409-3F16-2EB69A8ABE6A}"/>
              </a:ext>
            </a:extLst>
          </p:cNvPr>
          <p:cNvSpPr txBox="1"/>
          <p:nvPr/>
        </p:nvSpPr>
        <p:spPr>
          <a:xfrm>
            <a:off x="766646" y="2094014"/>
            <a:ext cx="12193858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Encuestas de Satisfacción: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Nivel de Satisfacción de los Usuarios: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90% de los usuarios reportaron alta satisfacción con los servicios y soporte.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Beneficios Percibidos: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Mayor agilidad en la gestión de proyectos, escalabilidad, y acceso a tecnología avanzada.</a:t>
            </a:r>
            <a:endParaRPr lang="es-ES" sz="2400" kern="100" dirty="0"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F960AE-76A5-0EC5-D316-A763E69D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815" y="1819513"/>
            <a:ext cx="9782858" cy="49911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9C6DC1-D3A2-F5D3-E643-657584FC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6" y="5306967"/>
            <a:ext cx="10954049" cy="588012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AFFD7EE-065B-FB15-4B1E-6C01CCB73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9645" y="7592123"/>
            <a:ext cx="6382363" cy="34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30e51fe7a0_0_2262"/>
          <p:cNvSpPr txBox="1">
            <a:spLocks noGrp="1"/>
          </p:cNvSpPr>
          <p:nvPr>
            <p:ph type="title"/>
          </p:nvPr>
        </p:nvSpPr>
        <p:spPr>
          <a:xfrm>
            <a:off x="1123200" y="262800"/>
            <a:ext cx="192360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SERVICIOS CON LA DIRECTIVA NIS 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g230e51fe7a0_0_2262"/>
          <p:cNvSpPr/>
          <p:nvPr/>
        </p:nvSpPr>
        <p:spPr>
          <a:xfrm>
            <a:off x="548" y="-32450"/>
            <a:ext cx="24383100" cy="1275900"/>
          </a:xfrm>
          <a:prstGeom prst="rect">
            <a:avLst/>
          </a:prstGeom>
          <a:solidFill>
            <a:srgbClr val="008495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endParaRPr kumimoji="0" sz="2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g230e51fe7a0_0_2262"/>
          <p:cNvSpPr/>
          <p:nvPr/>
        </p:nvSpPr>
        <p:spPr>
          <a:xfrm>
            <a:off x="300" y="1220750"/>
            <a:ext cx="24383100" cy="27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endParaRPr kumimoji="0" sz="2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31;g2cc408e4cb3_0_644">
            <a:extLst>
              <a:ext uri="{FF2B5EF4-FFF2-40B4-BE49-F238E27FC236}">
                <a16:creationId xmlns:a16="http://schemas.microsoft.com/office/drawing/2014/main" id="{DBFE8C49-A2EF-255D-81F4-D4AB5DBF071D}"/>
              </a:ext>
            </a:extLst>
          </p:cNvPr>
          <p:cNvSpPr txBox="1"/>
          <p:nvPr/>
        </p:nvSpPr>
        <p:spPr>
          <a:xfrm>
            <a:off x="539650" y="120700"/>
            <a:ext cx="23304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68;p75">
            <a:extLst>
              <a:ext uri="{FF2B5EF4-FFF2-40B4-BE49-F238E27FC236}">
                <a16:creationId xmlns:a16="http://schemas.microsoft.com/office/drawing/2014/main" id="{7C30EBFC-FB3E-7571-7CC1-850D8E0E40D0}"/>
              </a:ext>
            </a:extLst>
          </p:cNvPr>
          <p:cNvSpPr txBox="1"/>
          <p:nvPr/>
        </p:nvSpPr>
        <p:spPr>
          <a:xfrm>
            <a:off x="447587" y="4215517"/>
            <a:ext cx="17294003" cy="80637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548000" tIns="91425" rIns="91425" bIns="91425" anchor="t" anchorCtr="0">
            <a:spAutoFit/>
          </a:bodyPr>
          <a:lstStyle/>
          <a:p>
            <a:pPr algn="just">
              <a:buSzPts val="2400"/>
              <a:defRPr/>
            </a:pPr>
            <a:endParaRPr lang="es-ES" sz="3200" dirty="0"/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tabLst/>
              <a:defRPr/>
            </a:pPr>
            <a:r>
              <a:rPr lang="es-ES" sz="3200" dirty="0"/>
              <a:t>Depurar la información de las instituciones afiliadas para </a:t>
            </a:r>
            <a:r>
              <a:rPr lang="es-ES" sz="3200" b="1" dirty="0"/>
              <a:t>poder identificar correctamente</a:t>
            </a:r>
            <a:r>
              <a:rPr lang="es-ES" sz="3200" dirty="0"/>
              <a:t> a las personas de contacto y facilitar una comunicación directa y fluida.</a:t>
            </a:r>
            <a:endParaRPr lang="es-ES" dirty="0"/>
          </a:p>
          <a:p>
            <a:pPr algn="just">
              <a:buSzPts val="2400"/>
              <a:defRPr/>
            </a:pPr>
            <a:endParaRPr lang="es-ES" sz="3200" dirty="0"/>
          </a:p>
          <a:p>
            <a:pPr algn="just">
              <a:buSzPts val="2400"/>
              <a:defRPr/>
            </a:pPr>
            <a:endParaRPr lang="es-ES" sz="3200" dirty="0"/>
          </a:p>
          <a:p>
            <a:pPr algn="just">
              <a:defRPr/>
            </a:pPr>
            <a:r>
              <a:rPr lang="es-ES" sz="3200" dirty="0"/>
              <a:t>Tener  </a:t>
            </a:r>
            <a:r>
              <a:rPr lang="es-ES" sz="3200" b="1" dirty="0"/>
              <a:t>mejores descripciones</a:t>
            </a:r>
            <a:r>
              <a:rPr lang="es-ES" sz="3200" dirty="0"/>
              <a:t> de los servicios y de su propuesta de valor</a:t>
            </a:r>
            <a:endParaRPr lang="es-ES" dirty="0"/>
          </a:p>
          <a:p>
            <a:pPr algn="just">
              <a:defRPr/>
            </a:pPr>
            <a:endParaRPr lang="es-ES" sz="3200" dirty="0"/>
          </a:p>
          <a:p>
            <a:pPr algn="just">
              <a:defRPr/>
            </a:pPr>
            <a:endParaRPr lang="es-ES" sz="3200" dirty="0"/>
          </a:p>
          <a:p>
            <a:pPr algn="just">
              <a:defRPr/>
            </a:pPr>
            <a:r>
              <a:rPr lang="es-ES" sz="3200" dirty="0"/>
              <a:t>Recibir más</a:t>
            </a:r>
            <a:r>
              <a:rPr lang="es-ES" sz="3200" b="1" dirty="0"/>
              <a:t> </a:t>
            </a:r>
            <a:r>
              <a:rPr lang="es-ES" sz="3200" b="1" dirty="0" err="1"/>
              <a:t>feedback</a:t>
            </a:r>
            <a:r>
              <a:rPr lang="es-ES" sz="3200" b="1" dirty="0"/>
              <a:t> </a:t>
            </a:r>
            <a:r>
              <a:rPr lang="es-ES" sz="3200" dirty="0"/>
              <a:t>por parte de instituciones y usuarios</a:t>
            </a:r>
            <a:endParaRPr lang="es-ES" dirty="0"/>
          </a:p>
          <a:p>
            <a:pPr algn="just">
              <a:defRPr/>
            </a:pPr>
            <a:endParaRPr lang="es-ES" sz="3200" dirty="0"/>
          </a:p>
          <a:p>
            <a:pPr algn="just">
              <a:defRPr/>
            </a:pPr>
            <a:endParaRPr lang="es-ES" sz="3200" dirty="0"/>
          </a:p>
          <a:p>
            <a:pPr algn="just">
              <a:defRPr/>
            </a:pPr>
            <a:r>
              <a:rPr lang="es-ES" sz="3200" b="1" dirty="0"/>
              <a:t>Ofrecer proactivamente servicios</a:t>
            </a:r>
            <a:r>
              <a:rPr lang="es-ES" sz="3200" dirty="0"/>
              <a:t> a aquellas instituciones afiliadas que no los estén usando y tengan un perfil de usuario apropiado.</a:t>
            </a:r>
            <a:endParaRPr lang="es-ES" dirty="0"/>
          </a:p>
          <a:p>
            <a:pPr algn="just">
              <a:buSzPts val="2400"/>
              <a:defRPr/>
            </a:pPr>
            <a:endParaRPr lang="es-ES" sz="3200" dirty="0"/>
          </a:p>
          <a:p>
            <a:pPr algn="just">
              <a:buSzPts val="2400"/>
              <a:defRPr/>
            </a:pPr>
            <a:endParaRPr lang="es-ES" sz="3200" dirty="0"/>
          </a:p>
        </p:txBody>
      </p:sp>
      <p:sp>
        <p:nvSpPr>
          <p:cNvPr id="29" name="Google Shape;1027;g230b6c47b17_1_886">
            <a:extLst>
              <a:ext uri="{FF2B5EF4-FFF2-40B4-BE49-F238E27FC236}">
                <a16:creationId xmlns:a16="http://schemas.microsoft.com/office/drawing/2014/main" id="{E88FF8C3-7182-A2E6-4CD0-FF87DE6950EB}"/>
              </a:ext>
            </a:extLst>
          </p:cNvPr>
          <p:cNvSpPr txBox="1"/>
          <p:nvPr/>
        </p:nvSpPr>
        <p:spPr>
          <a:xfrm>
            <a:off x="436869" y="60870"/>
            <a:ext cx="23304600" cy="106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40"/>
                  </a:ext>
                </a:extLst>
              </a:rPr>
              <a:t>Novedad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Instituciones Afiliadas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E27D0-ADD4-541F-19D5-F6B806AE78B6}"/>
              </a:ext>
            </a:extLst>
          </p:cNvPr>
          <p:cNvSpPr txBox="1"/>
          <p:nvPr/>
        </p:nvSpPr>
        <p:spPr>
          <a:xfrm>
            <a:off x="364225" y="2012488"/>
            <a:ext cx="2336782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SzPts val="2400"/>
              <a:defRPr/>
            </a:pPr>
            <a:r>
              <a:rPr lang="es-ES" sz="3200"/>
              <a:t>Uno de los 4 objetivos del Plan Estratégico 2021-2024 es adoptar un enfoque centrado en el usuario ("</a:t>
            </a:r>
            <a:r>
              <a:rPr lang="es-ES" sz="3200" err="1"/>
              <a:t>user</a:t>
            </a:r>
            <a:r>
              <a:rPr lang="es-ES" sz="3200"/>
              <a:t> </a:t>
            </a:r>
            <a:r>
              <a:rPr lang="es-ES" sz="3200" err="1"/>
              <a:t>centric</a:t>
            </a:r>
            <a:r>
              <a:rPr lang="es-ES" sz="3200"/>
              <a:t> </a:t>
            </a:r>
            <a:r>
              <a:rPr lang="es-ES" sz="3200" err="1"/>
              <a:t>approach</a:t>
            </a:r>
            <a:r>
              <a:rPr lang="es-ES" sz="3200"/>
              <a:t>") </a:t>
            </a:r>
            <a:endParaRPr lang="en-US"/>
          </a:p>
          <a:p>
            <a:pPr algn="just">
              <a:buSzPts val="2400"/>
              <a:defRPr/>
            </a:pPr>
            <a:endParaRPr lang="es-ES" sz="3200"/>
          </a:p>
          <a:p>
            <a:pPr algn="just">
              <a:buSzPts val="2400"/>
              <a:defRPr/>
            </a:pPr>
            <a:r>
              <a:rPr lang="es-ES" sz="3200"/>
              <a:t>Para lograr ese objetivo se está reforzando el personal dedicado a estas tareas, y se pretende: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A80B0-8265-B895-E25D-24B8E289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523" y="4394711"/>
            <a:ext cx="6434570" cy="5592040"/>
          </a:xfrm>
          <a:prstGeom prst="rect">
            <a:avLst/>
          </a:prstGeom>
        </p:spPr>
      </p:pic>
      <p:pic>
        <p:nvPicPr>
          <p:cNvPr id="5" name="Picture 4" descr="A computer screen with graphics and a pie chart&#10;&#10;Description automatically generated">
            <a:extLst>
              <a:ext uri="{FF2B5EF4-FFF2-40B4-BE49-F238E27FC236}">
                <a16:creationId xmlns:a16="http://schemas.microsoft.com/office/drawing/2014/main" id="{1DC2E787-A6D3-6574-709D-A48B81E2F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38" y="6510234"/>
            <a:ext cx="1028699" cy="1296265"/>
          </a:xfrm>
          <a:prstGeom prst="rect">
            <a:avLst/>
          </a:prstGeom>
        </p:spPr>
      </p:pic>
      <p:pic>
        <p:nvPicPr>
          <p:cNvPr id="8" name="Picture 7" descr="A grey cube with a red circle and white circle&#10;&#10;Description automatically generated">
            <a:extLst>
              <a:ext uri="{FF2B5EF4-FFF2-40B4-BE49-F238E27FC236}">
                <a16:creationId xmlns:a16="http://schemas.microsoft.com/office/drawing/2014/main" id="{6256BA08-06D2-639F-CC2F-0FE61174E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1" y="4689158"/>
            <a:ext cx="971549" cy="993197"/>
          </a:xfrm>
          <a:prstGeom prst="rect">
            <a:avLst/>
          </a:prstGeom>
        </p:spPr>
      </p:pic>
      <p:pic>
        <p:nvPicPr>
          <p:cNvPr id="9" name="Picture 8" descr="A yellow and orange ring&#10;&#10;Description automatically generated">
            <a:extLst>
              <a:ext uri="{FF2B5EF4-FFF2-40B4-BE49-F238E27FC236}">
                <a16:creationId xmlns:a16="http://schemas.microsoft.com/office/drawing/2014/main" id="{D647EB38-7B1B-8044-E14E-250DC63D2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03" y="8315272"/>
            <a:ext cx="1152525" cy="710911"/>
          </a:xfrm>
          <a:prstGeom prst="rect">
            <a:avLst/>
          </a:prstGeom>
        </p:spPr>
      </p:pic>
      <p:pic>
        <p:nvPicPr>
          <p:cNvPr id="10" name="Picture 9" descr="A yellow thumb up symbol&#10;&#10;Description automatically generated">
            <a:extLst>
              <a:ext uri="{FF2B5EF4-FFF2-40B4-BE49-F238E27FC236}">
                <a16:creationId xmlns:a16="http://schemas.microsoft.com/office/drawing/2014/main" id="{035D464D-8F9E-9346-A578-21963202A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10" y="9742551"/>
            <a:ext cx="1032163" cy="7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8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95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30b6c47b17_1_3484"/>
          <p:cNvSpPr txBox="1"/>
          <p:nvPr/>
        </p:nvSpPr>
        <p:spPr>
          <a:xfrm>
            <a:off x="3643748" y="6858000"/>
            <a:ext cx="175779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3300"/>
              <a:buFont typeface="Arial"/>
              <a:buNone/>
            </a:pPr>
            <a:r>
              <a:rPr lang="es-ES" sz="1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3300"/>
              <a:buFont typeface="Arial"/>
              <a:buNone/>
            </a:pPr>
            <a:endParaRPr sz="1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858C"/>
              </a:buClr>
              <a:buSzPts val="3300"/>
              <a:buFont typeface="Arial"/>
              <a:buNone/>
            </a:pPr>
            <a:endParaRPr sz="1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983</Words>
  <Application>Microsoft Office PowerPoint</Application>
  <PresentationFormat>Personalizado</PresentationFormat>
  <Paragraphs>96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Symbol</vt:lpstr>
      <vt:lpstr>Helvetica Neue</vt:lpstr>
      <vt:lpstr>Calibri</vt:lpstr>
      <vt:lpstr>Helvetica Neue Light</vt:lpstr>
      <vt:lpstr>Quattrocento Sans</vt:lpstr>
      <vt:lpstr>Arial</vt:lpstr>
      <vt:lpstr>Georgia</vt:lpstr>
      <vt:lpstr>White</vt:lpstr>
      <vt:lpstr>RedIRIS</vt:lpstr>
      <vt:lpstr>Servicios de RedIRIS | Evolución</vt:lpstr>
      <vt:lpstr>Servicios de RedIRIS | Evolución</vt:lpstr>
      <vt:lpstr>Servicios de RedIRIS | Evolución</vt:lpstr>
      <vt:lpstr>Servicios de RedIRIS | Evolución</vt:lpstr>
      <vt:lpstr>SERVICIOS CON LA DIRECTIVA NIS 2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RedIRIS</dc:title>
  <dc:creator>Alberto Pérez Gómez</dc:creator>
  <cp:lastModifiedBy>Juan Antonio Gutiérrez Gil</cp:lastModifiedBy>
  <cp:revision>5</cp:revision>
  <dcterms:modified xsi:type="dcterms:W3CDTF">2024-05-24T07:58:42Z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0x010100A8AEB6A830297F45818DF01F35975C62</vt:lpwstr>
  </property>
  <property fmtid="{D5CDD505-2E9C-101B-9397-08002B2CF9AE}" pid="3" name="MediaServiceImageTags">
    <vt:lpwstr/>
  </property>
</Properties>
</file>