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notesMasterIdLst>
    <p:notesMasterId r:id="rId14"/>
  </p:notesMasterIdLst>
  <p:sldIdLst>
    <p:sldId id="256" r:id="rId4"/>
    <p:sldId id="257" r:id="rId5"/>
    <p:sldId id="342" r:id="rId6"/>
    <p:sldId id="329" r:id="rId7"/>
    <p:sldId id="330" r:id="rId8"/>
    <p:sldId id="331" r:id="rId9"/>
    <p:sldId id="332" r:id="rId10"/>
    <p:sldId id="337" r:id="rId11"/>
    <p:sldId id="335" r:id="rId12"/>
    <p:sldId id="32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991" autoAdjust="0"/>
  </p:normalViewPr>
  <p:slideViewPr>
    <p:cSldViewPr snapToGrid="0" showGuides="1">
      <p:cViewPr varScale="1">
        <p:scale>
          <a:sx n="93" d="100"/>
          <a:sy n="93" d="100"/>
        </p:scale>
        <p:origin x="20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las notas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3CE347B-8F09-405F-83C1-93CFC9DF0822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3937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31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Dos de la US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23CE347B-8F09-405F-83C1-93CFC9DF0822}" type="slidenum">
              <a:rPr lang="es-E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7277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23CE347B-8F09-405F-83C1-93CFC9DF0822}" type="slidenum">
              <a:rPr lang="es-E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0195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23CE347B-8F09-405F-83C1-93CFC9DF0822}" type="slidenum">
              <a:rPr lang="es-E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9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0463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8334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S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69" y="238025"/>
            <a:ext cx="952500" cy="876300"/>
          </a:xfrm>
          <a:prstGeom prst="rect">
            <a:avLst/>
          </a:prstGeom>
        </p:spPr>
      </p:pic>
      <p:sp>
        <p:nvSpPr>
          <p:cNvPr id="4" name="CuadroTexto 3"/>
          <p:cNvSpPr txBox="1"/>
          <p:nvPr userDrawn="1"/>
        </p:nvSpPr>
        <p:spPr>
          <a:xfrm>
            <a:off x="1385840" y="260680"/>
            <a:ext cx="7243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sz="32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Estado del proyecto de </a:t>
            </a:r>
            <a:r>
              <a:rPr lang="es-ES" sz="3200" spc="-1" dirty="0" err="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UniDigital</a:t>
            </a:r>
            <a:r>
              <a:rPr lang="es-ES" sz="3200" spc="-1" baseline="0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r>
              <a:rPr lang="es-ES" sz="3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CONSEG</a:t>
            </a:r>
            <a:endParaRPr lang="es-E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endParaRP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30178" y="1836019"/>
            <a:ext cx="740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800" dirty="0"/>
          </a:p>
        </p:txBody>
      </p:sp>
      <p:sp>
        <p:nvSpPr>
          <p:cNvPr id="2" name="Marcador de fech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z="1100" b="1">
                <a:latin typeface="Arial Narrow" panose="020B0606020202030204" pitchFamily="34" charset="0"/>
              </a:defRPr>
            </a:lvl1pPr>
          </a:lstStyle>
          <a:p>
            <a:fld id="{1722B0D8-4138-46BD-B3A6-7E04331D5CCF}" type="datetime1">
              <a:rPr lang="es-ES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/>
              <a:t>20/05/2024</a:t>
            </a:fld>
            <a:endParaRPr lang="es-E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 sz="1100" b="1"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es-E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CONSEG</a:t>
            </a:r>
            <a:endParaRPr lang="es-E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100" b="1">
                <a:latin typeface="Arial Narrow" panose="020B0606020202030204" pitchFamily="34" charset="0"/>
              </a:defRPr>
            </a:lvl1pPr>
          </a:lstStyle>
          <a:p>
            <a:pPr algn="r"/>
            <a:fld id="{9461DCCF-6B11-42E7-9418-5118F55DD8E0}" type="slidenum">
              <a:rPr lang="es-ES" spc="-1" smtClean="0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</a:rPr>
              <a:pPr algn="r"/>
              <a:t>‹Nº›</a:t>
            </a:fld>
            <a:endParaRPr lang="es-E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97720" y="368640"/>
            <a:ext cx="7734960" cy="735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97720" y="368640"/>
            <a:ext cx="7734960" cy="735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197720" y="368640"/>
            <a:ext cx="7734960" cy="735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s-ES" sz="4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Haga clic para modificar el estilo de título del patrón</a:t>
            </a:r>
            <a:endParaRPr lang="es-ES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722B0D8-4138-46BD-B3A6-7E04331D5CCF}" type="datetime1">
              <a:rPr lang="es-E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20/05/2024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461DCCF-6B11-42E7-9418-5118F55DD8E0}" type="slidenum">
              <a:rPr lang="es-ES" sz="9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‹Nº›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</a:p>
          <a:p>
            <a:pPr marL="863978" lvl="1" indent="-323992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</a:p>
          <a:p>
            <a:pPr marL="1295968" lvl="2" indent="-287993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</a:p>
          <a:p>
            <a:pPr marL="1727957" lvl="3" indent="-215995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</a:p>
          <a:p>
            <a:pPr marL="2159946" lvl="4" indent="-215995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</a:p>
          <a:p>
            <a:pPr marL="2591935" lvl="5" indent="-215995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</a:p>
          <a:p>
            <a:pPr marL="3023924" lvl="6" indent="-215995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377" rtl="0" eaLnBrk="1" latinLnBrk="0" hangingPunct="1">
        <a:lnSpc>
          <a:spcPct val="90000"/>
        </a:lnSpc>
        <a:spcBef>
          <a:spcPts val="1000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330479" y="2822420"/>
            <a:ext cx="8483040" cy="3312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50000"/>
              </a:lnSpc>
            </a:pPr>
            <a:r>
              <a:rPr lang="es-ES" sz="4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Presentación del estado </a:t>
            </a:r>
          </a:p>
          <a:p>
            <a:pPr algn="ctr">
              <a:lnSpc>
                <a:spcPct val="150000"/>
              </a:lnSpc>
            </a:pPr>
            <a:r>
              <a:rPr lang="es-ES" sz="4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del proyecto de </a:t>
            </a:r>
            <a:r>
              <a:rPr lang="es-ES" sz="4800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UniDigital</a:t>
            </a:r>
            <a:endParaRPr lang="es-ES" sz="4800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  <a:p>
            <a:pPr algn="ctr">
              <a:lnSpc>
                <a:spcPct val="150000"/>
              </a:lnSpc>
            </a:pPr>
            <a:r>
              <a:rPr lang="es-ES" sz="48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CONSEG</a:t>
            </a:r>
            <a:endParaRPr lang="es-ES" sz="3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998" y="1171779"/>
            <a:ext cx="1412009" cy="1299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36956" y="3200401"/>
            <a:ext cx="8483040" cy="1175979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50000"/>
              </a:lnSpc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Muchas gracias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998" y="1171779"/>
            <a:ext cx="1412009" cy="129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769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197720" y="368640"/>
            <a:ext cx="7734960" cy="735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es-ES" sz="33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1197723" y="1440382"/>
            <a:ext cx="7053869" cy="44538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71" indent="-34271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"/>
            </a:pPr>
            <a:endParaRPr lang="es-ES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315272" y="1104480"/>
            <a:ext cx="761740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2152" indent="-457189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800" dirty="0" smtClean="0">
                <a:latin typeface="Arial Narrow" panose="020B0606020202030204" pitchFamily="34" charset="0"/>
              </a:rPr>
              <a:t>Breve reseña del proyecto</a:t>
            </a:r>
          </a:p>
          <a:p>
            <a:pPr marL="892152" indent="-457189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800" dirty="0" smtClean="0">
                <a:latin typeface="Arial Narrow" panose="020B0606020202030204" pitchFamily="34" charset="0"/>
              </a:rPr>
              <a:t>Fechas claves</a:t>
            </a:r>
            <a:endParaRPr lang="es-ES" sz="2800" dirty="0">
              <a:latin typeface="Arial Narrow" panose="020B0606020202030204" pitchFamily="34" charset="0"/>
            </a:endParaRPr>
          </a:p>
          <a:p>
            <a:pPr marL="892152" indent="-457189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800" dirty="0">
                <a:latin typeface="Arial Narrow" panose="020B0606020202030204" pitchFamily="34" charset="0"/>
              </a:rPr>
              <a:t>Organización</a:t>
            </a:r>
          </a:p>
          <a:p>
            <a:pPr marL="1344580" indent="-457189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800" dirty="0">
                <a:latin typeface="Arial Narrow" panose="020B0606020202030204" pitchFamily="34" charset="0"/>
              </a:rPr>
              <a:t>Comisión y subcomisiones</a:t>
            </a:r>
          </a:p>
          <a:p>
            <a:pPr marL="1344580" indent="-457189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800" dirty="0">
                <a:latin typeface="Arial Narrow" panose="020B0606020202030204" pitchFamily="34" charset="0"/>
              </a:rPr>
              <a:t>Canales de comunicación</a:t>
            </a:r>
          </a:p>
          <a:p>
            <a:pPr marL="1344580" indent="-457189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800" dirty="0">
                <a:latin typeface="Arial Narrow" panose="020B0606020202030204" pitchFamily="34" charset="0"/>
              </a:rPr>
              <a:t>Gestión de la documentación</a:t>
            </a:r>
          </a:p>
          <a:p>
            <a:pPr marL="892152" indent="-457189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800" dirty="0">
                <a:latin typeface="Arial Narrow" panose="020B0606020202030204" pitchFamily="34" charset="0"/>
              </a:rPr>
              <a:t>Resumen lote </a:t>
            </a:r>
            <a:r>
              <a:rPr lang="es-ES" sz="2800" dirty="0" smtClean="0">
                <a:latin typeface="Arial Narrow" panose="020B0606020202030204" pitchFamily="34" charset="0"/>
              </a:rPr>
              <a:t>1</a:t>
            </a:r>
            <a:endParaRPr lang="es-ES" sz="2800" dirty="0">
              <a:latin typeface="Arial Narrow" panose="020B0606020202030204" pitchFamily="34" charset="0"/>
            </a:endParaRPr>
          </a:p>
          <a:p>
            <a:pPr marL="892152" indent="-457189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800" dirty="0">
                <a:latin typeface="Arial Narrow" panose="020B0606020202030204" pitchFamily="34" charset="0"/>
              </a:rPr>
              <a:t>Resumen lote </a:t>
            </a:r>
            <a:r>
              <a:rPr lang="es-ES" sz="2800" dirty="0" smtClean="0">
                <a:latin typeface="Arial Narrow" panose="020B0606020202030204" pitchFamily="34" charset="0"/>
              </a:rPr>
              <a:t>2</a:t>
            </a:r>
            <a:endParaRPr lang="es-ES" sz="2800" dirty="0">
              <a:latin typeface="Arial Narrow" panose="020B0606020202030204" pitchFamily="34" charset="0"/>
            </a:endParaRPr>
          </a:p>
          <a:p>
            <a:pPr marL="892152" indent="-457189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800" dirty="0" smtClean="0">
                <a:latin typeface="Arial Narrow" panose="020B0606020202030204" pitchFamily="34" charset="0"/>
              </a:rPr>
              <a:t>Demo de la plataforma y material de muestra</a:t>
            </a:r>
            <a:endParaRPr lang="es-ES" sz="28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197720" y="368640"/>
            <a:ext cx="7734960" cy="735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es-ES" sz="33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1197723" y="1440382"/>
            <a:ext cx="7053869" cy="44538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71" indent="-34271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"/>
            </a:pPr>
            <a:endParaRPr lang="es-ES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19623" y="1440382"/>
            <a:ext cx="861305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1600" b="1" dirty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Objetivos: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Facilitar a los responsables del Plan de Formación realizar la concienciación del personal no TI de las universidades.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Que el personal no TI adquiera competencias en seguridad de la información y en el uso de las tecnologías.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Cambiar el comportamiento del usuario ante anomalías que puedan suponer un riesgo para la seguridad de las TI.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1600" b="1" dirty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Beneficios para la universidad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Reducir riesgos de naturaleza humana (errores y fallos no intencionados) asociados a la digitalización.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Reducir los recursos dedicados a resolver incidentes de seguridad.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1600" b="1" dirty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Características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Basada en riesgos y orientada a adquisición de competencias.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Tres módulos: </a:t>
            </a:r>
            <a:r>
              <a:rPr lang="es-ES" sz="1600" dirty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campañas </a:t>
            </a:r>
            <a:r>
              <a:rPr lang="es-ES" sz="1600" dirty="0" smtClean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automáticas, </a:t>
            </a:r>
            <a:r>
              <a:rPr lang="es-ES" sz="1600" dirty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portal de </a:t>
            </a:r>
            <a:r>
              <a:rPr lang="es-ES" sz="1600" dirty="0" smtClean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formación y cuadros de mando..</a:t>
            </a:r>
            <a:endParaRPr lang="es-ES" sz="1600" dirty="0">
              <a:solidFill>
                <a:srgbClr val="201F1E"/>
              </a:solidFill>
              <a:latin typeface="Arial Narrow" panose="020B060602020203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Basada en software </a:t>
            </a:r>
            <a:r>
              <a:rPr lang="es-ES" sz="1600" dirty="0" smtClean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libre, </a:t>
            </a:r>
            <a:r>
              <a:rPr lang="es-ES" sz="1600" dirty="0" err="1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</a:t>
            </a:r>
            <a:r>
              <a:rPr lang="es-ES" sz="1600" dirty="0" err="1" smtClean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ultitenant</a:t>
            </a:r>
            <a:r>
              <a:rPr lang="es-ES" sz="1600" dirty="0" smtClean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ES" sz="1600" dirty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para administraciones </a:t>
            </a:r>
            <a:r>
              <a:rPr lang="es-ES" sz="1600" dirty="0" smtClean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delegadas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1600" b="1" dirty="0" smtClean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Licitación</a:t>
            </a:r>
            <a:r>
              <a:rPr lang="es-ES" sz="1600" dirty="0" smtClean="0">
                <a:solidFill>
                  <a:srgbClr val="201F1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: LOTE1 (plataforma) y LOTE2 (materiales formativos originales)</a:t>
            </a:r>
            <a:endParaRPr lang="es-ES" sz="1600" b="1" dirty="0">
              <a:solidFill>
                <a:srgbClr val="201F1E"/>
              </a:solidFill>
              <a:latin typeface="Arial Narrow" panose="020B060602020203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517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197720" y="368640"/>
            <a:ext cx="7734960" cy="735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es-ES" sz="33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1197723" y="1440382"/>
            <a:ext cx="7053869" cy="44538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71" indent="-34271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"/>
            </a:pPr>
            <a:endParaRPr lang="es-ES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08792" y="1559029"/>
            <a:ext cx="784279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3872" indent="-457189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sz="2800" dirty="0">
                <a:latin typeface="Arial Narrow" panose="020B0606020202030204" pitchFamily="34" charset="0"/>
              </a:rPr>
              <a:t>Fechas claves LOTE 1</a:t>
            </a:r>
          </a:p>
          <a:p>
            <a:pPr marL="1076298" indent="-371465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Fecha de adjudicación a CSA: 3/04/2023</a:t>
            </a:r>
          </a:p>
          <a:p>
            <a:pPr marL="1076298" indent="-371465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Firma del contrato: 20/04/2023</a:t>
            </a:r>
          </a:p>
          <a:p>
            <a:pPr marL="1076298" indent="-371465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Fecha inicial entrega servicio: 30/11/2023</a:t>
            </a:r>
          </a:p>
          <a:p>
            <a:pPr marL="1076298" indent="-371465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Reunión de inicio: 25/5/2023 </a:t>
            </a:r>
          </a:p>
          <a:p>
            <a:pPr marL="1076298" indent="-371465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Solicitud de ampliación: 10/11/2023</a:t>
            </a:r>
          </a:p>
          <a:p>
            <a:pPr marL="1076298" indent="-371465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Nueva fecha de entrega: 30/05/2024</a:t>
            </a:r>
          </a:p>
        </p:txBody>
      </p:sp>
    </p:spTree>
    <p:extLst>
      <p:ext uri="{BB962C8B-B14F-4D97-AF65-F5344CB8AC3E}">
        <p14:creationId xmlns:p14="http://schemas.microsoft.com/office/powerpoint/2010/main" val="32094010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197720" y="368640"/>
            <a:ext cx="7734960" cy="735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es-ES" sz="33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1197723" y="1440382"/>
            <a:ext cx="7053869" cy="44538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71" indent="-34271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"/>
            </a:pPr>
            <a:endParaRPr lang="es-ES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20939" y="1558714"/>
            <a:ext cx="812636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3872" indent="-457189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sz="2800" dirty="0">
                <a:latin typeface="Arial Narrow" panose="020B0606020202030204" pitchFamily="34" charset="0"/>
              </a:rPr>
              <a:t>Fechas claves LOTE 2:</a:t>
            </a:r>
          </a:p>
          <a:p>
            <a:pPr marL="1076298" indent="-371465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Fecha de adjudicación a </a:t>
            </a:r>
            <a:r>
              <a:rPr lang="es-ES" sz="2600" dirty="0" err="1">
                <a:latin typeface="Arial Narrow" panose="020B0606020202030204" pitchFamily="34" charset="0"/>
              </a:rPr>
              <a:t>TechHerox</a:t>
            </a:r>
            <a:r>
              <a:rPr lang="es-ES" sz="2600" dirty="0">
                <a:latin typeface="Arial Narrow" panose="020B0606020202030204" pitchFamily="34" charset="0"/>
              </a:rPr>
              <a:t>: 3/04/2023</a:t>
            </a:r>
          </a:p>
          <a:p>
            <a:pPr marL="1076298" indent="-371465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Firma del contrato: 20/04/2023</a:t>
            </a:r>
          </a:p>
          <a:p>
            <a:pPr marL="1076298" indent="-371465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Fecha entrega servicio: 30/11/2023 </a:t>
            </a:r>
          </a:p>
          <a:p>
            <a:pPr marL="1076298" indent="-371465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Reunión de inicio: 5/5/2023</a:t>
            </a:r>
          </a:p>
          <a:p>
            <a:pPr marL="1076298" indent="-371465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Reunión de cierre: 15/11/2023</a:t>
            </a:r>
          </a:p>
          <a:p>
            <a:pPr marL="1076298" indent="-371465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Entrega de materiales definitivos: fin 20/12/2023</a:t>
            </a:r>
          </a:p>
        </p:txBody>
      </p:sp>
    </p:spTree>
    <p:extLst>
      <p:ext uri="{BB962C8B-B14F-4D97-AF65-F5344CB8AC3E}">
        <p14:creationId xmlns:p14="http://schemas.microsoft.com/office/powerpoint/2010/main" val="16170118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197720" y="368640"/>
            <a:ext cx="7734960" cy="735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es-ES" sz="33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1197723" y="1440382"/>
            <a:ext cx="7053869" cy="44538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71" indent="-34271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"/>
            </a:pPr>
            <a:endParaRPr lang="es-ES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5229" y="1628855"/>
            <a:ext cx="8189377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3872" indent="-441314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sz="2800" dirty="0">
                <a:latin typeface="Arial Narrow" panose="020B0606020202030204" pitchFamily="34" charset="0"/>
              </a:rPr>
              <a:t>Organización</a:t>
            </a:r>
          </a:p>
          <a:p>
            <a:pPr marL="892152" indent="-354004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800" dirty="0">
                <a:latin typeface="Arial Narrow" panose="020B0606020202030204" pitchFamily="34" charset="0"/>
              </a:rPr>
              <a:t>Comisión y subcomisiones:</a:t>
            </a:r>
          </a:p>
          <a:p>
            <a:pPr marL="1344580" indent="-371465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Comisión proyecto CONSEG: técnicos de todas las universidades (16) nombrados por sus responsables institucionales.</a:t>
            </a:r>
          </a:p>
          <a:p>
            <a:pPr marL="1344580" indent="-371465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Subcomisión lote 1: participación de </a:t>
            </a:r>
            <a:r>
              <a:rPr lang="es-ES" sz="2600" dirty="0" smtClean="0">
                <a:latin typeface="Arial Narrow" panose="020B0606020202030204" pitchFamily="34" charset="0"/>
              </a:rPr>
              <a:t>6 </a:t>
            </a:r>
            <a:r>
              <a:rPr lang="es-ES" sz="2600" dirty="0">
                <a:latin typeface="Arial Narrow" panose="020B0606020202030204" pitchFamily="34" charset="0"/>
              </a:rPr>
              <a:t>universidades (UCA, UCO, UGR, UNIZAR, </a:t>
            </a:r>
            <a:r>
              <a:rPr lang="es-ES" sz="2600" dirty="0" smtClean="0">
                <a:latin typeface="Arial Narrow" panose="020B0606020202030204" pitchFamily="34" charset="0"/>
              </a:rPr>
              <a:t>US, UCM) </a:t>
            </a:r>
            <a:endParaRPr lang="es-ES" sz="2600" dirty="0">
              <a:latin typeface="Arial Narrow" panose="020B0606020202030204" pitchFamily="34" charset="0"/>
            </a:endParaRPr>
          </a:p>
          <a:p>
            <a:pPr marL="1344580" indent="-371465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Subcomisión lote 2: participación de 6 universidades (UAH, UAM; UCA, UCO, UPM, US)</a:t>
            </a:r>
          </a:p>
        </p:txBody>
      </p:sp>
    </p:spTree>
    <p:extLst>
      <p:ext uri="{BB962C8B-B14F-4D97-AF65-F5344CB8AC3E}">
        <p14:creationId xmlns:p14="http://schemas.microsoft.com/office/powerpoint/2010/main" val="32503246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197720" y="368640"/>
            <a:ext cx="7734960" cy="735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es-ES" sz="33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1197723" y="1440382"/>
            <a:ext cx="7053869" cy="44538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71" indent="-34271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"/>
            </a:pPr>
            <a:endParaRPr lang="es-ES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23204" y="1524844"/>
            <a:ext cx="825064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49" indent="-35559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800" dirty="0">
                <a:latin typeface="Arial Narrow" panose="020B0606020202030204" pitchFamily="34" charset="0"/>
              </a:rPr>
              <a:t>Organización</a:t>
            </a:r>
          </a:p>
          <a:p>
            <a:pPr marL="806431" indent="-26828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800" dirty="0">
                <a:latin typeface="Arial Narrow" panose="020B0606020202030204" pitchFamily="34" charset="0"/>
              </a:rPr>
              <a:t>Canales de comunicación: </a:t>
            </a:r>
          </a:p>
          <a:p>
            <a:pPr marL="1162022" indent="-360354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Espacio en </a:t>
            </a:r>
            <a:r>
              <a:rPr lang="es-ES" sz="2600" dirty="0" err="1">
                <a:latin typeface="Arial Narrow" panose="020B0606020202030204" pitchFamily="34" charset="0"/>
              </a:rPr>
              <a:t>Teams</a:t>
            </a:r>
            <a:r>
              <a:rPr lang="es-ES" sz="2600" dirty="0">
                <a:latin typeface="Arial Narrow" panose="020B0606020202030204" pitchFamily="34" charset="0"/>
              </a:rPr>
              <a:t> para el proyecto CONSEG: </a:t>
            </a:r>
            <a:r>
              <a:rPr lang="es-ES" sz="2600" dirty="0" smtClean="0">
                <a:latin typeface="Arial Narrow" panose="020B0606020202030204" pitchFamily="34" charset="0"/>
              </a:rPr>
              <a:t>participantes </a:t>
            </a:r>
            <a:r>
              <a:rPr lang="es-ES" sz="2600" dirty="0">
                <a:latin typeface="Arial Narrow" panose="020B0606020202030204" pitchFamily="34" charset="0"/>
              </a:rPr>
              <a:t>de las 16 Universidades firmantes del Convenio.</a:t>
            </a:r>
          </a:p>
          <a:p>
            <a:pPr marL="1162022" indent="-360354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Espacio en </a:t>
            </a:r>
            <a:r>
              <a:rPr lang="es-ES" sz="2600" dirty="0" err="1">
                <a:latin typeface="Arial Narrow" panose="020B0606020202030204" pitchFamily="34" charset="0"/>
              </a:rPr>
              <a:t>Teams</a:t>
            </a:r>
            <a:r>
              <a:rPr lang="es-ES" sz="2600" dirty="0">
                <a:latin typeface="Arial Narrow" panose="020B0606020202030204" pitchFamily="34" charset="0"/>
              </a:rPr>
              <a:t> para la subcomisión del lote 1: </a:t>
            </a:r>
            <a:r>
              <a:rPr lang="es-ES" sz="2600" dirty="0" smtClean="0">
                <a:latin typeface="Arial Narrow" panose="020B0606020202030204" pitchFamily="34" charset="0"/>
              </a:rPr>
              <a:t>participantes </a:t>
            </a:r>
            <a:r>
              <a:rPr lang="es-ES" sz="2600" dirty="0">
                <a:latin typeface="Arial Narrow" panose="020B0606020202030204" pitchFamily="34" charset="0"/>
              </a:rPr>
              <a:t> </a:t>
            </a:r>
            <a:r>
              <a:rPr lang="es-ES" sz="2600" dirty="0" smtClean="0">
                <a:latin typeface="Arial Narrow" panose="020B0606020202030204" pitchFamily="34" charset="0"/>
              </a:rPr>
              <a:t>de 6</a:t>
            </a:r>
            <a:r>
              <a:rPr lang="es-ES" sz="2600" dirty="0" smtClean="0">
                <a:latin typeface="Arial Narrow" panose="020B0606020202030204" pitchFamily="34" charset="0"/>
              </a:rPr>
              <a:t> </a:t>
            </a:r>
            <a:r>
              <a:rPr lang="es-ES" sz="2600" dirty="0">
                <a:latin typeface="Arial Narrow" panose="020B0606020202030204" pitchFamily="34" charset="0"/>
              </a:rPr>
              <a:t>universidades </a:t>
            </a:r>
            <a:r>
              <a:rPr lang="es-ES" sz="2600" dirty="0" smtClean="0">
                <a:latin typeface="Arial Narrow" panose="020B0606020202030204" pitchFamily="34" charset="0"/>
              </a:rPr>
              <a:t>y </a:t>
            </a:r>
            <a:r>
              <a:rPr lang="es-ES" sz="2600" dirty="0">
                <a:latin typeface="Arial Narrow" panose="020B0606020202030204" pitchFamily="34" charset="0"/>
              </a:rPr>
              <a:t>empresa </a:t>
            </a:r>
            <a:r>
              <a:rPr lang="es-ES" sz="2600" dirty="0" smtClean="0">
                <a:latin typeface="Arial Narrow" panose="020B0606020202030204" pitchFamily="34" charset="0"/>
              </a:rPr>
              <a:t>CSA.</a:t>
            </a:r>
            <a:endParaRPr lang="es-ES" sz="2600" dirty="0">
              <a:latin typeface="Arial Narrow" panose="020B0606020202030204" pitchFamily="34" charset="0"/>
            </a:endParaRPr>
          </a:p>
          <a:p>
            <a:pPr marL="1162022" indent="-360354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Espacio en </a:t>
            </a:r>
            <a:r>
              <a:rPr lang="es-ES" sz="2600" dirty="0" err="1">
                <a:latin typeface="Arial Narrow" panose="020B0606020202030204" pitchFamily="34" charset="0"/>
              </a:rPr>
              <a:t>Teams</a:t>
            </a:r>
            <a:r>
              <a:rPr lang="es-ES" sz="2600" dirty="0">
                <a:latin typeface="Arial Narrow" panose="020B0606020202030204" pitchFamily="34" charset="0"/>
              </a:rPr>
              <a:t> para la subcomisión del lote 2</a:t>
            </a:r>
            <a:r>
              <a:rPr lang="es-ES" sz="2600" dirty="0" smtClean="0">
                <a:latin typeface="Arial Narrow" panose="020B0606020202030204" pitchFamily="34" charset="0"/>
              </a:rPr>
              <a:t>: </a:t>
            </a:r>
            <a:r>
              <a:rPr lang="es-ES" sz="2600" dirty="0">
                <a:latin typeface="Arial Narrow" panose="020B0606020202030204" pitchFamily="34" charset="0"/>
              </a:rPr>
              <a:t>participantes </a:t>
            </a:r>
            <a:r>
              <a:rPr lang="es-ES" sz="2600" dirty="0" smtClean="0">
                <a:latin typeface="Arial Narrow" panose="020B0606020202030204" pitchFamily="34" charset="0"/>
              </a:rPr>
              <a:t>de 6</a:t>
            </a:r>
            <a:r>
              <a:rPr lang="es-ES" sz="2600" dirty="0" smtClean="0">
                <a:latin typeface="Arial Narrow" panose="020B0606020202030204" pitchFamily="34" charset="0"/>
              </a:rPr>
              <a:t> </a:t>
            </a:r>
            <a:r>
              <a:rPr lang="es-ES" sz="2600" dirty="0">
                <a:latin typeface="Arial Narrow" panose="020B0606020202030204" pitchFamily="34" charset="0"/>
              </a:rPr>
              <a:t>universidades </a:t>
            </a:r>
            <a:r>
              <a:rPr lang="es-ES" sz="2600" dirty="0" smtClean="0">
                <a:latin typeface="Arial Narrow" panose="020B0606020202030204" pitchFamily="34" charset="0"/>
              </a:rPr>
              <a:t>y </a:t>
            </a:r>
            <a:r>
              <a:rPr lang="es-ES" sz="2600" dirty="0">
                <a:latin typeface="Arial Narrow" panose="020B0606020202030204" pitchFamily="34" charset="0"/>
              </a:rPr>
              <a:t>empresa </a:t>
            </a:r>
            <a:r>
              <a:rPr lang="es-ES" sz="2600" dirty="0" err="1" smtClean="0">
                <a:latin typeface="Arial Narrow" panose="020B0606020202030204" pitchFamily="34" charset="0"/>
              </a:rPr>
              <a:t>TechHeroX</a:t>
            </a:r>
            <a:r>
              <a:rPr lang="es-ES" sz="2600" dirty="0">
                <a:latin typeface="Arial Narrow" panose="020B0606020202030204" pitchFamily="34" charset="0"/>
              </a:rPr>
              <a:t>.</a:t>
            </a:r>
          </a:p>
          <a:p>
            <a:pPr marL="1162022" indent="-360354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sz="2600" dirty="0">
                <a:latin typeface="Arial Narrow" panose="020B0606020202030204" pitchFamily="34" charset="0"/>
              </a:rPr>
              <a:t>Correo electrónico</a:t>
            </a:r>
          </a:p>
        </p:txBody>
      </p:sp>
    </p:spTree>
    <p:extLst>
      <p:ext uri="{BB962C8B-B14F-4D97-AF65-F5344CB8AC3E}">
        <p14:creationId xmlns:p14="http://schemas.microsoft.com/office/powerpoint/2010/main" val="8682687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197720" y="368640"/>
            <a:ext cx="7734960" cy="735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es-ES" sz="33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1197723" y="1440382"/>
            <a:ext cx="7053869" cy="44538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71" indent="-34271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"/>
            </a:pPr>
            <a:endParaRPr lang="es-ES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08822" y="1205552"/>
            <a:ext cx="812636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591" indent="-35559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800" dirty="0">
                <a:latin typeface="Arial Narrow" panose="020B0606020202030204" pitchFamily="34" charset="0"/>
              </a:rPr>
              <a:t>Resumen lote 1</a:t>
            </a:r>
          </a:p>
          <a:p>
            <a:pPr marL="623872" indent="-26828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latin typeface="Arial Narrow" panose="020B0606020202030204" pitchFamily="34" charset="0"/>
              </a:rPr>
              <a:t>Reuniones de trabajo quincenales (11) para establecer cronograma y revisar requisitos funcionales, presentación de </a:t>
            </a:r>
            <a:r>
              <a:rPr lang="es-ES" sz="2400" dirty="0" err="1">
                <a:latin typeface="Arial Narrow" panose="020B0606020202030204" pitchFamily="34" charset="0"/>
              </a:rPr>
              <a:t>sprints</a:t>
            </a:r>
            <a:r>
              <a:rPr lang="es-ES" sz="2400" dirty="0">
                <a:latin typeface="Arial Narrow" panose="020B0606020202030204" pitchFamily="34" charset="0"/>
              </a:rPr>
              <a:t>, revisión de diseño, funcionalidades disponibles con manual de uso, actualización de cronograma, decisiones sobre la configuración, diseño, etc. En paralelo están elaborando los materiales del lote 1 (INCIBE) y los van a traducir.</a:t>
            </a:r>
          </a:p>
          <a:p>
            <a:pPr marL="623872" indent="-26828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latin typeface="Arial Narrow" panose="020B0606020202030204" pitchFamily="34" charset="0"/>
              </a:rPr>
              <a:t>En los informes mensuales para la comisión </a:t>
            </a:r>
            <a:r>
              <a:rPr lang="es-ES" sz="2400" dirty="0" smtClean="0">
                <a:latin typeface="Arial Narrow" panose="020B0606020202030204" pitchFamily="34" charset="0"/>
              </a:rPr>
              <a:t>están los </a:t>
            </a:r>
            <a:r>
              <a:rPr lang="es-ES" sz="2400" dirty="0">
                <a:latin typeface="Arial Narrow" panose="020B0606020202030204" pitchFamily="34" charset="0"/>
              </a:rPr>
              <a:t>detalles de las funcionalidades que se van desarrollando.</a:t>
            </a:r>
          </a:p>
          <a:p>
            <a:pPr marL="623872" indent="-26828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latin typeface="Arial Narrow" panose="020B0606020202030204" pitchFamily="34" charset="0"/>
              </a:rPr>
              <a:t>La plataforma está desplegada en las instalaciones de la empresa hasta que tengamos la infraestructura de </a:t>
            </a:r>
            <a:r>
              <a:rPr lang="es-ES" sz="2400" dirty="0" err="1">
                <a:latin typeface="Arial Narrow" panose="020B0606020202030204" pitchFamily="34" charset="0"/>
              </a:rPr>
              <a:t>RedIris</a:t>
            </a:r>
            <a:r>
              <a:rPr lang="es-ES" sz="2400" dirty="0">
                <a:latin typeface="Arial Narrow" panose="020B0606020202030204" pitchFamily="34" charset="0"/>
              </a:rPr>
              <a:t> y accedemos los participantes en la subcomisión con control por IP.</a:t>
            </a:r>
          </a:p>
          <a:p>
            <a:pPr marL="623872" indent="-26828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latin typeface="Arial Narrow" panose="020B0606020202030204" pitchFamily="34" charset="0"/>
              </a:rPr>
              <a:t>Se </a:t>
            </a:r>
            <a:r>
              <a:rPr lang="es-ES" sz="2400" dirty="0" smtClean="0">
                <a:latin typeface="Arial Narrow" panose="020B0606020202030204" pitchFamily="34" charset="0"/>
              </a:rPr>
              <a:t>amplió </a:t>
            </a:r>
            <a:r>
              <a:rPr lang="es-ES" sz="2400" dirty="0">
                <a:latin typeface="Arial Narrow" panose="020B0606020202030204" pitchFamily="34" charset="0"/>
              </a:rPr>
              <a:t>el plazo de finalización hasta el 30/05/2024.</a:t>
            </a:r>
          </a:p>
        </p:txBody>
      </p:sp>
    </p:spTree>
    <p:extLst>
      <p:ext uri="{BB962C8B-B14F-4D97-AF65-F5344CB8AC3E}">
        <p14:creationId xmlns:p14="http://schemas.microsoft.com/office/powerpoint/2010/main" val="17258836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197720" y="368640"/>
            <a:ext cx="7734960" cy="735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es-ES" sz="33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1197723" y="1440382"/>
            <a:ext cx="7053869" cy="44538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71" indent="-34271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"/>
            </a:pPr>
            <a:endParaRPr lang="es-ES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0832" y="1405925"/>
            <a:ext cx="812636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591" indent="-35559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800" dirty="0">
                <a:latin typeface="Arial Narrow" panose="020B0606020202030204" pitchFamily="34" charset="0"/>
              </a:rPr>
              <a:t>Resumen lote 2</a:t>
            </a:r>
          </a:p>
          <a:p>
            <a:pPr marL="623872" indent="-26828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latin typeface="Arial Narrow" panose="020B0606020202030204" pitchFamily="34" charset="0"/>
              </a:rPr>
              <a:t>Reuniones de trabajo quincenales (12) para establecer cronograma, requisitos contrato, estudio competencias ENS y otras, modelo </a:t>
            </a:r>
            <a:r>
              <a:rPr lang="es-ES" sz="2400" dirty="0" err="1">
                <a:latin typeface="Arial Narrow" panose="020B0606020202030204" pitchFamily="34" charset="0"/>
              </a:rPr>
              <a:t>tecnopedagógico</a:t>
            </a:r>
            <a:r>
              <a:rPr lang="es-ES" sz="2400" dirty="0">
                <a:latin typeface="Arial Narrow" panose="020B0606020202030204" pitchFamily="34" charset="0"/>
              </a:rPr>
              <a:t>, </a:t>
            </a:r>
            <a:r>
              <a:rPr lang="es-ES" sz="2400" dirty="0" err="1">
                <a:latin typeface="Arial Narrow" panose="020B0606020202030204" pitchFamily="34" charset="0"/>
              </a:rPr>
              <a:t>branding</a:t>
            </a:r>
            <a:r>
              <a:rPr lang="es-ES" sz="2400" dirty="0">
                <a:latin typeface="Arial Narrow" panose="020B0606020202030204" pitchFamily="34" charset="0"/>
              </a:rPr>
              <a:t> y libro de estilo, propuesta y selección de recursos creativos, líneas gráficas, logos, propuesta de guiones de cursos SCORM y videos cortos basados en las competencias, propuesta de voces y elaboración y revisión de materiales, incluidas las traducciones.</a:t>
            </a:r>
          </a:p>
          <a:p>
            <a:pPr marL="623872" indent="-26828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latin typeface="Arial Narrow" panose="020B0606020202030204" pitchFamily="34" charset="0"/>
              </a:rPr>
              <a:t>Se selecciona la propuesta “Homo </a:t>
            </a:r>
            <a:r>
              <a:rPr lang="es-ES" sz="2400" dirty="0" err="1">
                <a:latin typeface="Arial Narrow" panose="020B0606020202030204" pitchFamily="34" charset="0"/>
              </a:rPr>
              <a:t>alertus</a:t>
            </a:r>
            <a:r>
              <a:rPr lang="es-ES" sz="2400" dirty="0">
                <a:latin typeface="Arial Narrow" panose="020B0606020202030204" pitchFamily="34" charset="0"/>
              </a:rPr>
              <a:t>” frente a “Código espía”.</a:t>
            </a:r>
          </a:p>
          <a:p>
            <a:pPr marL="623872" indent="-26828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latin typeface="Arial Narrow" panose="020B0606020202030204" pitchFamily="34" charset="0"/>
              </a:rPr>
              <a:t>El lote 2 queda cerrado con la entrega de los materiales y fuentes, así como una manual de uso de estos últimos, y la entrega de un certificado de buena ejecución emitido por la US</a:t>
            </a:r>
            <a:r>
              <a:rPr lang="es-ES" sz="2400" dirty="0" smtClean="0">
                <a:latin typeface="Arial Narrow" panose="020B0606020202030204" pitchFamily="34" charset="0"/>
              </a:rPr>
              <a:t>.</a:t>
            </a:r>
            <a:endParaRPr lang="es-E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4378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0FCD51B342037428F9A2C03952354E6" ma:contentTypeVersion="14" ma:contentTypeDescription="Crear nuevo documento." ma:contentTypeScope="" ma:versionID="5ecb7a731e177fde57e00fa4a2d77391">
  <xsd:schema xmlns:xsd="http://www.w3.org/2001/XMLSchema" xmlns:xs="http://www.w3.org/2001/XMLSchema" xmlns:p="http://schemas.microsoft.com/office/2006/metadata/properties" xmlns:ns2="f4ae06f7-f3f2-4471-b1cb-55aa94a2d3fd" xmlns:ns3="c1752199-ed59-4bce-82c0-d8483c16d96a" targetNamespace="http://schemas.microsoft.com/office/2006/metadata/properties" ma:root="true" ma:fieldsID="da2f1f31e05a1cd22048a85614be8476" ns2:_="" ns3:_="">
    <xsd:import namespace="f4ae06f7-f3f2-4471-b1cb-55aa94a2d3fd"/>
    <xsd:import namespace="c1752199-ed59-4bce-82c0-d8483c16d96a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ae06f7-f3f2-4471-b1cb-55aa94a2d3fd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Etiquetas de imagen" ma:readOnly="false" ma:fieldId="{5cf76f15-5ced-4ddc-b409-7134ff3c332f}" ma:taxonomyMulti="true" ma:sspId="5543dc2c-c282-4bcc-a46d-3826255963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52199-ed59-4bce-82c0-d8483c16d96a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4f6fe5a8-ce11-4403-bd26-b7784576ee20}" ma:internalName="TaxCatchAll" ma:showField="CatchAllData" ma:web="c1752199-ed59-4bce-82c0-d8483c16d9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67E61F-EC61-46B4-8618-E4FCF6FBAB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ae06f7-f3f2-4471-b1cb-55aa94a2d3fd"/>
    <ds:schemaRef ds:uri="c1752199-ed59-4bce-82c0-d8483c16d9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7C086D-C39E-41DA-9127-2476BBBF58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6280</TotalTime>
  <Words>633</Words>
  <Application>Microsoft Office PowerPoint</Application>
  <PresentationFormat>Presentación en pantalla (4:3)</PresentationFormat>
  <Paragraphs>63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DejaVu Sans</vt:lpstr>
      <vt:lpstr>Segoe UI</vt:lpstr>
      <vt:lpstr>Symbol</vt:lpstr>
      <vt:lpstr>Times New Roman</vt:lpstr>
      <vt:lpstr>Wingdings</vt:lpstr>
      <vt:lpstr>PRESENTA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Seguridad TIC en la US</dc:title>
  <dc:subject/>
  <dc:creator>julia</dc:creator>
  <dc:description/>
  <cp:lastModifiedBy>JULIA CORTES DELGADO</cp:lastModifiedBy>
  <cp:revision>371</cp:revision>
  <cp:lastPrinted>2019-02-21T21:41:23Z</cp:lastPrinted>
  <dcterms:created xsi:type="dcterms:W3CDTF">2015-04-15T11:56:56Z</dcterms:created>
  <dcterms:modified xsi:type="dcterms:W3CDTF">2024-05-20T11:49:27Z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18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20</vt:i4>
  </property>
</Properties>
</file>