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16"/>
  </p:handoutMasterIdLst>
  <p:sldIdLst>
    <p:sldId id="274" r:id="rId2"/>
    <p:sldId id="289" r:id="rId3"/>
    <p:sldId id="294" r:id="rId4"/>
    <p:sldId id="293" r:id="rId5"/>
    <p:sldId id="298" r:id="rId6"/>
    <p:sldId id="295" r:id="rId7"/>
    <p:sldId id="280" r:id="rId8"/>
    <p:sldId id="296" r:id="rId9"/>
    <p:sldId id="283" r:id="rId10"/>
    <p:sldId id="285" r:id="rId11"/>
    <p:sldId id="286" r:id="rId12"/>
    <p:sldId id="277" r:id="rId13"/>
    <p:sldId id="287" r:id="rId14"/>
    <p:sldId id="259"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547" userDrawn="1">
          <p15:clr>
            <a:srgbClr val="FBAE40"/>
          </p15:clr>
        </p15:guide>
        <p15:guide id="3" pos="5133" userDrawn="1">
          <p15:clr>
            <a:srgbClr val="FBAE40"/>
          </p15:clr>
        </p15:guide>
        <p15:guide id="4" orient="horz" pos="1434" userDrawn="1">
          <p15:clr>
            <a:srgbClr val="FBAE40"/>
          </p15:clr>
        </p15:guide>
        <p15:guide id="5" orient="horz" pos="2886" userDrawn="1">
          <p15:clr>
            <a:srgbClr val="FBAE40"/>
          </p15:clr>
        </p15:guide>
        <p15:guide id="6" pos="25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7A"/>
    <a:srgbClr val="203864"/>
    <a:srgbClr val="124484"/>
    <a:srgbClr val="E9EBF5"/>
    <a:srgbClr val="00238C"/>
    <a:srgbClr val="090C3D"/>
    <a:srgbClr val="0C5ACC"/>
    <a:srgbClr val="00208A"/>
    <a:srgbClr val="000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2" d="100"/>
          <a:sy n="112" d="100"/>
        </p:scale>
        <p:origin x="468" y="96"/>
      </p:cViewPr>
      <p:guideLst>
        <p:guide pos="2547"/>
        <p:guide pos="5133"/>
        <p:guide orient="horz" pos="1434"/>
        <p:guide orient="horz" pos="2886"/>
        <p:guide pos="2570"/>
      </p:guideLst>
    </p:cSldViewPr>
  </p:slideViewPr>
  <p:notesTextViewPr>
    <p:cViewPr>
      <p:scale>
        <a:sx n="3" d="2"/>
        <a:sy n="3" d="2"/>
      </p:scale>
      <p:origin x="0" y="0"/>
    </p:cViewPr>
  </p:notesTextViewPr>
  <p:notesViewPr>
    <p:cSldViewPr snapToGrid="0" showGuides="1">
      <p:cViewPr varScale="1">
        <p:scale>
          <a:sx n="86" d="100"/>
          <a:sy n="86" d="100"/>
        </p:scale>
        <p:origin x="2928" y="96"/>
      </p:cViewPr>
      <p:guideLst/>
    </p:cSldViewPr>
  </p:notesViewPr>
  <p:gridSpacing cx="120000" cy="12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8F00F2-8E3E-4EF9-ABA6-FD0A0C1B3085}" type="datetimeFigureOut">
              <a:rPr lang="es-ES" smtClean="0"/>
              <a:t>13/06/2023</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A8D5D-EC9E-40FC-98EC-CD281E4E88AF}" type="slidenum">
              <a:rPr lang="es-ES" smtClean="0"/>
              <a:t>‹Nº›</a:t>
            </a:fld>
            <a:endParaRPr lang="es-ES"/>
          </a:p>
        </p:txBody>
      </p:sp>
    </p:spTree>
    <p:extLst>
      <p:ext uri="{BB962C8B-B14F-4D97-AF65-F5344CB8AC3E}">
        <p14:creationId xmlns:p14="http://schemas.microsoft.com/office/powerpoint/2010/main" val="3527699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963889" y="1631730"/>
            <a:ext cx="6702593" cy="2998826"/>
          </a:xfrm>
          <a:prstGeom prst="rect">
            <a:avLst/>
          </a:prstGeom>
        </p:spPr>
        <p:txBody>
          <a:bodyPr anchor="ctr">
            <a:normAutofit/>
          </a:bodyPr>
          <a:lstStyle>
            <a:lvl1pPr algn="l">
              <a:defRPr sz="5200" b="1">
                <a:solidFill>
                  <a:srgbClr val="004890"/>
                </a:solidFill>
                <a:latin typeface="+mn-lt"/>
              </a:defRPr>
            </a:lvl1pPr>
          </a:lstStyle>
          <a:p>
            <a:r>
              <a:rPr lang="es-ES" dirty="0"/>
              <a:t>Haga clic para modificar el estilo de título del patrón</a:t>
            </a:r>
            <a:endParaRPr lang="en-US" dirty="0"/>
          </a:p>
        </p:txBody>
      </p:sp>
      <p:sp>
        <p:nvSpPr>
          <p:cNvPr id="7" name="Subtitle 2"/>
          <p:cNvSpPr>
            <a:spLocks noGrp="1"/>
          </p:cNvSpPr>
          <p:nvPr>
            <p:ph type="subTitle" idx="1" hasCustomPrompt="1"/>
          </p:nvPr>
        </p:nvSpPr>
        <p:spPr>
          <a:xfrm>
            <a:off x="4963889" y="4762500"/>
            <a:ext cx="6702593" cy="1085850"/>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smtClean="0"/>
              <a:t>Name</a:t>
            </a:r>
            <a:endParaRPr lang="es-ES" dirty="0" smtClean="0"/>
          </a:p>
          <a:p>
            <a:r>
              <a:rPr lang="es-ES" dirty="0" smtClean="0"/>
              <a:t>Position</a:t>
            </a:r>
            <a:endParaRPr lang="es-ES" dirty="0"/>
          </a:p>
        </p:txBody>
      </p:sp>
      <p:sp>
        <p:nvSpPr>
          <p:cNvPr id="8" name="Marcador de texto 14"/>
          <p:cNvSpPr>
            <a:spLocks noGrp="1"/>
          </p:cNvSpPr>
          <p:nvPr>
            <p:ph type="body" sz="quarter" idx="10" hasCustomPrompt="1"/>
          </p:nvPr>
        </p:nvSpPr>
        <p:spPr>
          <a:xfrm>
            <a:off x="325968" y="6095686"/>
            <a:ext cx="3255433" cy="487533"/>
          </a:xfrm>
          <a:prstGeom prst="rect">
            <a:avLst/>
          </a:prstGeom>
        </p:spPr>
        <p:txBody>
          <a:bodyPr anchor="ctr"/>
          <a:lstStyle>
            <a:lvl1pPr marL="0" indent="0" algn="ctr">
              <a:buNone/>
              <a:defRPr>
                <a:solidFill>
                  <a:schemeClr val="bg1"/>
                </a:solidFill>
              </a:defRPr>
            </a:lvl1pPr>
          </a:lstStyle>
          <a:p>
            <a:pPr lvl="0"/>
            <a:r>
              <a:rPr lang="es-ES" dirty="0" err="1"/>
              <a:t>day</a:t>
            </a:r>
            <a:r>
              <a:rPr lang="es-ES" dirty="0"/>
              <a:t>/</a:t>
            </a:r>
            <a:r>
              <a:rPr lang="es-ES" dirty="0" err="1"/>
              <a:t>month</a:t>
            </a:r>
            <a:r>
              <a:rPr lang="es-ES" dirty="0"/>
              <a:t>/</a:t>
            </a:r>
            <a:r>
              <a:rPr lang="es-ES" dirty="0" err="1"/>
              <a:t>year</a:t>
            </a:r>
            <a:endParaRPr lang="es-ES" dirty="0"/>
          </a:p>
        </p:txBody>
      </p:sp>
      <p:sp>
        <p:nvSpPr>
          <p:cNvPr id="9" name="Marcador de texto 16"/>
          <p:cNvSpPr>
            <a:spLocks noGrp="1"/>
          </p:cNvSpPr>
          <p:nvPr>
            <p:ph type="body" sz="quarter" idx="11" hasCustomPrompt="1"/>
          </p:nvPr>
        </p:nvSpPr>
        <p:spPr>
          <a:xfrm>
            <a:off x="4963888" y="6095685"/>
            <a:ext cx="6702595" cy="487533"/>
          </a:xfrm>
          <a:prstGeom prst="rect">
            <a:avLst/>
          </a:prstGeom>
        </p:spPr>
        <p:txBody>
          <a:bodyPr anchor="ctr"/>
          <a:lstStyle>
            <a:lvl1pPr marL="0" indent="0" algn="l">
              <a:buNone/>
              <a:defRPr>
                <a:solidFill>
                  <a:srgbClr val="004890"/>
                </a:solidFill>
              </a:defRPr>
            </a:lvl1pPr>
          </a:lstStyle>
          <a:p>
            <a:pPr lvl="0"/>
            <a:r>
              <a:rPr lang="es-ES" dirty="0" err="1"/>
              <a:t>Venue</a:t>
            </a:r>
            <a:endParaRPr lang="es-ES" dirty="0"/>
          </a:p>
        </p:txBody>
      </p:sp>
    </p:spTree>
    <p:extLst>
      <p:ext uri="{BB962C8B-B14F-4D97-AF65-F5344CB8AC3E}">
        <p14:creationId xmlns:p14="http://schemas.microsoft.com/office/powerpoint/2010/main" val="9162316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título 1"/>
          <p:cNvSpPr>
            <a:spLocks noGrp="1"/>
          </p:cNvSpPr>
          <p:nvPr>
            <p:ph type="title"/>
          </p:nvPr>
        </p:nvSpPr>
        <p:spPr>
          <a:xfrm>
            <a:off x="0" y="256068"/>
            <a:ext cx="12192000" cy="800945"/>
          </a:xfrm>
          <a:prstGeom prst="rect">
            <a:avLst/>
          </a:prstGeom>
        </p:spPr>
        <p:txBody>
          <a:bodyPr vert="horz" lIns="91440" tIns="45720" rIns="91440" bIns="45720" rtlCol="0" anchor="t">
            <a:noAutofit/>
          </a:bodyPr>
          <a:lstStyle>
            <a:lvl1pPr>
              <a:defRPr b="1"/>
            </a:lvl1pPr>
          </a:lstStyle>
          <a:p>
            <a:r>
              <a:rPr lang="es-ES" dirty="0" smtClean="0"/>
              <a:t>Haga clic para modificar el estilo de título del patrón</a:t>
            </a:r>
            <a:endParaRPr lang="es-ES" dirty="0"/>
          </a:p>
        </p:txBody>
      </p:sp>
      <p:sp>
        <p:nvSpPr>
          <p:cNvPr id="8" name="Marcador de texto 2"/>
          <p:cNvSpPr>
            <a:spLocks noGrp="1"/>
          </p:cNvSpPr>
          <p:nvPr>
            <p:ph idx="1"/>
          </p:nvPr>
        </p:nvSpPr>
        <p:spPr>
          <a:xfrm>
            <a:off x="603657" y="1514475"/>
            <a:ext cx="10984685" cy="4662488"/>
          </a:xfrm>
          <a:prstGeom prst="rect">
            <a:avLst/>
          </a:prstGeom>
        </p:spPr>
        <p:txBody>
          <a:bodyPr vert="horz" lIns="91440" tIns="45720" rIns="91440" bIns="45720" rtlCol="0">
            <a:normAutofit/>
          </a:bodyPr>
          <a:lstStyle>
            <a:lvl1pPr>
              <a:defRPr sz="2000"/>
            </a:lvl1pPr>
            <a:lvl2pPr>
              <a:defRPr sz="1800"/>
            </a:lvl2pPr>
            <a:lvl3pPr>
              <a:defRPr sz="1600"/>
            </a:lvl3pPr>
            <a:lvl4pPr>
              <a:defRPr sz="1600"/>
            </a:lvl4pPr>
            <a:lvl5pPr>
              <a:defRPr sz="1600"/>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917565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sub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ES" dirty="0"/>
          </a:p>
        </p:txBody>
      </p:sp>
      <p:sp>
        <p:nvSpPr>
          <p:cNvPr id="8" name="Marcador de contenido 2"/>
          <p:cNvSpPr>
            <a:spLocks noGrp="1"/>
          </p:cNvSpPr>
          <p:nvPr>
            <p:ph idx="1"/>
          </p:nvPr>
        </p:nvSpPr>
        <p:spPr>
          <a:xfrm>
            <a:off x="595618" y="1569411"/>
            <a:ext cx="10996916" cy="4566277"/>
          </a:xfrm>
        </p:spPr>
        <p:txBody>
          <a:bodyPr/>
          <a:lstStyle>
            <a:lvl1pPr>
              <a:defRPr sz="2000"/>
            </a:lvl1pPr>
            <a:lvl2pPr>
              <a:defRPr sz="1800"/>
            </a:lvl2pPr>
            <a:lvl3pPr>
              <a:defRPr sz="1600"/>
            </a:lvl3pPr>
            <a:lvl4pPr>
              <a:defRPr sz="1600"/>
            </a:lvl4pPr>
            <a:lvl5pPr>
              <a:defRPr sz="1600"/>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Marcador de texto 3"/>
          <p:cNvSpPr>
            <a:spLocks noGrp="1"/>
          </p:cNvSpPr>
          <p:nvPr>
            <p:ph type="body" sz="quarter" idx="10" hasCustomPrompt="1"/>
          </p:nvPr>
        </p:nvSpPr>
        <p:spPr>
          <a:xfrm>
            <a:off x="0" y="1057275"/>
            <a:ext cx="12192000" cy="512763"/>
          </a:xfrm>
        </p:spPr>
        <p:txBody>
          <a:bodyPr/>
          <a:lstStyle>
            <a:lvl1pPr marL="0" indent="0" algn="ctr">
              <a:buNone/>
              <a:defRPr b="1"/>
            </a:lvl1pPr>
          </a:lstStyle>
          <a:p>
            <a:pPr lvl="0"/>
            <a:r>
              <a:rPr lang="es-ES" dirty="0" smtClean="0"/>
              <a:t>Subtítulo</a:t>
            </a:r>
            <a:endParaRPr lang="es-ES" dirty="0"/>
          </a:p>
        </p:txBody>
      </p:sp>
    </p:spTree>
    <p:extLst>
      <p:ext uri="{BB962C8B-B14F-4D97-AF65-F5344CB8AC3E}">
        <p14:creationId xmlns:p14="http://schemas.microsoft.com/office/powerpoint/2010/main" val="1817291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d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3658" y="3028528"/>
            <a:ext cx="10984684" cy="800945"/>
          </a:xfrm>
        </p:spPr>
        <p:txBody>
          <a:bodyPr/>
          <a:lstStyle>
            <a:lvl1pPr>
              <a:defRPr/>
            </a:lvl1pPr>
          </a:lstStyle>
          <a:p>
            <a:endParaRPr lang="es-ES" dirty="0"/>
          </a:p>
        </p:txBody>
      </p:sp>
    </p:spTree>
    <p:extLst>
      <p:ext uri="{BB962C8B-B14F-4D97-AF65-F5344CB8AC3E}">
        <p14:creationId xmlns:p14="http://schemas.microsoft.com/office/powerpoint/2010/main" val="42679247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ra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4064000" y="6095686"/>
            <a:ext cx="8128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le 1"/>
          <p:cNvSpPr>
            <a:spLocks noGrp="1"/>
          </p:cNvSpPr>
          <p:nvPr>
            <p:ph type="ctrTitle" hasCustomPrompt="1"/>
          </p:nvPr>
        </p:nvSpPr>
        <p:spPr>
          <a:xfrm>
            <a:off x="4963889" y="1631730"/>
            <a:ext cx="6702593" cy="2998826"/>
          </a:xfrm>
          <a:prstGeom prst="rect">
            <a:avLst/>
          </a:prstGeom>
        </p:spPr>
        <p:txBody>
          <a:bodyPr anchor="ctr">
            <a:normAutofit/>
          </a:bodyPr>
          <a:lstStyle>
            <a:lvl1pPr algn="l">
              <a:defRPr sz="8000" b="1">
                <a:solidFill>
                  <a:srgbClr val="004890"/>
                </a:solidFill>
                <a:latin typeface="+mn-lt"/>
              </a:defRPr>
            </a:lvl1pPr>
          </a:lstStyle>
          <a:p>
            <a:r>
              <a:rPr lang="es-ES" dirty="0" err="1" smtClean="0"/>
              <a:t>Thank</a:t>
            </a:r>
            <a:r>
              <a:rPr lang="es-ES" dirty="0" smtClean="0"/>
              <a:t> </a:t>
            </a:r>
            <a:r>
              <a:rPr lang="es-ES" dirty="0" err="1" smtClean="0"/>
              <a:t>you</a:t>
            </a:r>
            <a:endParaRPr lang="en-US" dirty="0"/>
          </a:p>
        </p:txBody>
      </p:sp>
      <p:sp>
        <p:nvSpPr>
          <p:cNvPr id="3" name="Subtitle 2"/>
          <p:cNvSpPr>
            <a:spLocks noGrp="1"/>
          </p:cNvSpPr>
          <p:nvPr>
            <p:ph type="subTitle" idx="1" hasCustomPrompt="1"/>
          </p:nvPr>
        </p:nvSpPr>
        <p:spPr>
          <a:xfrm>
            <a:off x="4963889" y="4900141"/>
            <a:ext cx="6702593"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smtClean="0"/>
              <a:t>click</a:t>
            </a:r>
            <a:r>
              <a:rPr lang="es-ES" dirty="0" smtClean="0"/>
              <a:t> aquí </a:t>
            </a:r>
            <a:r>
              <a:rPr lang="es-ES" dirty="0"/>
              <a:t>para modificar el subtítulo</a:t>
            </a:r>
          </a:p>
        </p:txBody>
      </p:sp>
      <p:sp>
        <p:nvSpPr>
          <p:cNvPr id="13" name="Rectángulo 12"/>
          <p:cNvSpPr/>
          <p:nvPr userDrawn="1"/>
        </p:nvSpPr>
        <p:spPr>
          <a:xfrm>
            <a:off x="1" y="6095686"/>
            <a:ext cx="4064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7" name="Marcador de texto 16"/>
          <p:cNvSpPr>
            <a:spLocks noGrp="1"/>
          </p:cNvSpPr>
          <p:nvPr>
            <p:ph type="body" sz="quarter" idx="11" hasCustomPrompt="1"/>
          </p:nvPr>
        </p:nvSpPr>
        <p:spPr>
          <a:xfrm>
            <a:off x="4963888" y="6095685"/>
            <a:ext cx="6702595" cy="487533"/>
          </a:xfrm>
          <a:prstGeom prst="rect">
            <a:avLst/>
          </a:prstGeom>
        </p:spPr>
        <p:txBody>
          <a:bodyPr anchor="ctr"/>
          <a:lstStyle>
            <a:lvl1pPr marL="0" indent="0" algn="l">
              <a:buNone/>
              <a:defRPr>
                <a:solidFill>
                  <a:srgbClr val="004890"/>
                </a:solidFill>
              </a:defRPr>
            </a:lvl1pPr>
          </a:lstStyle>
          <a:p>
            <a:pPr lvl="0"/>
            <a:r>
              <a:rPr lang="es-ES" dirty="0" smtClean="0"/>
              <a:t>YourEmail@bsc.es</a:t>
            </a:r>
            <a:endParaRPr lang="es-ES" dirty="0"/>
          </a:p>
        </p:txBody>
      </p:sp>
    </p:spTree>
    <p:extLst>
      <p:ext uri="{BB962C8B-B14F-4D97-AF65-F5344CB8AC3E}">
        <p14:creationId xmlns:p14="http://schemas.microsoft.com/office/powerpoint/2010/main" val="24151615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9737" y="217894"/>
            <a:ext cx="10972797"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619737" y="1215072"/>
            <a:ext cx="10972797" cy="483325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946" y="6232144"/>
            <a:ext cx="2501900" cy="457200"/>
          </a:xfrm>
          <a:prstGeom prst="rect">
            <a:avLst/>
          </a:prstGeom>
        </p:spPr>
      </p:pic>
    </p:spTree>
    <p:extLst>
      <p:ext uri="{BB962C8B-B14F-4D97-AF65-F5344CB8AC3E}">
        <p14:creationId xmlns:p14="http://schemas.microsoft.com/office/powerpoint/2010/main" val="28045468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0" y="256068"/>
            <a:ext cx="12192000" cy="800945"/>
          </a:xfrm>
          <a:prstGeom prst="rect">
            <a:avLst/>
          </a:prstGeom>
        </p:spPr>
        <p:txBody>
          <a:bodyPr vert="horz" lIns="91440" tIns="45720" rIns="91440" bIns="45720" rtlCol="0" anchor="t">
            <a:no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603657" y="1514475"/>
            <a:ext cx="10984685" cy="4662488"/>
          </a:xfrm>
          <a:prstGeom prst="rect">
            <a:avLst/>
          </a:prstGeom>
        </p:spPr>
        <p:txBody>
          <a:bodyPr vert="horz" lIns="91440" tIns="45720" rIns="91440" bIns="45720" rtlCol="0">
            <a:normAutofit/>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163962175"/>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5" r:id="rId4"/>
    <p:sldLayoutId id="2147483673" r:id="rId5"/>
    <p:sldLayoutId id="2147483678" r:id="rId6"/>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18" Type="http://schemas.openxmlformats.org/officeDocument/2006/relationships/image" Target="../media/image23.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jp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20.png"/><Relationship Id="rId3" Type="http://schemas.openxmlformats.org/officeDocument/2006/relationships/image" Target="../media/image8.jpg"/><Relationship Id="rId7" Type="http://schemas.openxmlformats.org/officeDocument/2006/relationships/image" Target="../media/image13.jpg"/><Relationship Id="rId12" Type="http://schemas.openxmlformats.org/officeDocument/2006/relationships/image" Target="../media/image19.jpg"/><Relationship Id="rId17" Type="http://schemas.openxmlformats.org/officeDocument/2006/relationships/image" Target="../media/image24.jpeg"/><Relationship Id="rId2" Type="http://schemas.openxmlformats.org/officeDocument/2006/relationships/image" Target="../media/image7.jpg"/><Relationship Id="rId16"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8.png"/><Relationship Id="rId5" Type="http://schemas.openxmlformats.org/officeDocument/2006/relationships/image" Target="../media/image11.jp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5.jpeg"/><Relationship Id="rId3" Type="http://schemas.openxmlformats.org/officeDocument/2006/relationships/image" Target="../media/image8.jpg"/><Relationship Id="rId7" Type="http://schemas.openxmlformats.org/officeDocument/2006/relationships/image" Target="../media/image16.jpg"/><Relationship Id="rId12" Type="http://schemas.openxmlformats.org/officeDocument/2006/relationships/image" Target="../media/image23.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22.png"/><Relationship Id="rId5" Type="http://schemas.openxmlformats.org/officeDocument/2006/relationships/image" Target="../media/image12.jpg"/><Relationship Id="rId10" Type="http://schemas.openxmlformats.org/officeDocument/2006/relationships/image" Target="../media/image20.png"/><Relationship Id="rId4" Type="http://schemas.openxmlformats.org/officeDocument/2006/relationships/image" Target="../media/image11.jpg"/><Relationship Id="rId9"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s-ES" sz="4800" dirty="0"/>
              <a:t>La supercomputación en España en era </a:t>
            </a:r>
            <a:r>
              <a:rPr lang="es-ES" sz="4800" dirty="0" smtClean="0"/>
              <a:t>pre-</a:t>
            </a:r>
            <a:r>
              <a:rPr lang="es-ES" sz="4800" dirty="0" err="1" smtClean="0"/>
              <a:t>exaescala</a:t>
            </a:r>
            <a:endParaRPr lang="es-ES" sz="4800" b="0" dirty="0"/>
          </a:p>
        </p:txBody>
      </p:sp>
      <p:sp>
        <p:nvSpPr>
          <p:cNvPr id="5" name="Subtítulo 4"/>
          <p:cNvSpPr>
            <a:spLocks noGrp="1"/>
          </p:cNvSpPr>
          <p:nvPr>
            <p:ph type="subTitle" idx="1"/>
          </p:nvPr>
        </p:nvSpPr>
        <p:spPr/>
        <p:txBody>
          <a:bodyPr/>
          <a:lstStyle/>
          <a:p>
            <a:r>
              <a:rPr lang="es-ES" dirty="0" smtClean="0"/>
              <a:t>Oriol Pineda</a:t>
            </a:r>
          </a:p>
          <a:p>
            <a:r>
              <a:rPr lang="es-ES" dirty="0" err="1" smtClean="0"/>
              <a:t>Infrastructure</a:t>
            </a:r>
            <a:r>
              <a:rPr lang="es-ES" dirty="0" smtClean="0"/>
              <a:t> Access </a:t>
            </a:r>
            <a:r>
              <a:rPr lang="es-ES" dirty="0" err="1" smtClean="0"/>
              <a:t>Policy</a:t>
            </a:r>
            <a:endParaRPr lang="es-ES" dirty="0"/>
          </a:p>
        </p:txBody>
      </p:sp>
      <p:sp>
        <p:nvSpPr>
          <p:cNvPr id="6" name="Marcador de texto 5"/>
          <p:cNvSpPr>
            <a:spLocks noGrp="1"/>
          </p:cNvSpPr>
          <p:nvPr>
            <p:ph type="body" sz="quarter" idx="10"/>
          </p:nvPr>
        </p:nvSpPr>
        <p:spPr/>
        <p:txBody>
          <a:bodyPr/>
          <a:lstStyle/>
          <a:p>
            <a:r>
              <a:rPr lang="es-ES" dirty="0" smtClean="0"/>
              <a:t>14 Junio </a:t>
            </a:r>
            <a:r>
              <a:rPr lang="es-ES" dirty="0" smtClean="0"/>
              <a:t>2023</a:t>
            </a:r>
            <a:endParaRPr lang="es-ES" dirty="0"/>
          </a:p>
        </p:txBody>
      </p:sp>
      <p:sp>
        <p:nvSpPr>
          <p:cNvPr id="7" name="Marcador de texto 6"/>
          <p:cNvSpPr>
            <a:spLocks noGrp="1"/>
          </p:cNvSpPr>
          <p:nvPr>
            <p:ph type="body" sz="quarter" idx="11"/>
          </p:nvPr>
        </p:nvSpPr>
        <p:spPr/>
        <p:txBody>
          <a:bodyPr/>
          <a:lstStyle/>
          <a:p>
            <a:r>
              <a:rPr lang="pt-BR" dirty="0"/>
              <a:t>Jornadas Técnicas de </a:t>
            </a:r>
            <a:r>
              <a:rPr lang="pt-BR" dirty="0" err="1"/>
              <a:t>RedIRIS</a:t>
            </a:r>
            <a:r>
              <a:rPr lang="pt-BR" dirty="0"/>
              <a:t> 2023</a:t>
            </a:r>
            <a:endParaRPr lang="es-ES" dirty="0"/>
          </a:p>
        </p:txBody>
      </p:sp>
    </p:spTree>
    <p:extLst>
      <p:ext uri="{BB962C8B-B14F-4D97-AF65-F5344CB8AC3E}">
        <p14:creationId xmlns:p14="http://schemas.microsoft.com/office/powerpoint/2010/main" val="151456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933" b="2585"/>
          <a:stretch/>
        </p:blipFill>
        <p:spPr>
          <a:xfrm>
            <a:off x="0" y="880217"/>
            <a:ext cx="12212824" cy="5977783"/>
          </a:xfrm>
          <a:prstGeom prst="rect">
            <a:avLst/>
          </a:prstGeom>
        </p:spPr>
      </p:pic>
      <p:sp>
        <p:nvSpPr>
          <p:cNvPr id="5" name="Rectángulo 4"/>
          <p:cNvSpPr/>
          <p:nvPr/>
        </p:nvSpPr>
        <p:spPr>
          <a:xfrm rot="21369185">
            <a:off x="2207687" y="5443722"/>
            <a:ext cx="3324314" cy="4698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t>Cancelled – More info coming soon</a:t>
            </a:r>
            <a:endParaRPr lang="en-GB" sz="1600" dirty="0"/>
          </a:p>
        </p:txBody>
      </p:sp>
    </p:spTree>
    <p:extLst>
      <p:ext uri="{BB962C8B-B14F-4D97-AF65-F5344CB8AC3E}">
        <p14:creationId xmlns:p14="http://schemas.microsoft.com/office/powerpoint/2010/main" val="46627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2654" y="2116955"/>
            <a:ext cx="3624965" cy="3224165"/>
          </a:xfrm>
        </p:spPr>
        <p:txBody>
          <a:bodyPr>
            <a:normAutofit/>
          </a:bodyPr>
          <a:lstStyle/>
          <a:p>
            <a:pPr marL="0" indent="0" algn="ctr">
              <a:buNone/>
            </a:pPr>
            <a:r>
              <a:rPr lang="en-GB" sz="2400" b="1" dirty="0" smtClean="0"/>
              <a:t>RES 2022</a:t>
            </a:r>
          </a:p>
          <a:p>
            <a:pPr marL="0" indent="0" algn="ctr">
              <a:buNone/>
            </a:pPr>
            <a:endParaRPr lang="en-GB" sz="2400" b="1" dirty="0" smtClean="0"/>
          </a:p>
          <a:p>
            <a:r>
              <a:rPr lang="en-GB" sz="2400" dirty="0" smtClean="0"/>
              <a:t>1.000M </a:t>
            </a:r>
            <a:r>
              <a:rPr lang="en-GB" sz="2400" dirty="0" smtClean="0"/>
              <a:t>core hours</a:t>
            </a:r>
          </a:p>
          <a:p>
            <a:endParaRPr lang="en-GB" sz="2400" dirty="0" smtClean="0"/>
          </a:p>
          <a:p>
            <a:r>
              <a:rPr lang="en-GB" sz="2400" dirty="0" smtClean="0"/>
              <a:t>21M </a:t>
            </a:r>
            <a:r>
              <a:rPr lang="en-GB" sz="2400" dirty="0" smtClean="0"/>
              <a:t>node hours</a:t>
            </a:r>
          </a:p>
          <a:p>
            <a:endParaRPr lang="en-GB" sz="2400" dirty="0" smtClean="0"/>
          </a:p>
          <a:p>
            <a:r>
              <a:rPr lang="en-GB" sz="2400" b="1" dirty="0" smtClean="0"/>
              <a:t>200.000 </a:t>
            </a:r>
            <a:r>
              <a:rPr lang="en-GB" sz="2400" b="1" dirty="0" err="1" smtClean="0"/>
              <a:t>ExaFlop</a:t>
            </a:r>
            <a:r>
              <a:rPr lang="en-GB" sz="2400" b="1" dirty="0" smtClean="0"/>
              <a:t> per year</a:t>
            </a:r>
            <a:endParaRPr lang="en-GB" sz="2200" b="1" dirty="0" smtClean="0"/>
          </a:p>
        </p:txBody>
      </p:sp>
      <p:sp>
        <p:nvSpPr>
          <p:cNvPr id="4" name="Marcador de contenido 2"/>
          <p:cNvSpPr txBox="1">
            <a:spLocks/>
          </p:cNvSpPr>
          <p:nvPr/>
        </p:nvSpPr>
        <p:spPr>
          <a:xfrm>
            <a:off x="5122308" y="2106007"/>
            <a:ext cx="2662384" cy="344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smtClean="0"/>
              <a:t>RES 2024</a:t>
            </a:r>
          </a:p>
          <a:p>
            <a:pPr marL="0" indent="0" algn="ctr">
              <a:buNone/>
            </a:pPr>
            <a:endParaRPr lang="en-GB" sz="2400" b="1" dirty="0" smtClean="0"/>
          </a:p>
          <a:p>
            <a:r>
              <a:rPr lang="en-GB" sz="2400" dirty="0" smtClean="0"/>
              <a:t>1.500M (~1.5x</a:t>
            </a:r>
            <a:r>
              <a:rPr lang="en-GB" sz="2400" dirty="0" smtClean="0"/>
              <a:t>)</a:t>
            </a:r>
          </a:p>
          <a:p>
            <a:endParaRPr lang="en-GB" sz="2400" dirty="0" smtClean="0"/>
          </a:p>
          <a:p>
            <a:r>
              <a:rPr lang="en-GB" sz="2400" dirty="0" smtClean="0"/>
              <a:t>21M (~)</a:t>
            </a:r>
            <a:endParaRPr lang="en-GB" sz="2400" dirty="0" smtClean="0"/>
          </a:p>
          <a:p>
            <a:endParaRPr lang="en-GB" sz="2400" dirty="0" smtClean="0"/>
          </a:p>
          <a:p>
            <a:r>
              <a:rPr lang="en-GB" sz="2400" b="1" dirty="0" smtClean="0"/>
              <a:t>2.000.000 (~10x)</a:t>
            </a:r>
            <a:endParaRPr lang="en-GB" sz="2200" dirty="0" smtClean="0"/>
          </a:p>
        </p:txBody>
      </p:sp>
      <p:sp>
        <p:nvSpPr>
          <p:cNvPr id="5" name="Flecha derecha 4"/>
          <p:cNvSpPr/>
          <p:nvPr/>
        </p:nvSpPr>
        <p:spPr>
          <a:xfrm>
            <a:off x="3608277" y="3684931"/>
            <a:ext cx="1119499" cy="67511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Title 2"/>
          <p:cNvSpPr txBox="1">
            <a:spLocks/>
          </p:cNvSpPr>
          <p:nvPr/>
        </p:nvSpPr>
        <p:spPr bwMode="auto">
          <a:xfrm>
            <a:off x="152400" y="408468"/>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pPr>
              <a:defRPr/>
            </a:pPr>
            <a:r>
              <a:rPr lang="en-GB" smtClean="0"/>
              <a:t>Red Española de Supercomputación</a:t>
            </a:r>
            <a:endParaRPr lang="en-GB" dirty="0"/>
          </a:p>
        </p:txBody>
      </p:sp>
      <p:sp>
        <p:nvSpPr>
          <p:cNvPr id="10" name="Marcador de contenido 2"/>
          <p:cNvSpPr txBox="1">
            <a:spLocks/>
          </p:cNvSpPr>
          <p:nvPr/>
        </p:nvSpPr>
        <p:spPr>
          <a:xfrm>
            <a:off x="8985007" y="2123101"/>
            <a:ext cx="2662384" cy="3277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smtClean="0"/>
              <a:t>extended 2024</a:t>
            </a:r>
          </a:p>
          <a:p>
            <a:pPr marL="0" indent="0" algn="ctr">
              <a:buNone/>
            </a:pPr>
            <a:endParaRPr lang="en-GB" sz="2400" b="1" dirty="0" smtClean="0"/>
          </a:p>
          <a:p>
            <a:r>
              <a:rPr lang="en-GB" sz="2400" dirty="0" smtClean="0"/>
              <a:t>4.500M (~</a:t>
            </a:r>
            <a:r>
              <a:rPr lang="en-GB" sz="2400" dirty="0" smtClean="0"/>
              <a:t>5x)</a:t>
            </a:r>
          </a:p>
          <a:p>
            <a:endParaRPr lang="en-GB" sz="2400" dirty="0" smtClean="0"/>
          </a:p>
          <a:p>
            <a:r>
              <a:rPr lang="en-GB" sz="2400" dirty="0" smtClean="0"/>
              <a:t>42M </a:t>
            </a:r>
            <a:r>
              <a:rPr lang="en-GB" sz="2400" dirty="0" smtClean="0"/>
              <a:t>(~</a:t>
            </a:r>
            <a:r>
              <a:rPr lang="en-GB" sz="2400" dirty="0" smtClean="0"/>
              <a:t>2x)</a:t>
            </a:r>
          </a:p>
          <a:p>
            <a:endParaRPr lang="en-GB" sz="2400" dirty="0" smtClean="0"/>
          </a:p>
          <a:p>
            <a:r>
              <a:rPr lang="en-GB" sz="2400" b="1" dirty="0" smtClean="0"/>
              <a:t>6.000.000 </a:t>
            </a:r>
            <a:r>
              <a:rPr lang="en-GB" sz="2400" b="1" dirty="0" smtClean="0"/>
              <a:t>(~</a:t>
            </a:r>
            <a:r>
              <a:rPr lang="en-GB" sz="2400" b="1" dirty="0" smtClean="0"/>
              <a:t>30x</a:t>
            </a:r>
            <a:r>
              <a:rPr lang="en-GB" sz="2400" b="1" dirty="0" smtClean="0"/>
              <a:t>)</a:t>
            </a:r>
            <a:endParaRPr lang="en-GB" sz="2200" dirty="0" smtClean="0"/>
          </a:p>
        </p:txBody>
      </p:sp>
      <p:sp>
        <p:nvSpPr>
          <p:cNvPr id="11" name="Flecha derecha 10"/>
          <p:cNvSpPr/>
          <p:nvPr/>
        </p:nvSpPr>
        <p:spPr>
          <a:xfrm>
            <a:off x="7547888" y="3684931"/>
            <a:ext cx="1119499" cy="67511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933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Access to MareNostrum 5</a:t>
            </a:r>
            <a:endParaRPr lang="en-GB" dirty="0"/>
          </a:p>
        </p:txBody>
      </p:sp>
      <p:sp>
        <p:nvSpPr>
          <p:cNvPr id="5" name="Rectángulo 4"/>
          <p:cNvSpPr/>
          <p:nvPr/>
        </p:nvSpPr>
        <p:spPr>
          <a:xfrm>
            <a:off x="1016949" y="1281867"/>
            <a:ext cx="5040000" cy="3932216"/>
          </a:xfrm>
          <a:prstGeom prst="rect">
            <a:avLst/>
          </a:prstGeom>
          <a:solidFill>
            <a:srgbClr val="20386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 name="Rectángulo 6"/>
          <p:cNvSpPr/>
          <p:nvPr/>
        </p:nvSpPr>
        <p:spPr>
          <a:xfrm>
            <a:off x="6056949" y="1281867"/>
            <a:ext cx="5040000" cy="24922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p:cNvSpPr/>
          <p:nvPr/>
        </p:nvSpPr>
        <p:spPr>
          <a:xfrm>
            <a:off x="7748947" y="3774083"/>
            <a:ext cx="1656000" cy="144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ángulo 8"/>
          <p:cNvSpPr/>
          <p:nvPr/>
        </p:nvSpPr>
        <p:spPr>
          <a:xfrm>
            <a:off x="6056947" y="3774083"/>
            <a:ext cx="1692000" cy="144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ángulo 9"/>
          <p:cNvSpPr/>
          <p:nvPr/>
        </p:nvSpPr>
        <p:spPr>
          <a:xfrm>
            <a:off x="9404947" y="3774083"/>
            <a:ext cx="1692002" cy="144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07" y="1437865"/>
            <a:ext cx="2992057" cy="899812"/>
          </a:xfrm>
          <a:prstGeom prst="roundRect">
            <a:avLst/>
          </a:prstGeom>
        </p:spPr>
      </p:pic>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r="69625"/>
          <a:stretch/>
        </p:blipFill>
        <p:spPr>
          <a:xfrm>
            <a:off x="9755227" y="4022266"/>
            <a:ext cx="991441" cy="876300"/>
          </a:xfrm>
          <a:prstGeom prst="rect">
            <a:avLst/>
          </a:prstGeom>
        </p:spPr>
      </p:pic>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353" y="4131109"/>
            <a:ext cx="695190" cy="695190"/>
          </a:xfrm>
          <a:prstGeom prst="roundRect">
            <a:avLst/>
          </a:prstGeom>
        </p:spPr>
      </p:pic>
      <p:pic>
        <p:nvPicPr>
          <p:cNvPr id="18" name="Imagen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560" y="4131109"/>
            <a:ext cx="695190" cy="695190"/>
          </a:xfrm>
          <a:prstGeom prst="roundRect">
            <a:avLst/>
          </a:prstGeom>
        </p:spPr>
      </p:pic>
      <p:pic>
        <p:nvPicPr>
          <p:cNvPr id="19" name="Imagen 18"/>
          <p:cNvPicPr>
            <a:picLocks noChangeAspect="1"/>
          </p:cNvPicPr>
          <p:nvPr/>
        </p:nvPicPr>
        <p:blipFill>
          <a:blip r:embed="rId6"/>
          <a:stretch>
            <a:fillRect/>
          </a:stretch>
        </p:blipFill>
        <p:spPr>
          <a:xfrm>
            <a:off x="6267204" y="1439943"/>
            <a:ext cx="1611133" cy="897734"/>
          </a:xfrm>
          <a:prstGeom prst="roundRect">
            <a:avLst/>
          </a:prstGeom>
        </p:spPr>
      </p:pic>
      <p:sp>
        <p:nvSpPr>
          <p:cNvPr id="20" name="CuadroTexto 19"/>
          <p:cNvSpPr txBox="1"/>
          <p:nvPr/>
        </p:nvSpPr>
        <p:spPr>
          <a:xfrm>
            <a:off x="5138746" y="4641633"/>
            <a:ext cx="583814" cy="369332"/>
          </a:xfrm>
          <a:prstGeom prst="rect">
            <a:avLst/>
          </a:prstGeom>
          <a:noFill/>
        </p:spPr>
        <p:txBody>
          <a:bodyPr wrap="none" rtlCol="0">
            <a:spAutoFit/>
          </a:bodyPr>
          <a:lstStyle/>
          <a:p>
            <a:r>
              <a:rPr lang="en-GB" b="1" dirty="0" smtClean="0">
                <a:solidFill>
                  <a:schemeClr val="bg1"/>
                </a:solidFill>
              </a:rPr>
              <a:t>50%</a:t>
            </a:r>
            <a:endParaRPr lang="en-GB" b="1" dirty="0">
              <a:solidFill>
                <a:schemeClr val="bg1"/>
              </a:solidFill>
            </a:endParaRPr>
          </a:p>
        </p:txBody>
      </p:sp>
    </p:spTree>
    <p:extLst>
      <p:ext uri="{BB962C8B-B14F-4D97-AF65-F5344CB8AC3E}">
        <p14:creationId xmlns:p14="http://schemas.microsoft.com/office/powerpoint/2010/main" val="389974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66701"/>
            <a:ext cx="12192000" cy="800945"/>
          </a:xfrm>
        </p:spPr>
        <p:txBody>
          <a:bodyPr/>
          <a:lstStyle/>
          <a:p>
            <a:r>
              <a:rPr lang="en-GB" dirty="0" smtClean="0"/>
              <a:t>Access to MareNostrum 5</a:t>
            </a:r>
            <a:endParaRPr lang="en-GB" dirty="0"/>
          </a:p>
        </p:txBody>
      </p:sp>
      <p:sp>
        <p:nvSpPr>
          <p:cNvPr id="3" name="Marcador de contenido 2"/>
          <p:cNvSpPr>
            <a:spLocks noGrp="1"/>
          </p:cNvSpPr>
          <p:nvPr>
            <p:ph idx="1"/>
          </p:nvPr>
        </p:nvSpPr>
        <p:spPr/>
        <p:txBody>
          <a:bodyPr>
            <a:normAutofit/>
          </a:bodyPr>
          <a:lstStyle/>
          <a:p>
            <a:r>
              <a:rPr lang="en-GB" sz="2400" dirty="0" smtClean="0"/>
              <a:t>EuroHPC JU access programmes</a:t>
            </a:r>
          </a:p>
          <a:p>
            <a:pPr lvl="1"/>
            <a:r>
              <a:rPr lang="en-GB" sz="2200" dirty="0" smtClean="0"/>
              <a:t>Extreme Scale Access, 2 calls per year</a:t>
            </a:r>
          </a:p>
          <a:p>
            <a:pPr lvl="1"/>
            <a:r>
              <a:rPr lang="en-GB" sz="2200" dirty="0" smtClean="0"/>
              <a:t>Regular Access, 3 calls per year</a:t>
            </a:r>
          </a:p>
          <a:p>
            <a:pPr lvl="1"/>
            <a:r>
              <a:rPr lang="en-GB" sz="2200" dirty="0" smtClean="0"/>
              <a:t>Benchmark and Development Access, rolling call</a:t>
            </a:r>
          </a:p>
          <a:p>
            <a:pPr lvl="1"/>
            <a:endParaRPr lang="en-GB" sz="2200" dirty="0" smtClean="0"/>
          </a:p>
          <a:p>
            <a:r>
              <a:rPr lang="en-GB" sz="2400" dirty="0" smtClean="0"/>
              <a:t>Spanish HPC programme</a:t>
            </a:r>
          </a:p>
          <a:p>
            <a:pPr lvl="1"/>
            <a:r>
              <a:rPr lang="en-GB" sz="2200" dirty="0" smtClean="0"/>
              <a:t>3 calls per year, for HPC and IA access</a:t>
            </a:r>
          </a:p>
          <a:p>
            <a:pPr lvl="1"/>
            <a:endParaRPr lang="en-GB" sz="2200" dirty="0"/>
          </a:p>
          <a:p>
            <a:r>
              <a:rPr lang="en-GB" sz="2400" dirty="0" smtClean="0"/>
              <a:t>Collaborations with BSC research</a:t>
            </a:r>
          </a:p>
          <a:p>
            <a:pPr lvl="1"/>
            <a:r>
              <a:rPr lang="en-GB" sz="2200" dirty="0" smtClean="0"/>
              <a:t>Always open</a:t>
            </a:r>
          </a:p>
          <a:p>
            <a:pPr lvl="1"/>
            <a:endParaRPr lang="en-GB" sz="2200"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061" y="1600231"/>
            <a:ext cx="2992057" cy="899812"/>
          </a:xfrm>
          <a:prstGeom prst="roundRect">
            <a:avLst/>
          </a:prstGeom>
        </p:spPr>
      </p:pic>
      <p:pic>
        <p:nvPicPr>
          <p:cNvPr id="5" name="Imagen 4"/>
          <p:cNvPicPr>
            <a:picLocks noChangeAspect="1"/>
          </p:cNvPicPr>
          <p:nvPr/>
        </p:nvPicPr>
        <p:blipFill>
          <a:blip r:embed="rId3"/>
          <a:stretch>
            <a:fillRect/>
          </a:stretch>
        </p:blipFill>
        <p:spPr>
          <a:xfrm>
            <a:off x="8788523" y="3329293"/>
            <a:ext cx="1611133" cy="897734"/>
          </a:xfrm>
          <a:prstGeom prst="roundRect">
            <a:avLst/>
          </a:prstGeom>
        </p:spPr>
      </p:pic>
      <p:pic>
        <p:nvPicPr>
          <p:cNvPr id="6" name="Imagen 5"/>
          <p:cNvPicPr>
            <a:picLocks noChangeAspect="1"/>
          </p:cNvPicPr>
          <p:nvPr/>
        </p:nvPicPr>
        <p:blipFill>
          <a:blip r:embed="rId4"/>
          <a:stretch>
            <a:fillRect/>
          </a:stretch>
        </p:blipFill>
        <p:spPr>
          <a:xfrm>
            <a:off x="8122477" y="4697346"/>
            <a:ext cx="2943225" cy="971550"/>
          </a:xfrm>
          <a:prstGeom prst="rect">
            <a:avLst/>
          </a:prstGeom>
        </p:spPr>
      </p:pic>
    </p:spTree>
    <p:extLst>
      <p:ext uri="{BB962C8B-B14F-4D97-AF65-F5344CB8AC3E}">
        <p14:creationId xmlns:p14="http://schemas.microsoft.com/office/powerpoint/2010/main" val="88042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5013364" y="1884276"/>
            <a:ext cx="5026945" cy="2998826"/>
          </a:xfrm>
        </p:spPr>
        <p:txBody>
          <a:bodyPr>
            <a:noAutofit/>
          </a:bodyPr>
          <a:lstStyle/>
          <a:p>
            <a:pPr algn="ctr"/>
            <a:r>
              <a:rPr lang="es-ES" sz="8000" b="0" dirty="0" err="1"/>
              <a:t>Thank</a:t>
            </a:r>
            <a:r>
              <a:rPr lang="es-ES" sz="8000" b="0" dirty="0"/>
              <a:t> </a:t>
            </a:r>
            <a:r>
              <a:rPr lang="es-ES" sz="8000" b="0" dirty="0" err="1"/>
              <a:t>you</a:t>
            </a:r>
            <a:r>
              <a:rPr lang="es-ES" sz="8000" b="0" dirty="0"/>
              <a:t> </a:t>
            </a:r>
          </a:p>
        </p:txBody>
      </p:sp>
      <p:sp>
        <p:nvSpPr>
          <p:cNvPr id="2" name="Subtítulo 1"/>
          <p:cNvSpPr>
            <a:spLocks noGrp="1"/>
          </p:cNvSpPr>
          <p:nvPr>
            <p:ph type="subTitle" idx="1"/>
          </p:nvPr>
        </p:nvSpPr>
        <p:spPr>
          <a:xfrm>
            <a:off x="5127066" y="6107242"/>
            <a:ext cx="4569950" cy="464416"/>
          </a:xfrm>
        </p:spPr>
        <p:txBody>
          <a:bodyPr/>
          <a:lstStyle/>
          <a:p>
            <a:pPr algn="ctr"/>
            <a:r>
              <a:rPr lang="es-ES" sz="2800" dirty="0" smtClean="0">
                <a:solidFill>
                  <a:srgbClr val="004890"/>
                </a:solidFill>
                <a:ea typeface="+mj-ea"/>
                <a:cs typeface="+mj-cs"/>
              </a:rPr>
              <a:t>oriol.pineda@bsc.es</a:t>
            </a:r>
            <a:endParaRPr lang="es-ES" sz="2800" dirty="0">
              <a:solidFill>
                <a:srgbClr val="004890"/>
              </a:solidFill>
              <a:ea typeface="+mj-ea"/>
              <a:cs typeface="+mj-cs"/>
            </a:endParaRPr>
          </a:p>
        </p:txBody>
      </p:sp>
    </p:spTree>
    <p:extLst>
      <p:ext uri="{BB962C8B-B14F-4D97-AF65-F5344CB8AC3E}">
        <p14:creationId xmlns:p14="http://schemas.microsoft.com/office/powerpoint/2010/main" val="1410038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defRPr/>
            </a:pPr>
            <a:r>
              <a:rPr lang="en-GB" dirty="0" smtClean="0"/>
              <a:t>Red Española de </a:t>
            </a:r>
            <a:r>
              <a:rPr lang="en-GB" dirty="0" err="1" smtClean="0"/>
              <a:t>Supercomputación</a:t>
            </a:r>
            <a:endParaRPr dirty="0"/>
          </a:p>
        </p:txBody>
      </p:sp>
      <p:pic>
        <p:nvPicPr>
          <p:cNvPr id="18" name="Imagen 17"/>
          <p:cNvPicPr>
            <a:picLocks noChangeAspect="1"/>
          </p:cNvPicPr>
          <p:nvPr/>
        </p:nvPicPr>
        <p:blipFill>
          <a:blip r:embed="rId2"/>
          <a:stretch/>
        </p:blipFill>
        <p:spPr bwMode="auto">
          <a:xfrm>
            <a:off x="10519873" y="6072645"/>
            <a:ext cx="1313810" cy="654979"/>
          </a:xfrm>
          <a:prstGeom prst="rect">
            <a:avLst/>
          </a:prstGeom>
        </p:spPr>
      </p:pic>
      <p:pic>
        <p:nvPicPr>
          <p:cNvPr id="19" name="Imagen 18"/>
          <p:cNvPicPr>
            <a:picLocks noChangeAspect="1"/>
          </p:cNvPicPr>
          <p:nvPr/>
        </p:nvPicPr>
        <p:blipFill>
          <a:blip r:embed="rId3"/>
          <a:stretch/>
        </p:blipFill>
        <p:spPr bwMode="auto">
          <a:xfrm>
            <a:off x="8989276" y="6104430"/>
            <a:ext cx="1068371" cy="591408"/>
          </a:xfrm>
          <a:prstGeom prst="rect">
            <a:avLst/>
          </a:prstGeom>
        </p:spPr>
      </p:pic>
      <p:pic>
        <p:nvPicPr>
          <p:cNvPr id="1026" name="Picture 2" descr="https://www.res.es/sites/default/files/public/uploaded/mapa-res-nuevos-puntos-v2%20mar%C3%A7%202021.png"/>
          <p:cNvPicPr>
            <a:picLocks noChangeAspect="1" noChangeArrowheads="1"/>
          </p:cNvPicPr>
          <p:nvPr/>
        </p:nvPicPr>
        <p:blipFill>
          <a:blip r:embed="rId4"/>
          <a:stretch/>
        </p:blipFill>
        <p:spPr bwMode="auto">
          <a:xfrm>
            <a:off x="6738764" y="1290414"/>
            <a:ext cx="3784727" cy="4153738"/>
          </a:xfrm>
          <a:prstGeom prst="rect">
            <a:avLst/>
          </a:prstGeom>
          <a:noFill/>
        </p:spPr>
      </p:pic>
      <p:grpSp>
        <p:nvGrpSpPr>
          <p:cNvPr id="31" name="Grupo 30"/>
          <p:cNvGrpSpPr/>
          <p:nvPr/>
        </p:nvGrpSpPr>
        <p:grpSpPr>
          <a:xfrm>
            <a:off x="1222045" y="1290414"/>
            <a:ext cx="4049585" cy="4255806"/>
            <a:chOff x="7127193" y="1444239"/>
            <a:chExt cx="4049585" cy="4255806"/>
          </a:xfrm>
        </p:grpSpPr>
        <p:sp>
          <p:nvSpPr>
            <p:cNvPr id="13" name="Rectángulo redondeado 12"/>
            <p:cNvSpPr/>
            <p:nvPr/>
          </p:nvSpPr>
          <p:spPr>
            <a:xfrm>
              <a:off x="7127193" y="1444239"/>
              <a:ext cx="4049585" cy="4255806"/>
            </a:xfrm>
            <a:prstGeom prst="roundRect">
              <a:avLst>
                <a:gd name="adj" fmla="val 759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7" name="Grupo 16"/>
            <p:cNvGrpSpPr/>
            <p:nvPr/>
          </p:nvGrpSpPr>
          <p:grpSpPr>
            <a:xfrm>
              <a:off x="7330812" y="1677611"/>
              <a:ext cx="3571379" cy="523003"/>
              <a:chOff x="7330812" y="1677611"/>
              <a:chExt cx="3571379" cy="523003"/>
            </a:xfrm>
          </p:grpSpPr>
          <p:pic>
            <p:nvPicPr>
              <p:cNvPr id="7" name="Imagen 1"/>
              <p:cNvPicPr>
                <a:picLocks noChangeAspect="1"/>
              </p:cNvPicPr>
              <p:nvPr/>
            </p:nvPicPr>
            <p:blipFill>
              <a:blip r:embed="rId5"/>
              <a:stretch/>
            </p:blipFill>
            <p:spPr bwMode="auto">
              <a:xfrm>
                <a:off x="10425304" y="1700669"/>
                <a:ext cx="476887" cy="476887"/>
              </a:xfrm>
              <a:prstGeom prst="rect">
                <a:avLst/>
              </a:prstGeom>
            </p:spPr>
          </p:pic>
          <p:pic>
            <p:nvPicPr>
              <p:cNvPr id="9" name="Picture 5"/>
              <p:cNvPicPr>
                <a:picLocks noChangeAspect="1"/>
              </p:cNvPicPr>
              <p:nvPr/>
            </p:nvPicPr>
            <p:blipFill>
              <a:blip r:embed="rId6"/>
              <a:stretch/>
            </p:blipFill>
            <p:spPr bwMode="auto">
              <a:xfrm>
                <a:off x="9433719" y="1677611"/>
                <a:ext cx="523003" cy="523003"/>
              </a:xfrm>
              <a:prstGeom prst="rect">
                <a:avLst/>
              </a:prstGeom>
            </p:spPr>
          </p:pic>
          <p:pic>
            <p:nvPicPr>
              <p:cNvPr id="14" name="Picture 11"/>
              <p:cNvPicPr>
                <a:picLocks noChangeAspect="1"/>
              </p:cNvPicPr>
              <p:nvPr/>
            </p:nvPicPr>
            <p:blipFill>
              <a:blip r:embed="rId7"/>
              <a:srcRect l="6991" t="32494" r="7378" b="28708"/>
              <a:stretch/>
            </p:blipFill>
            <p:spPr bwMode="auto">
              <a:xfrm>
                <a:off x="7330812" y="1706563"/>
                <a:ext cx="1634325" cy="465098"/>
              </a:xfrm>
              <a:prstGeom prst="rect">
                <a:avLst/>
              </a:prstGeom>
            </p:spPr>
          </p:pic>
        </p:grpSp>
        <p:grpSp>
          <p:nvGrpSpPr>
            <p:cNvPr id="28" name="Grupo 27"/>
            <p:cNvGrpSpPr/>
            <p:nvPr/>
          </p:nvGrpSpPr>
          <p:grpSpPr>
            <a:xfrm>
              <a:off x="7330812" y="4085950"/>
              <a:ext cx="3571379" cy="470170"/>
              <a:chOff x="7330812" y="3949759"/>
              <a:chExt cx="3571379" cy="470170"/>
            </a:xfrm>
          </p:grpSpPr>
          <p:pic>
            <p:nvPicPr>
              <p:cNvPr id="11" name="Picture 2"/>
              <p:cNvPicPr>
                <a:picLocks noChangeAspect="1"/>
              </p:cNvPicPr>
              <p:nvPr/>
            </p:nvPicPr>
            <p:blipFill>
              <a:blip r:embed="rId8"/>
              <a:stretch/>
            </p:blipFill>
            <p:spPr bwMode="auto">
              <a:xfrm>
                <a:off x="7330812" y="3970663"/>
                <a:ext cx="996326" cy="428363"/>
              </a:xfrm>
              <a:prstGeom prst="rect">
                <a:avLst/>
              </a:prstGeom>
            </p:spPr>
          </p:pic>
          <p:pic>
            <p:nvPicPr>
              <p:cNvPr id="16" name="Imagen 15"/>
              <p:cNvPicPr>
                <a:picLocks noChangeAspect="1"/>
              </p:cNvPicPr>
              <p:nvPr/>
            </p:nvPicPr>
            <p:blipFill>
              <a:blip r:embed="rId9"/>
              <a:stretch/>
            </p:blipFill>
            <p:spPr bwMode="auto">
              <a:xfrm>
                <a:off x="8594327" y="3949759"/>
                <a:ext cx="889164" cy="470170"/>
              </a:xfrm>
              <a:prstGeom prst="rect">
                <a:avLst/>
              </a:prstGeom>
            </p:spPr>
          </p:pic>
          <p:pic>
            <p:nvPicPr>
              <p:cNvPr id="22" name="Marcador de contenido 16"/>
              <p:cNvPicPr>
                <a:picLocks noChangeAspect="1"/>
              </p:cNvPicPr>
              <p:nvPr/>
            </p:nvPicPr>
            <p:blipFill>
              <a:blip r:embed="rId10"/>
              <a:stretch/>
            </p:blipFill>
            <p:spPr bwMode="auto">
              <a:xfrm>
                <a:off x="9750679" y="4042775"/>
                <a:ext cx="1151512" cy="284139"/>
              </a:xfrm>
              <a:prstGeom prst="rect">
                <a:avLst/>
              </a:prstGeom>
            </p:spPr>
          </p:pic>
        </p:grpSp>
        <p:grpSp>
          <p:nvGrpSpPr>
            <p:cNvPr id="30" name="Grupo 29"/>
            <p:cNvGrpSpPr/>
            <p:nvPr/>
          </p:nvGrpSpPr>
          <p:grpSpPr>
            <a:xfrm>
              <a:off x="7330812" y="4825550"/>
              <a:ext cx="3571379" cy="735060"/>
              <a:chOff x="7330812" y="4825550"/>
              <a:chExt cx="3571379" cy="735060"/>
            </a:xfrm>
          </p:grpSpPr>
          <p:pic>
            <p:nvPicPr>
              <p:cNvPr id="1028" name="Picture 4" descr="https://www.res.es/sites/default/files/public/styles/res_-_style_-_simplecrop/public/content/node/image/PIC%20LOGO.JPG?itok=pR8y78y6&amp;sc=fbb8844d1a8db325b6458f76d8eb112e"/>
              <p:cNvPicPr>
                <a:picLocks noChangeAspect="1" noChangeArrowheads="1"/>
              </p:cNvPicPr>
              <p:nvPr/>
            </p:nvPicPr>
            <p:blipFill>
              <a:blip r:embed="rId11"/>
              <a:stretch/>
            </p:blipFill>
            <p:spPr bwMode="auto">
              <a:xfrm>
                <a:off x="7330812" y="4825550"/>
                <a:ext cx="1297038" cy="735060"/>
              </a:xfrm>
              <a:prstGeom prst="rect">
                <a:avLst/>
              </a:prstGeom>
              <a:noFill/>
            </p:spPr>
          </p:pic>
          <p:pic>
            <p:nvPicPr>
              <p:cNvPr id="29" name="Imagen 28"/>
              <p:cNvPicPr>
                <a:picLocks noChangeAspect="1"/>
              </p:cNvPicPr>
              <p:nvPr/>
            </p:nvPicPr>
            <p:blipFill>
              <a:blip r:embed="rId12"/>
              <a:stretch/>
            </p:blipFill>
            <p:spPr bwMode="auto">
              <a:xfrm>
                <a:off x="8951270" y="5021045"/>
                <a:ext cx="1950921" cy="344071"/>
              </a:xfrm>
              <a:prstGeom prst="rect">
                <a:avLst/>
              </a:prstGeom>
            </p:spPr>
          </p:pic>
        </p:grpSp>
        <p:grpSp>
          <p:nvGrpSpPr>
            <p:cNvPr id="25" name="Grupo 24"/>
            <p:cNvGrpSpPr/>
            <p:nvPr/>
          </p:nvGrpSpPr>
          <p:grpSpPr>
            <a:xfrm>
              <a:off x="7330812" y="2470044"/>
              <a:ext cx="3571379" cy="614138"/>
              <a:chOff x="7330812" y="2288263"/>
              <a:chExt cx="3571379" cy="614138"/>
            </a:xfrm>
          </p:grpSpPr>
          <p:pic>
            <p:nvPicPr>
              <p:cNvPr id="5" name="Picture 8"/>
              <p:cNvPicPr>
                <a:picLocks noChangeAspect="1"/>
              </p:cNvPicPr>
              <p:nvPr/>
            </p:nvPicPr>
            <p:blipFill>
              <a:blip r:embed="rId13"/>
              <a:stretch/>
            </p:blipFill>
            <p:spPr bwMode="auto">
              <a:xfrm>
                <a:off x="7330812" y="2288263"/>
                <a:ext cx="694243" cy="614138"/>
              </a:xfrm>
              <a:prstGeom prst="rect">
                <a:avLst/>
              </a:prstGeom>
            </p:spPr>
          </p:pic>
          <p:pic>
            <p:nvPicPr>
              <p:cNvPr id="12" name="Picture 3"/>
              <p:cNvPicPr>
                <a:picLocks noChangeAspect="1"/>
              </p:cNvPicPr>
              <p:nvPr/>
            </p:nvPicPr>
            <p:blipFill>
              <a:blip r:embed="rId14"/>
              <a:stretch/>
            </p:blipFill>
            <p:spPr bwMode="auto">
              <a:xfrm>
                <a:off x="9297826" y="2345438"/>
                <a:ext cx="1604365" cy="499789"/>
              </a:xfrm>
              <a:prstGeom prst="rect">
                <a:avLst/>
              </a:prstGeom>
            </p:spPr>
          </p:pic>
          <p:pic>
            <p:nvPicPr>
              <p:cNvPr id="10" name="Picture 12"/>
              <p:cNvPicPr>
                <a:picLocks noChangeAspect="1"/>
              </p:cNvPicPr>
              <p:nvPr/>
            </p:nvPicPr>
            <p:blipFill>
              <a:blip r:embed="rId15"/>
              <a:stretch/>
            </p:blipFill>
            <p:spPr bwMode="auto">
              <a:xfrm>
                <a:off x="8234236" y="2352865"/>
                <a:ext cx="854409" cy="484935"/>
              </a:xfrm>
              <a:prstGeom prst="rect">
                <a:avLst/>
              </a:prstGeom>
            </p:spPr>
          </p:pic>
        </p:grpSp>
        <p:grpSp>
          <p:nvGrpSpPr>
            <p:cNvPr id="26" name="Grupo 25"/>
            <p:cNvGrpSpPr/>
            <p:nvPr/>
          </p:nvGrpSpPr>
          <p:grpSpPr>
            <a:xfrm>
              <a:off x="7330812" y="3353612"/>
              <a:ext cx="3571379" cy="462908"/>
              <a:chOff x="7330812" y="3120745"/>
              <a:chExt cx="3571379" cy="462908"/>
            </a:xfrm>
          </p:grpSpPr>
          <p:pic>
            <p:nvPicPr>
              <p:cNvPr id="6" name="Picture 13"/>
              <p:cNvPicPr>
                <a:picLocks noChangeAspect="1"/>
              </p:cNvPicPr>
              <p:nvPr/>
            </p:nvPicPr>
            <p:blipFill>
              <a:blip r:embed="rId16"/>
              <a:stretch/>
            </p:blipFill>
            <p:spPr bwMode="auto">
              <a:xfrm>
                <a:off x="9623290" y="3165267"/>
                <a:ext cx="1278901" cy="373864"/>
              </a:xfrm>
              <a:prstGeom prst="rect">
                <a:avLst/>
              </a:prstGeom>
            </p:spPr>
          </p:pic>
          <p:pic>
            <p:nvPicPr>
              <p:cNvPr id="8" name="Picture 1"/>
              <p:cNvPicPr>
                <a:picLocks noChangeAspect="1"/>
              </p:cNvPicPr>
              <p:nvPr/>
            </p:nvPicPr>
            <p:blipFill>
              <a:blip r:embed="rId17"/>
              <a:stretch/>
            </p:blipFill>
            <p:spPr bwMode="auto">
              <a:xfrm>
                <a:off x="7330812" y="3130954"/>
                <a:ext cx="1106224" cy="442490"/>
              </a:xfrm>
              <a:prstGeom prst="rect">
                <a:avLst/>
              </a:prstGeom>
            </p:spPr>
          </p:pic>
          <p:pic>
            <p:nvPicPr>
              <p:cNvPr id="4" name="Picture 3"/>
              <p:cNvPicPr>
                <a:picLocks noChangeAspect="1"/>
              </p:cNvPicPr>
              <p:nvPr/>
            </p:nvPicPr>
            <p:blipFill>
              <a:blip r:embed="rId18"/>
              <a:stretch/>
            </p:blipFill>
            <p:spPr bwMode="auto">
              <a:xfrm>
                <a:off x="8664409" y="3120745"/>
                <a:ext cx="731508" cy="462908"/>
              </a:xfrm>
              <a:prstGeom prst="rect">
                <a:avLst/>
              </a:prstGeom>
            </p:spPr>
          </p:pic>
        </p:grpSp>
      </p:grpSp>
    </p:spTree>
    <p:extLst>
      <p:ext uri="{BB962C8B-B14F-4D97-AF65-F5344CB8AC3E}">
        <p14:creationId xmlns:p14="http://schemas.microsoft.com/office/powerpoint/2010/main" val="46340778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defRPr/>
            </a:pPr>
            <a:r>
              <a:rPr lang="en-GB" dirty="0" smtClean="0"/>
              <a:t>Red Española de </a:t>
            </a:r>
            <a:r>
              <a:rPr lang="en-GB" dirty="0" err="1" smtClean="0"/>
              <a:t>Supercomputación</a:t>
            </a:r>
            <a:endParaRPr dirty="0"/>
          </a:p>
        </p:txBody>
      </p:sp>
      <p:pic>
        <p:nvPicPr>
          <p:cNvPr id="18" name="Imagen 17"/>
          <p:cNvPicPr>
            <a:picLocks noChangeAspect="1"/>
          </p:cNvPicPr>
          <p:nvPr/>
        </p:nvPicPr>
        <p:blipFill>
          <a:blip r:embed="rId2"/>
          <a:stretch/>
        </p:blipFill>
        <p:spPr bwMode="auto">
          <a:xfrm>
            <a:off x="10519873" y="6072645"/>
            <a:ext cx="1313810" cy="654979"/>
          </a:xfrm>
          <a:prstGeom prst="rect">
            <a:avLst/>
          </a:prstGeom>
        </p:spPr>
      </p:pic>
      <p:pic>
        <p:nvPicPr>
          <p:cNvPr id="19" name="Imagen 18"/>
          <p:cNvPicPr>
            <a:picLocks noChangeAspect="1"/>
          </p:cNvPicPr>
          <p:nvPr/>
        </p:nvPicPr>
        <p:blipFill>
          <a:blip r:embed="rId3"/>
          <a:stretch/>
        </p:blipFill>
        <p:spPr bwMode="auto">
          <a:xfrm>
            <a:off x="8989276" y="6104430"/>
            <a:ext cx="1068371" cy="591408"/>
          </a:xfrm>
          <a:prstGeom prst="rect">
            <a:avLst/>
          </a:prstGeom>
        </p:spPr>
      </p:pic>
      <p:sp>
        <p:nvSpPr>
          <p:cNvPr id="32" name="CuadroTexto 31"/>
          <p:cNvSpPr txBox="1"/>
          <p:nvPr/>
        </p:nvSpPr>
        <p:spPr bwMode="auto">
          <a:xfrm>
            <a:off x="589660" y="1398850"/>
            <a:ext cx="10951505" cy="954107"/>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s-ES" sz="2800" b="0" i="1" u="none" strike="noStrike" cap="none" spc="0" dirty="0" smtClean="0">
                <a:ln>
                  <a:noFill/>
                </a:ln>
                <a:solidFill>
                  <a:prstClr val="black"/>
                </a:solidFill>
                <a:latin typeface="Calibri"/>
                <a:ea typeface="+mn-ea"/>
                <a:cs typeface="+mn-cs"/>
              </a:rPr>
              <a:t>Recursos de supercomputación (+IA) y explotación de datos para la comunidad científica española y europea</a:t>
            </a:r>
            <a:endParaRPr lang="en-GB" sz="2800" b="0" i="0" u="none" strike="noStrike" cap="none" spc="0" dirty="0">
              <a:ln>
                <a:noFill/>
              </a:ln>
              <a:solidFill>
                <a:prstClr val="black"/>
              </a:solidFill>
              <a:latin typeface="Calibri"/>
              <a:ea typeface="+mn-ea"/>
              <a:cs typeface="+mn-cs"/>
            </a:endParaRPr>
          </a:p>
        </p:txBody>
      </p:sp>
      <p:sp>
        <p:nvSpPr>
          <p:cNvPr id="33" name="CuadroTexto 32"/>
          <p:cNvSpPr txBox="1"/>
          <p:nvPr/>
        </p:nvSpPr>
        <p:spPr bwMode="auto">
          <a:xfrm>
            <a:off x="589660" y="2407251"/>
            <a:ext cx="10951505" cy="3785652"/>
          </a:xfrm>
          <a:prstGeom prst="rect">
            <a:avLst/>
          </a:prstGeom>
          <a:noFill/>
        </p:spPr>
        <p:txBody>
          <a:bodyPr wrap="square" numCol="2" rtlCol="0">
            <a:spAutoFit/>
          </a:bodyPr>
          <a:lstStyle/>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smtClean="0">
                <a:ln>
                  <a:noFill/>
                </a:ln>
                <a:solidFill>
                  <a:prstClr val="black"/>
                </a:solidFill>
                <a:latin typeface="Calibri"/>
                <a:ea typeface="+mn-ea"/>
                <a:cs typeface="+mn-cs"/>
              </a:rPr>
              <a:t>14 </a:t>
            </a:r>
            <a:r>
              <a:rPr lang="en-GB" sz="2400" b="0" i="0" u="none" strike="noStrike" cap="none" spc="0" dirty="0" err="1" smtClean="0">
                <a:ln>
                  <a:noFill/>
                </a:ln>
                <a:solidFill>
                  <a:prstClr val="black"/>
                </a:solidFill>
                <a:latin typeface="Calibri"/>
                <a:ea typeface="+mn-ea"/>
                <a:cs typeface="+mn-cs"/>
              </a:rPr>
              <a:t>instituciones</a:t>
            </a:r>
            <a:r>
              <a:rPr lang="en-GB" sz="2400" b="0" i="0" u="none" strike="noStrike" cap="none" spc="0" dirty="0" smtClean="0">
                <a:ln>
                  <a:noFill/>
                </a:ln>
                <a:solidFill>
                  <a:prstClr val="black"/>
                </a:solidFill>
                <a:latin typeface="Calibri"/>
                <a:ea typeface="+mn-ea"/>
                <a:cs typeface="+mn-cs"/>
              </a:rPr>
              <a:t> españolas</a:t>
            </a:r>
            <a:endParaRPr sz="3600" dirty="0"/>
          </a:p>
          <a:p>
            <a:pPr marL="742950" marR="0" lvl="1" indent="-285750" algn="l" defTabSz="914400">
              <a:lnSpc>
                <a:spcPct val="100000"/>
              </a:lnSpc>
              <a:spcBef>
                <a:spcPts val="0"/>
              </a:spcBef>
              <a:spcAft>
                <a:spcPts val="0"/>
              </a:spcAft>
              <a:buClrTx/>
              <a:buSzTx/>
              <a:buFont typeface="Wingdings"/>
              <a:buChar char="§"/>
              <a:defRPr/>
            </a:pPr>
            <a:r>
              <a:rPr lang="en-GB" sz="2400" b="0" i="0" u="none" strike="noStrike" cap="none" spc="0" dirty="0">
                <a:ln>
                  <a:noFill/>
                </a:ln>
                <a:solidFill>
                  <a:prstClr val="black"/>
                </a:solidFill>
                <a:latin typeface="Calibri"/>
                <a:ea typeface="+mn-ea"/>
                <a:cs typeface="+mn-cs"/>
              </a:rPr>
              <a:t>16 </a:t>
            </a:r>
            <a:r>
              <a:rPr lang="en-GB" sz="2400" b="0" i="0" u="none" strike="noStrike" cap="none" spc="0" dirty="0" err="1" smtClean="0">
                <a:ln>
                  <a:noFill/>
                </a:ln>
                <a:solidFill>
                  <a:prstClr val="black"/>
                </a:solidFill>
                <a:latin typeface="Calibri"/>
                <a:ea typeface="+mn-ea"/>
                <a:cs typeface="+mn-cs"/>
              </a:rPr>
              <a:t>superordenadores</a:t>
            </a:r>
            <a:endParaRPr sz="3600" dirty="0"/>
          </a:p>
          <a:p>
            <a:pPr marL="742950" marR="0" lvl="1" indent="-285750" algn="l" defTabSz="914400">
              <a:lnSpc>
                <a:spcPct val="100000"/>
              </a:lnSpc>
              <a:spcBef>
                <a:spcPts val="0"/>
              </a:spcBef>
              <a:spcAft>
                <a:spcPts val="0"/>
              </a:spcAft>
              <a:buClrTx/>
              <a:buSzTx/>
              <a:buFont typeface="Wingdings"/>
              <a:buChar char="§"/>
              <a:defRPr/>
            </a:pPr>
            <a:r>
              <a:rPr lang="en-GB" sz="2400" b="0" i="0" u="none" strike="noStrike" cap="none" spc="0" dirty="0">
                <a:ln>
                  <a:noFill/>
                </a:ln>
                <a:solidFill>
                  <a:prstClr val="black"/>
                </a:solidFill>
                <a:latin typeface="Calibri"/>
                <a:ea typeface="+mn-ea"/>
                <a:cs typeface="+mn-cs"/>
              </a:rPr>
              <a:t>9 </a:t>
            </a:r>
            <a:r>
              <a:rPr lang="en-GB" sz="2400" b="0" i="0" u="none" strike="noStrike" cap="none" spc="0" dirty="0" err="1" smtClean="0">
                <a:ln>
                  <a:noFill/>
                </a:ln>
                <a:solidFill>
                  <a:prstClr val="black"/>
                </a:solidFill>
                <a:latin typeface="Calibri"/>
                <a:ea typeface="+mn-ea"/>
                <a:cs typeface="+mn-cs"/>
              </a:rPr>
              <a:t>centros</a:t>
            </a:r>
            <a:r>
              <a:rPr lang="en-GB" sz="2400" b="0" i="0" u="none" strike="noStrike" cap="none" spc="0" dirty="0" smtClean="0">
                <a:ln>
                  <a:noFill/>
                </a:ln>
                <a:solidFill>
                  <a:prstClr val="black"/>
                </a:solidFill>
                <a:latin typeface="Calibri"/>
                <a:ea typeface="+mn-ea"/>
                <a:cs typeface="+mn-cs"/>
              </a:rPr>
              <a:t> de </a:t>
            </a:r>
            <a:r>
              <a:rPr lang="en-GB" sz="2400" b="0" i="0" u="none" strike="noStrike" cap="none" spc="0" dirty="0" err="1" smtClean="0">
                <a:ln>
                  <a:noFill/>
                </a:ln>
                <a:solidFill>
                  <a:prstClr val="black"/>
                </a:solidFill>
                <a:latin typeface="Calibri"/>
                <a:ea typeface="+mn-ea"/>
                <a:cs typeface="+mn-cs"/>
              </a:rPr>
              <a:t>gestión</a:t>
            </a:r>
            <a:r>
              <a:rPr lang="en-GB" sz="2400" b="0" i="0" u="none" strike="noStrike" cap="none" spc="0" dirty="0" smtClean="0">
                <a:ln>
                  <a:noFill/>
                </a:ln>
                <a:solidFill>
                  <a:prstClr val="black"/>
                </a:solidFill>
                <a:latin typeface="Calibri"/>
                <a:ea typeface="+mn-ea"/>
                <a:cs typeface="+mn-cs"/>
              </a:rPr>
              <a:t> de </a:t>
            </a:r>
            <a:r>
              <a:rPr lang="en-GB" sz="2400" b="0" i="0" u="none" strike="noStrike" cap="none" spc="0" dirty="0" err="1" smtClean="0">
                <a:ln>
                  <a:noFill/>
                </a:ln>
                <a:solidFill>
                  <a:prstClr val="black"/>
                </a:solidFill>
                <a:latin typeface="Calibri"/>
                <a:ea typeface="+mn-ea"/>
                <a:cs typeface="+mn-cs"/>
              </a:rPr>
              <a:t>datos</a:t>
            </a:r>
            <a:endParaRPr sz="3600" dirty="0"/>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a:ln>
                  <a:noFill/>
                </a:ln>
                <a:solidFill>
                  <a:prstClr val="black"/>
                </a:solidFill>
                <a:latin typeface="Calibri"/>
                <a:ea typeface="+mn-ea"/>
                <a:cs typeface="+mn-cs"/>
              </a:rPr>
              <a:t>+22 </a:t>
            </a:r>
            <a:r>
              <a:rPr lang="en-GB" sz="2400" b="0" i="0" u="none" strike="noStrike" cap="none" spc="0" dirty="0" err="1">
                <a:ln>
                  <a:noFill/>
                </a:ln>
                <a:solidFill>
                  <a:prstClr val="black"/>
                </a:solidFill>
                <a:latin typeface="Calibri"/>
                <a:ea typeface="+mn-ea"/>
                <a:cs typeface="+mn-cs"/>
              </a:rPr>
              <a:t>PFlop</a:t>
            </a:r>
            <a:r>
              <a:rPr lang="en-GB" sz="2400" b="0" i="0" u="none" strike="noStrike" cap="none" spc="0" dirty="0">
                <a:ln>
                  <a:noFill/>
                </a:ln>
                <a:solidFill>
                  <a:prstClr val="black"/>
                </a:solidFill>
                <a:latin typeface="Calibri"/>
                <a:ea typeface="+mn-ea"/>
                <a:cs typeface="+mn-cs"/>
              </a:rPr>
              <a:t>/s </a:t>
            </a:r>
            <a:r>
              <a:rPr lang="en-GB" sz="2400" b="0" i="0" u="none" strike="noStrike" cap="none" spc="0" dirty="0" smtClean="0">
                <a:ln>
                  <a:noFill/>
                </a:ln>
                <a:solidFill>
                  <a:prstClr val="black"/>
                </a:solidFill>
                <a:latin typeface="Calibri"/>
                <a:ea typeface="+mn-ea"/>
                <a:cs typeface="+mn-cs"/>
              </a:rPr>
              <a:t>de </a:t>
            </a:r>
            <a:r>
              <a:rPr lang="en-GB" sz="2400" b="0" i="0" u="none" strike="noStrike" cap="none" spc="0" dirty="0" err="1" smtClean="0">
                <a:ln>
                  <a:noFill/>
                </a:ln>
                <a:solidFill>
                  <a:prstClr val="black"/>
                </a:solidFill>
                <a:latin typeface="Calibri"/>
                <a:ea typeface="+mn-ea"/>
                <a:cs typeface="+mn-cs"/>
              </a:rPr>
              <a:t>capacidad</a:t>
            </a:r>
            <a:r>
              <a:rPr lang="en-GB" sz="2400" b="0" i="0" u="none" strike="noStrike" cap="none" spc="0" dirty="0" smtClean="0">
                <a:ln>
                  <a:noFill/>
                </a:ln>
                <a:solidFill>
                  <a:prstClr val="black"/>
                </a:solidFill>
                <a:latin typeface="Calibri"/>
                <a:ea typeface="+mn-ea"/>
                <a:cs typeface="+mn-cs"/>
              </a:rPr>
              <a:t> </a:t>
            </a:r>
            <a:r>
              <a:rPr lang="en-GB" sz="2400" b="0" i="0" u="none" strike="noStrike" cap="none" spc="0" dirty="0" err="1" smtClean="0">
                <a:ln>
                  <a:noFill/>
                </a:ln>
                <a:solidFill>
                  <a:prstClr val="black"/>
                </a:solidFill>
                <a:latin typeface="Calibri"/>
                <a:ea typeface="+mn-ea"/>
                <a:cs typeface="+mn-cs"/>
              </a:rPr>
              <a:t>combinada</a:t>
            </a:r>
            <a:endParaRPr sz="3600" dirty="0"/>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smtClean="0">
                <a:ln>
                  <a:noFill/>
                </a:ln>
                <a:solidFill>
                  <a:prstClr val="black"/>
                </a:solidFill>
                <a:latin typeface="Calibri"/>
                <a:ea typeface="+mn-ea"/>
                <a:cs typeface="+mn-cs"/>
              </a:rPr>
              <a:t>+180 </a:t>
            </a:r>
            <a:r>
              <a:rPr lang="en-GB" sz="2400" b="0" i="0" u="none" strike="noStrike" cap="none" spc="0" dirty="0">
                <a:ln>
                  <a:noFill/>
                </a:ln>
                <a:solidFill>
                  <a:prstClr val="black"/>
                </a:solidFill>
                <a:latin typeface="Calibri"/>
                <a:ea typeface="+mn-ea"/>
                <a:cs typeface="+mn-cs"/>
              </a:rPr>
              <a:t>PB </a:t>
            </a:r>
            <a:r>
              <a:rPr lang="en-GB" sz="2400" b="0" i="0" u="none" strike="noStrike" cap="none" spc="0" dirty="0" err="1" smtClean="0">
                <a:ln>
                  <a:noFill/>
                </a:ln>
                <a:solidFill>
                  <a:prstClr val="black"/>
                </a:solidFill>
                <a:latin typeface="Calibri"/>
                <a:ea typeface="+mn-ea"/>
                <a:cs typeface="+mn-cs"/>
              </a:rPr>
              <a:t>almacenamiento</a:t>
            </a:r>
            <a:r>
              <a:rPr lang="en-GB" sz="2400" b="0" i="0" u="none" strike="noStrike" cap="none" spc="0" dirty="0" smtClean="0">
                <a:ln>
                  <a:noFill/>
                </a:ln>
                <a:solidFill>
                  <a:prstClr val="black"/>
                </a:solidFill>
                <a:latin typeface="Calibri"/>
                <a:ea typeface="+mn-ea"/>
                <a:cs typeface="+mn-cs"/>
              </a:rPr>
              <a:t> total</a:t>
            </a:r>
            <a:endParaRPr sz="3600" dirty="0"/>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smtClean="0">
                <a:ln>
                  <a:noFill/>
                </a:ln>
                <a:solidFill>
                  <a:prstClr val="black"/>
                </a:solidFill>
                <a:latin typeface="Calibri"/>
                <a:ea typeface="+mn-ea"/>
                <a:cs typeface="+mn-cs"/>
              </a:rPr>
              <a:t>+1.000 </a:t>
            </a:r>
            <a:r>
              <a:rPr lang="en-GB" sz="2400" b="0" i="0" u="none" strike="noStrike" cap="none" spc="0" dirty="0" err="1" smtClean="0">
                <a:ln>
                  <a:noFill/>
                </a:ln>
                <a:solidFill>
                  <a:prstClr val="black"/>
                </a:solidFill>
                <a:latin typeface="Calibri"/>
                <a:ea typeface="+mn-ea"/>
                <a:cs typeface="+mn-cs"/>
              </a:rPr>
              <a:t>millones</a:t>
            </a:r>
            <a:r>
              <a:rPr lang="en-GB" sz="2400" b="0" i="0" u="none" strike="noStrike" cap="none" spc="0" dirty="0" smtClean="0">
                <a:ln>
                  <a:noFill/>
                </a:ln>
                <a:solidFill>
                  <a:prstClr val="black"/>
                </a:solidFill>
                <a:latin typeface="Calibri"/>
                <a:ea typeface="+mn-ea"/>
                <a:cs typeface="+mn-cs"/>
              </a:rPr>
              <a:t> de horas de CPU</a:t>
            </a:r>
            <a:endParaRPr sz="3600" dirty="0"/>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a:ln>
                  <a:noFill/>
                </a:ln>
                <a:solidFill>
                  <a:prstClr val="black"/>
                </a:solidFill>
                <a:latin typeface="Calibri"/>
                <a:ea typeface="+mn-ea"/>
                <a:cs typeface="+mn-cs"/>
              </a:rPr>
              <a:t>+1.000 </a:t>
            </a:r>
            <a:r>
              <a:rPr lang="en-GB" sz="2400" b="0" i="0" u="none" strike="noStrike" cap="none" spc="0" dirty="0" err="1" smtClean="0">
                <a:ln>
                  <a:noFill/>
                </a:ln>
                <a:solidFill>
                  <a:prstClr val="black"/>
                </a:solidFill>
                <a:latin typeface="Calibri"/>
                <a:ea typeface="+mn-ea"/>
                <a:cs typeface="+mn-cs"/>
              </a:rPr>
              <a:t>usuarios</a:t>
            </a:r>
            <a:r>
              <a:rPr lang="en-GB" sz="2400" b="0" i="0" u="none" strike="noStrike" cap="none" spc="0" dirty="0" smtClean="0">
                <a:ln>
                  <a:noFill/>
                </a:ln>
                <a:solidFill>
                  <a:prstClr val="black"/>
                </a:solidFill>
                <a:latin typeface="Calibri"/>
                <a:ea typeface="+mn-ea"/>
                <a:cs typeface="+mn-cs"/>
              </a:rPr>
              <a:t> </a:t>
            </a:r>
            <a:r>
              <a:rPr lang="en-GB" sz="2400" b="0" i="0" u="none" strike="noStrike" cap="none" spc="0" dirty="0" err="1" smtClean="0">
                <a:ln>
                  <a:noFill/>
                </a:ln>
                <a:solidFill>
                  <a:prstClr val="black"/>
                </a:solidFill>
                <a:latin typeface="Calibri"/>
                <a:ea typeface="+mn-ea"/>
                <a:cs typeface="+mn-cs"/>
              </a:rPr>
              <a:t>anuales</a:t>
            </a:r>
            <a:endParaRPr sz="3600" dirty="0"/>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a:ln>
                  <a:noFill/>
                </a:ln>
                <a:solidFill>
                  <a:prstClr val="black"/>
                </a:solidFill>
                <a:latin typeface="Calibri"/>
                <a:ea typeface="+mn-ea"/>
                <a:cs typeface="+mn-cs"/>
              </a:rPr>
              <a:t>+200 </a:t>
            </a:r>
            <a:r>
              <a:rPr lang="en-GB" sz="2400" b="0" i="0" u="none" strike="noStrike" cap="none" spc="0" dirty="0" err="1" smtClean="0">
                <a:ln>
                  <a:noFill/>
                </a:ln>
                <a:solidFill>
                  <a:prstClr val="black"/>
                </a:solidFill>
                <a:latin typeface="Calibri"/>
                <a:ea typeface="+mn-ea"/>
                <a:cs typeface="+mn-cs"/>
              </a:rPr>
              <a:t>publicaciones</a:t>
            </a:r>
            <a:r>
              <a:rPr lang="en-GB" sz="2400" b="0" i="0" u="none" strike="noStrike" cap="none" spc="0" dirty="0" smtClean="0">
                <a:ln>
                  <a:noFill/>
                </a:ln>
                <a:solidFill>
                  <a:prstClr val="black"/>
                </a:solidFill>
                <a:latin typeface="Calibri"/>
                <a:ea typeface="+mn-ea"/>
                <a:cs typeface="+mn-cs"/>
              </a:rPr>
              <a:t> </a:t>
            </a:r>
            <a:r>
              <a:rPr lang="en-GB" sz="2400" b="0" i="0" u="none" strike="noStrike" cap="none" spc="0" dirty="0" err="1" smtClean="0">
                <a:ln>
                  <a:noFill/>
                </a:ln>
                <a:solidFill>
                  <a:prstClr val="black"/>
                </a:solidFill>
                <a:latin typeface="Calibri"/>
                <a:ea typeface="+mn-ea"/>
                <a:cs typeface="+mn-cs"/>
              </a:rPr>
              <a:t>científicas</a:t>
            </a:r>
            <a:endParaRPr lang="en-GB" sz="2400" b="0" i="0" u="none" strike="noStrike" cap="none" spc="0" dirty="0" smtClean="0">
              <a:ln>
                <a:noFill/>
              </a:ln>
              <a:solidFill>
                <a:prstClr val="black"/>
              </a:solidFill>
              <a:latin typeface="Calibri"/>
              <a:ea typeface="+mn-ea"/>
              <a:cs typeface="+mn-cs"/>
            </a:endParaRPr>
          </a:p>
          <a:p>
            <a:pPr marL="285750" marR="0" lvl="0" indent="-285750" algn="l" defTabSz="914400">
              <a:lnSpc>
                <a:spcPct val="100000"/>
              </a:lnSpc>
              <a:spcBef>
                <a:spcPts val="0"/>
              </a:spcBef>
              <a:spcAft>
                <a:spcPts val="0"/>
              </a:spcAft>
              <a:buClrTx/>
              <a:buSzTx/>
              <a:buFont typeface="Wingdings"/>
              <a:buChar char="§"/>
              <a:defRPr/>
            </a:pPr>
            <a:endParaRPr lang="en-GB" sz="2400" b="0" i="0" u="none" strike="noStrike" cap="none" spc="0" dirty="0" smtClean="0">
              <a:ln>
                <a:noFill/>
              </a:ln>
              <a:solidFill>
                <a:prstClr val="black"/>
              </a:solidFill>
              <a:latin typeface="Calibri"/>
            </a:endParaRPr>
          </a:p>
          <a:p>
            <a:pPr marL="285750" marR="0" lvl="0" indent="-285750" algn="l" defTabSz="914400">
              <a:lnSpc>
                <a:spcPct val="100000"/>
              </a:lnSpc>
              <a:spcBef>
                <a:spcPts val="0"/>
              </a:spcBef>
              <a:spcAft>
                <a:spcPts val="0"/>
              </a:spcAft>
              <a:buClrTx/>
              <a:buSzTx/>
              <a:buFont typeface="Wingdings"/>
              <a:buChar char="§"/>
              <a:defRPr/>
            </a:pPr>
            <a:endParaRPr lang="en-GB" sz="2400" dirty="0">
              <a:solidFill>
                <a:prstClr val="black"/>
              </a:solidFill>
              <a:latin typeface="Calibri"/>
            </a:endParaRPr>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smtClean="0">
                <a:ln>
                  <a:noFill/>
                </a:ln>
                <a:solidFill>
                  <a:prstClr val="black"/>
                </a:solidFill>
                <a:latin typeface="Calibri"/>
              </a:rPr>
              <a:t>3 </a:t>
            </a:r>
            <a:r>
              <a:rPr lang="es-ES" sz="2400" b="0" i="0" u="none" strike="noStrike" cap="none" spc="0" dirty="0" smtClean="0">
                <a:ln>
                  <a:noFill/>
                </a:ln>
                <a:solidFill>
                  <a:prstClr val="black"/>
                </a:solidFill>
                <a:latin typeface="Calibri"/>
              </a:rPr>
              <a:t>convocatorias de supercomputación/IA</a:t>
            </a:r>
            <a:endParaRPr sz="3600" dirty="0"/>
          </a:p>
          <a:p>
            <a:pPr marL="285750" marR="0" lvl="0" indent="-285750" algn="l" defTabSz="914400">
              <a:lnSpc>
                <a:spcPct val="100000"/>
              </a:lnSpc>
              <a:spcBef>
                <a:spcPts val="0"/>
              </a:spcBef>
              <a:spcAft>
                <a:spcPts val="0"/>
              </a:spcAft>
              <a:buClrTx/>
              <a:buSzTx/>
              <a:buFont typeface="Wingdings"/>
              <a:buChar char="§"/>
              <a:defRPr/>
            </a:pPr>
            <a:r>
              <a:rPr lang="es-ES" sz="2400" b="0" i="0" u="none" strike="noStrike" cap="none" spc="0" dirty="0" smtClean="0">
                <a:ln>
                  <a:noFill/>
                </a:ln>
                <a:solidFill>
                  <a:prstClr val="black"/>
                </a:solidFill>
                <a:latin typeface="Calibri"/>
                <a:ea typeface="+mn-ea"/>
                <a:cs typeface="+mn-cs"/>
              </a:rPr>
              <a:t>1 convocatoria de explotación de datos</a:t>
            </a:r>
            <a:endParaRPr sz="3600" dirty="0"/>
          </a:p>
          <a:p>
            <a:pPr marL="285750" marR="0" lvl="0" indent="-285750" algn="l" defTabSz="914400">
              <a:lnSpc>
                <a:spcPct val="100000"/>
              </a:lnSpc>
              <a:spcBef>
                <a:spcPts val="0"/>
              </a:spcBef>
              <a:spcAft>
                <a:spcPts val="0"/>
              </a:spcAft>
              <a:buClrTx/>
              <a:buSzTx/>
              <a:buFont typeface="Wingdings"/>
              <a:buChar char="§"/>
              <a:defRPr/>
            </a:pPr>
            <a:r>
              <a:rPr lang="es-ES" sz="2400" b="0" i="0" u="none" strike="noStrike" cap="none" spc="0" dirty="0" smtClean="0">
                <a:ln>
                  <a:noFill/>
                </a:ln>
                <a:solidFill>
                  <a:prstClr val="black"/>
                </a:solidFill>
                <a:latin typeface="Calibri"/>
                <a:ea typeface="+mn-ea"/>
                <a:cs typeface="+mn-cs"/>
              </a:rPr>
              <a:t>Programa de soporte a usuarios</a:t>
            </a:r>
            <a:endParaRPr sz="3600" dirty="0"/>
          </a:p>
          <a:p>
            <a:pPr marL="285750" marR="0" lvl="0" indent="-285750" algn="l" defTabSz="914400">
              <a:lnSpc>
                <a:spcPct val="100000"/>
              </a:lnSpc>
              <a:spcBef>
                <a:spcPts val="0"/>
              </a:spcBef>
              <a:spcAft>
                <a:spcPts val="0"/>
              </a:spcAft>
              <a:buClrTx/>
              <a:buSzTx/>
              <a:buFont typeface="Wingdings"/>
              <a:buChar char="§"/>
              <a:defRPr/>
            </a:pPr>
            <a:endParaRPr lang="en-GB" sz="2400" b="0" i="0" u="none" strike="noStrike" cap="none" spc="0" dirty="0">
              <a:ln>
                <a:noFill/>
              </a:ln>
              <a:solidFill>
                <a:prstClr val="black"/>
              </a:solidFill>
              <a:latin typeface="Calibri"/>
              <a:ea typeface="+mn-ea"/>
              <a:cs typeface="+mn-cs"/>
            </a:endParaRPr>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err="1" smtClean="0">
                <a:ln>
                  <a:noFill/>
                </a:ln>
                <a:solidFill>
                  <a:prstClr val="black"/>
                </a:solidFill>
                <a:latin typeface="Calibri"/>
                <a:ea typeface="+mn-ea"/>
                <a:cs typeface="+mn-cs"/>
              </a:rPr>
              <a:t>Infraestructura</a:t>
            </a:r>
            <a:r>
              <a:rPr lang="en-GB" sz="2400" b="0" i="0" u="none" strike="noStrike" cap="none" spc="0" dirty="0" smtClean="0">
                <a:ln>
                  <a:noFill/>
                </a:ln>
                <a:solidFill>
                  <a:prstClr val="black"/>
                </a:solidFill>
                <a:latin typeface="Calibri"/>
                <a:ea typeface="+mn-ea"/>
                <a:cs typeface="+mn-cs"/>
              </a:rPr>
              <a:t> </a:t>
            </a:r>
            <a:r>
              <a:rPr lang="en-GB" sz="2400" b="0" i="0" u="none" strike="noStrike" cap="none" spc="0" dirty="0" err="1" smtClean="0">
                <a:ln>
                  <a:noFill/>
                </a:ln>
                <a:solidFill>
                  <a:prstClr val="black"/>
                </a:solidFill>
                <a:latin typeface="Calibri"/>
                <a:ea typeface="+mn-ea"/>
                <a:cs typeface="+mn-cs"/>
              </a:rPr>
              <a:t>Científica</a:t>
            </a:r>
            <a:r>
              <a:rPr lang="en-GB" sz="2400" b="0" i="0" u="none" strike="noStrike" cap="none" spc="0" dirty="0" smtClean="0">
                <a:ln>
                  <a:noFill/>
                </a:ln>
                <a:solidFill>
                  <a:prstClr val="black"/>
                </a:solidFill>
                <a:latin typeface="Calibri"/>
                <a:ea typeface="+mn-ea"/>
                <a:cs typeface="+mn-cs"/>
              </a:rPr>
              <a:t> y </a:t>
            </a:r>
            <a:r>
              <a:rPr lang="en-GB" sz="2400" b="0" i="0" u="none" strike="noStrike" cap="none" spc="0" dirty="0" err="1" smtClean="0">
                <a:ln>
                  <a:noFill/>
                </a:ln>
                <a:solidFill>
                  <a:prstClr val="black"/>
                </a:solidFill>
                <a:latin typeface="Calibri"/>
                <a:ea typeface="+mn-ea"/>
                <a:cs typeface="+mn-cs"/>
              </a:rPr>
              <a:t>Técnica</a:t>
            </a:r>
            <a:r>
              <a:rPr lang="en-GB" sz="2400" b="0" i="0" u="none" strike="noStrike" cap="none" spc="0" dirty="0" smtClean="0">
                <a:ln>
                  <a:noFill/>
                </a:ln>
                <a:solidFill>
                  <a:prstClr val="black"/>
                </a:solidFill>
                <a:latin typeface="Calibri"/>
                <a:ea typeface="+mn-ea"/>
                <a:cs typeface="+mn-cs"/>
              </a:rPr>
              <a:t> Singular (</a:t>
            </a:r>
            <a:r>
              <a:rPr lang="en-GB" sz="2400" b="1" i="0" u="none" strike="noStrike" cap="none" spc="0" dirty="0">
                <a:ln>
                  <a:noFill/>
                </a:ln>
                <a:solidFill>
                  <a:prstClr val="black"/>
                </a:solidFill>
                <a:latin typeface="Calibri"/>
                <a:ea typeface="+mn-ea"/>
                <a:cs typeface="+mn-cs"/>
              </a:rPr>
              <a:t>ICTS</a:t>
            </a:r>
            <a:r>
              <a:rPr lang="en-GB" sz="2400" b="0" i="0" u="none" strike="noStrike" cap="none" spc="0" dirty="0">
                <a:ln>
                  <a:noFill/>
                </a:ln>
                <a:solidFill>
                  <a:prstClr val="black"/>
                </a:solidFill>
                <a:latin typeface="Calibri"/>
                <a:ea typeface="+mn-ea"/>
                <a:cs typeface="+mn-cs"/>
              </a:rPr>
              <a:t>)</a:t>
            </a:r>
            <a:endParaRPr sz="3600" dirty="0"/>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smtClean="0">
                <a:ln>
                  <a:noFill/>
                </a:ln>
                <a:solidFill>
                  <a:prstClr val="black"/>
                </a:solidFill>
                <a:latin typeface="Calibri"/>
              </a:rPr>
              <a:t>Centro de </a:t>
            </a:r>
            <a:r>
              <a:rPr lang="en-GB" sz="2400" b="0" i="0" u="none" strike="noStrike" cap="none" spc="0" dirty="0" err="1" smtClean="0">
                <a:ln>
                  <a:noFill/>
                </a:ln>
                <a:solidFill>
                  <a:prstClr val="black"/>
                </a:solidFill>
                <a:latin typeface="Calibri"/>
              </a:rPr>
              <a:t>competencias</a:t>
            </a:r>
            <a:r>
              <a:rPr lang="en-GB" sz="2400" b="0" i="0" u="none" strike="noStrike" cap="none" spc="0" dirty="0" smtClean="0">
                <a:ln>
                  <a:noFill/>
                </a:ln>
                <a:solidFill>
                  <a:prstClr val="black"/>
                </a:solidFill>
                <a:latin typeface="Calibri"/>
              </a:rPr>
              <a:t> </a:t>
            </a:r>
            <a:r>
              <a:rPr lang="en-GB" sz="2400" b="0" i="0" u="none" strike="noStrike" cap="none" spc="0" dirty="0" err="1" smtClean="0">
                <a:ln>
                  <a:noFill/>
                </a:ln>
                <a:solidFill>
                  <a:prstClr val="black"/>
                </a:solidFill>
                <a:latin typeface="Calibri"/>
              </a:rPr>
              <a:t>nacionales</a:t>
            </a:r>
            <a:r>
              <a:rPr lang="en-GB" sz="2400" b="0" i="0" u="none" strike="noStrike" cap="none" spc="0" dirty="0" smtClean="0">
                <a:ln>
                  <a:noFill/>
                </a:ln>
                <a:solidFill>
                  <a:prstClr val="black"/>
                </a:solidFill>
                <a:latin typeface="Calibri"/>
              </a:rPr>
              <a:t> </a:t>
            </a:r>
            <a:r>
              <a:rPr lang="en-GB" sz="2400" b="0" i="0" u="none" strike="noStrike" cap="none" spc="0" dirty="0" err="1" smtClean="0">
                <a:ln>
                  <a:noFill/>
                </a:ln>
                <a:solidFill>
                  <a:prstClr val="black"/>
                </a:solidFill>
                <a:latin typeface="Calibri"/>
              </a:rPr>
              <a:t>en</a:t>
            </a:r>
            <a:r>
              <a:rPr lang="en-GB" sz="2400" b="0" i="0" u="none" strike="noStrike" cap="none" spc="0" dirty="0" smtClean="0">
                <a:ln>
                  <a:noFill/>
                </a:ln>
                <a:solidFill>
                  <a:prstClr val="black"/>
                </a:solidFill>
                <a:latin typeface="Calibri"/>
              </a:rPr>
              <a:t> HPC, HPDA e IA</a:t>
            </a:r>
          </a:p>
          <a:p>
            <a:pPr marL="285750" marR="0" lvl="0" indent="-285750" algn="l" defTabSz="914400">
              <a:lnSpc>
                <a:spcPct val="100000"/>
              </a:lnSpc>
              <a:spcBef>
                <a:spcPts val="0"/>
              </a:spcBef>
              <a:spcAft>
                <a:spcPts val="0"/>
              </a:spcAft>
              <a:buClrTx/>
              <a:buSzTx/>
              <a:buFont typeface="Wingdings"/>
              <a:buChar char="§"/>
              <a:defRPr/>
            </a:pPr>
            <a:r>
              <a:rPr lang="en-GB" sz="2400" b="0" i="0" u="none" strike="noStrike" cap="none" spc="0" dirty="0" err="1" smtClean="0">
                <a:ln>
                  <a:noFill/>
                </a:ln>
                <a:solidFill>
                  <a:prstClr val="black"/>
                </a:solidFill>
                <a:latin typeface="Calibri"/>
              </a:rPr>
              <a:t>Coordinación</a:t>
            </a:r>
            <a:r>
              <a:rPr lang="en-GB" sz="2400" b="0" i="0" u="none" strike="noStrike" cap="none" spc="0" dirty="0" smtClean="0">
                <a:ln>
                  <a:noFill/>
                </a:ln>
                <a:solidFill>
                  <a:prstClr val="black"/>
                </a:solidFill>
                <a:latin typeface="Calibri"/>
              </a:rPr>
              <a:t> </a:t>
            </a:r>
            <a:r>
              <a:rPr lang="en-GB" sz="2400" dirty="0" err="1" smtClean="0">
                <a:solidFill>
                  <a:prstClr val="black"/>
                </a:solidFill>
                <a:latin typeface="Calibri"/>
              </a:rPr>
              <a:t>por</a:t>
            </a:r>
            <a:r>
              <a:rPr lang="en-GB" sz="2400" b="0" i="0" u="none" strike="noStrike" cap="none" spc="0" dirty="0" smtClean="0">
                <a:ln>
                  <a:noFill/>
                </a:ln>
                <a:solidFill>
                  <a:prstClr val="black"/>
                </a:solidFill>
                <a:latin typeface="Calibri"/>
              </a:rPr>
              <a:t> </a:t>
            </a:r>
            <a:r>
              <a:rPr lang="en-GB" sz="2400" b="1" i="0" u="none" strike="noStrike" cap="none" spc="0" dirty="0">
                <a:ln>
                  <a:noFill/>
                </a:ln>
                <a:solidFill>
                  <a:prstClr val="black"/>
                </a:solidFill>
                <a:latin typeface="Calibri"/>
              </a:rPr>
              <a:t>BSC-CNS</a:t>
            </a:r>
            <a:endParaRPr sz="3600" dirty="0"/>
          </a:p>
          <a:p>
            <a:pPr marL="285750" marR="0" lvl="0" indent="-285750" algn="l" defTabSz="914400">
              <a:lnSpc>
                <a:spcPct val="100000"/>
              </a:lnSpc>
              <a:spcBef>
                <a:spcPts val="0"/>
              </a:spcBef>
              <a:spcAft>
                <a:spcPts val="0"/>
              </a:spcAft>
              <a:buClrTx/>
              <a:buSzTx/>
              <a:buFont typeface="Wingdings"/>
              <a:buChar char="§"/>
              <a:defRPr/>
            </a:pPr>
            <a:endParaRPr lang="en-GB" sz="1300" b="0" i="0" u="none" strike="noStrike" cap="none" spc="0" dirty="0">
              <a:ln>
                <a:noFill/>
              </a:ln>
              <a:solidFill>
                <a:prstClr val="black"/>
              </a:solidFill>
              <a:latin typeface="Calibri"/>
              <a:ea typeface="+mn-ea"/>
              <a:cs typeface="+mn-cs"/>
            </a:endParaRPr>
          </a:p>
        </p:txBody>
      </p:sp>
    </p:spTree>
    <p:extLst>
      <p:ext uri="{BB962C8B-B14F-4D97-AF65-F5344CB8AC3E}">
        <p14:creationId xmlns:p14="http://schemas.microsoft.com/office/powerpoint/2010/main" val="330019061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defRPr/>
            </a:pPr>
            <a:r>
              <a:rPr lang="en-GB" dirty="0" smtClean="0"/>
              <a:t>Red Española de </a:t>
            </a:r>
            <a:r>
              <a:rPr lang="en-GB" dirty="0" err="1" smtClean="0"/>
              <a:t>Supercomputación</a:t>
            </a:r>
            <a:r>
              <a:rPr lang="en-GB" dirty="0" smtClean="0"/>
              <a:t> (HPC)</a:t>
            </a:r>
            <a:endParaRPr dirty="0"/>
          </a:p>
        </p:txBody>
      </p:sp>
      <p:pic>
        <p:nvPicPr>
          <p:cNvPr id="18" name="Imagen 17"/>
          <p:cNvPicPr>
            <a:picLocks noChangeAspect="1"/>
          </p:cNvPicPr>
          <p:nvPr/>
        </p:nvPicPr>
        <p:blipFill>
          <a:blip r:embed="rId2"/>
          <a:stretch/>
        </p:blipFill>
        <p:spPr bwMode="auto">
          <a:xfrm>
            <a:off x="10519873" y="6072645"/>
            <a:ext cx="1313810" cy="654979"/>
          </a:xfrm>
          <a:prstGeom prst="rect">
            <a:avLst/>
          </a:prstGeom>
        </p:spPr>
      </p:pic>
      <p:pic>
        <p:nvPicPr>
          <p:cNvPr id="19" name="Imagen 18"/>
          <p:cNvPicPr>
            <a:picLocks noChangeAspect="1"/>
          </p:cNvPicPr>
          <p:nvPr/>
        </p:nvPicPr>
        <p:blipFill>
          <a:blip r:embed="rId3"/>
          <a:stretch/>
        </p:blipFill>
        <p:spPr bwMode="auto">
          <a:xfrm>
            <a:off x="8989276" y="6104430"/>
            <a:ext cx="1068371" cy="591408"/>
          </a:xfrm>
          <a:prstGeom prst="rect">
            <a:avLst/>
          </a:prstGeom>
        </p:spPr>
      </p:pic>
      <p:grpSp>
        <p:nvGrpSpPr>
          <p:cNvPr id="31" name="Grupo 30"/>
          <p:cNvGrpSpPr/>
          <p:nvPr/>
        </p:nvGrpSpPr>
        <p:grpSpPr>
          <a:xfrm>
            <a:off x="1222045" y="1290414"/>
            <a:ext cx="4049585" cy="4255806"/>
            <a:chOff x="7127193" y="1444239"/>
            <a:chExt cx="4049585" cy="4255806"/>
          </a:xfrm>
        </p:grpSpPr>
        <p:sp>
          <p:nvSpPr>
            <p:cNvPr id="13" name="Rectángulo redondeado 12"/>
            <p:cNvSpPr/>
            <p:nvPr/>
          </p:nvSpPr>
          <p:spPr>
            <a:xfrm>
              <a:off x="7127193" y="1444239"/>
              <a:ext cx="4049585" cy="4255806"/>
            </a:xfrm>
            <a:prstGeom prst="roundRect">
              <a:avLst>
                <a:gd name="adj" fmla="val 759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7" name="Grupo 16"/>
            <p:cNvGrpSpPr/>
            <p:nvPr/>
          </p:nvGrpSpPr>
          <p:grpSpPr>
            <a:xfrm>
              <a:off x="7330812" y="1677611"/>
              <a:ext cx="3571379" cy="523003"/>
              <a:chOff x="7330812" y="1677611"/>
              <a:chExt cx="3571379" cy="523003"/>
            </a:xfrm>
          </p:grpSpPr>
          <p:pic>
            <p:nvPicPr>
              <p:cNvPr id="7" name="Imagen 1"/>
              <p:cNvPicPr>
                <a:picLocks noChangeAspect="1"/>
              </p:cNvPicPr>
              <p:nvPr/>
            </p:nvPicPr>
            <p:blipFill>
              <a:blip r:embed="rId4"/>
              <a:stretch/>
            </p:blipFill>
            <p:spPr bwMode="auto">
              <a:xfrm>
                <a:off x="10425304" y="1700669"/>
                <a:ext cx="476887" cy="476887"/>
              </a:xfrm>
              <a:prstGeom prst="rect">
                <a:avLst/>
              </a:prstGeom>
            </p:spPr>
          </p:pic>
          <p:pic>
            <p:nvPicPr>
              <p:cNvPr id="9" name="Picture 5"/>
              <p:cNvPicPr>
                <a:picLocks noChangeAspect="1"/>
              </p:cNvPicPr>
              <p:nvPr/>
            </p:nvPicPr>
            <p:blipFill>
              <a:blip r:embed="rId5"/>
              <a:stretch/>
            </p:blipFill>
            <p:spPr bwMode="auto">
              <a:xfrm>
                <a:off x="9433719" y="1677611"/>
                <a:ext cx="523003" cy="523003"/>
              </a:xfrm>
              <a:prstGeom prst="rect">
                <a:avLst/>
              </a:prstGeom>
            </p:spPr>
          </p:pic>
          <p:pic>
            <p:nvPicPr>
              <p:cNvPr id="14" name="Picture 11"/>
              <p:cNvPicPr>
                <a:picLocks noChangeAspect="1"/>
              </p:cNvPicPr>
              <p:nvPr/>
            </p:nvPicPr>
            <p:blipFill>
              <a:blip r:embed="rId6"/>
              <a:srcRect l="6991" t="32494" r="7378" b="28708"/>
              <a:stretch/>
            </p:blipFill>
            <p:spPr bwMode="auto">
              <a:xfrm>
                <a:off x="7330812" y="1706563"/>
                <a:ext cx="1634325" cy="465098"/>
              </a:xfrm>
              <a:prstGeom prst="rect">
                <a:avLst/>
              </a:prstGeom>
            </p:spPr>
          </p:pic>
        </p:grpSp>
        <p:grpSp>
          <p:nvGrpSpPr>
            <p:cNvPr id="28" name="Grupo 27"/>
            <p:cNvGrpSpPr/>
            <p:nvPr/>
          </p:nvGrpSpPr>
          <p:grpSpPr>
            <a:xfrm>
              <a:off x="7330812" y="4085950"/>
              <a:ext cx="3571379" cy="470170"/>
              <a:chOff x="7330812" y="3949759"/>
              <a:chExt cx="3571379" cy="470170"/>
            </a:xfrm>
          </p:grpSpPr>
          <p:pic>
            <p:nvPicPr>
              <p:cNvPr id="11" name="Picture 2"/>
              <p:cNvPicPr>
                <a:picLocks noChangeAspect="1"/>
              </p:cNvPicPr>
              <p:nvPr/>
            </p:nvPicPr>
            <p:blipFill>
              <a:blip r:embed="rId7"/>
              <a:stretch/>
            </p:blipFill>
            <p:spPr bwMode="auto">
              <a:xfrm>
                <a:off x="7330812" y="3970663"/>
                <a:ext cx="996326" cy="428363"/>
              </a:xfrm>
              <a:prstGeom prst="rect">
                <a:avLst/>
              </a:prstGeom>
            </p:spPr>
          </p:pic>
          <p:pic>
            <p:nvPicPr>
              <p:cNvPr id="16" name="Imagen 15"/>
              <p:cNvPicPr>
                <a:picLocks noChangeAspect="1"/>
              </p:cNvPicPr>
              <p:nvPr/>
            </p:nvPicPr>
            <p:blipFill>
              <a:blip r:embed="rId8"/>
              <a:stretch/>
            </p:blipFill>
            <p:spPr bwMode="auto">
              <a:xfrm>
                <a:off x="8594327" y="3949759"/>
                <a:ext cx="889164" cy="470170"/>
              </a:xfrm>
              <a:prstGeom prst="rect">
                <a:avLst/>
              </a:prstGeom>
            </p:spPr>
          </p:pic>
          <p:pic>
            <p:nvPicPr>
              <p:cNvPr id="22" name="Marcador de contenido 16"/>
              <p:cNvPicPr>
                <a:picLocks noChangeAspect="1"/>
              </p:cNvPicPr>
              <p:nvPr/>
            </p:nvPicPr>
            <p:blipFill>
              <a:blip r:embed="rId9"/>
              <a:stretch/>
            </p:blipFill>
            <p:spPr bwMode="auto">
              <a:xfrm>
                <a:off x="9750679" y="4042775"/>
                <a:ext cx="1151512" cy="284139"/>
              </a:xfrm>
              <a:prstGeom prst="rect">
                <a:avLst/>
              </a:prstGeom>
            </p:spPr>
          </p:pic>
        </p:grpSp>
        <p:pic>
          <p:nvPicPr>
            <p:cNvPr id="29" name="Imagen 28"/>
            <p:cNvPicPr>
              <a:picLocks noChangeAspect="1"/>
            </p:cNvPicPr>
            <p:nvPr/>
          </p:nvPicPr>
          <p:blipFill>
            <a:blip r:embed="rId10"/>
            <a:stretch/>
          </p:blipFill>
          <p:spPr bwMode="auto">
            <a:xfrm>
              <a:off x="8951270" y="5021045"/>
              <a:ext cx="1950921" cy="344071"/>
            </a:xfrm>
            <a:prstGeom prst="rect">
              <a:avLst/>
            </a:prstGeom>
          </p:spPr>
        </p:pic>
        <p:grpSp>
          <p:nvGrpSpPr>
            <p:cNvPr id="25" name="Grupo 24"/>
            <p:cNvGrpSpPr/>
            <p:nvPr/>
          </p:nvGrpSpPr>
          <p:grpSpPr>
            <a:xfrm>
              <a:off x="7330812" y="2470044"/>
              <a:ext cx="3571379" cy="614138"/>
              <a:chOff x="7330812" y="2288263"/>
              <a:chExt cx="3571379" cy="614138"/>
            </a:xfrm>
          </p:grpSpPr>
          <p:pic>
            <p:nvPicPr>
              <p:cNvPr id="5" name="Picture 8"/>
              <p:cNvPicPr>
                <a:picLocks noChangeAspect="1"/>
              </p:cNvPicPr>
              <p:nvPr/>
            </p:nvPicPr>
            <p:blipFill>
              <a:blip r:embed="rId11"/>
              <a:stretch/>
            </p:blipFill>
            <p:spPr bwMode="auto">
              <a:xfrm>
                <a:off x="7330812" y="2288263"/>
                <a:ext cx="694243" cy="614138"/>
              </a:xfrm>
              <a:prstGeom prst="rect">
                <a:avLst/>
              </a:prstGeom>
            </p:spPr>
          </p:pic>
          <p:pic>
            <p:nvPicPr>
              <p:cNvPr id="12" name="Picture 3"/>
              <p:cNvPicPr>
                <a:picLocks noChangeAspect="1"/>
              </p:cNvPicPr>
              <p:nvPr/>
            </p:nvPicPr>
            <p:blipFill>
              <a:blip r:embed="rId12"/>
              <a:stretch/>
            </p:blipFill>
            <p:spPr bwMode="auto">
              <a:xfrm>
                <a:off x="9297826" y="2345438"/>
                <a:ext cx="1604365" cy="499789"/>
              </a:xfrm>
              <a:prstGeom prst="rect">
                <a:avLst/>
              </a:prstGeom>
            </p:spPr>
          </p:pic>
          <p:pic>
            <p:nvPicPr>
              <p:cNvPr id="10" name="Picture 12"/>
              <p:cNvPicPr>
                <a:picLocks noChangeAspect="1"/>
              </p:cNvPicPr>
              <p:nvPr/>
            </p:nvPicPr>
            <p:blipFill>
              <a:blip r:embed="rId13"/>
              <a:stretch/>
            </p:blipFill>
            <p:spPr bwMode="auto">
              <a:xfrm>
                <a:off x="8234236" y="2352865"/>
                <a:ext cx="854409" cy="484935"/>
              </a:xfrm>
              <a:prstGeom prst="rect">
                <a:avLst/>
              </a:prstGeom>
            </p:spPr>
          </p:pic>
        </p:grpSp>
        <p:grpSp>
          <p:nvGrpSpPr>
            <p:cNvPr id="26" name="Grupo 25"/>
            <p:cNvGrpSpPr/>
            <p:nvPr/>
          </p:nvGrpSpPr>
          <p:grpSpPr>
            <a:xfrm>
              <a:off x="7330812" y="3353612"/>
              <a:ext cx="3571379" cy="462908"/>
              <a:chOff x="7330812" y="3120745"/>
              <a:chExt cx="3571379" cy="462908"/>
            </a:xfrm>
          </p:grpSpPr>
          <p:pic>
            <p:nvPicPr>
              <p:cNvPr id="6" name="Picture 13"/>
              <p:cNvPicPr>
                <a:picLocks noChangeAspect="1"/>
              </p:cNvPicPr>
              <p:nvPr/>
            </p:nvPicPr>
            <p:blipFill>
              <a:blip r:embed="rId14"/>
              <a:stretch/>
            </p:blipFill>
            <p:spPr bwMode="auto">
              <a:xfrm>
                <a:off x="9623290" y="3165267"/>
                <a:ext cx="1278901" cy="373864"/>
              </a:xfrm>
              <a:prstGeom prst="rect">
                <a:avLst/>
              </a:prstGeom>
            </p:spPr>
          </p:pic>
          <p:pic>
            <p:nvPicPr>
              <p:cNvPr id="8" name="Picture 1"/>
              <p:cNvPicPr>
                <a:picLocks noChangeAspect="1"/>
              </p:cNvPicPr>
              <p:nvPr/>
            </p:nvPicPr>
            <p:blipFill>
              <a:blip r:embed="rId15"/>
              <a:stretch/>
            </p:blipFill>
            <p:spPr bwMode="auto">
              <a:xfrm>
                <a:off x="7330812" y="3130954"/>
                <a:ext cx="1106224" cy="442490"/>
              </a:xfrm>
              <a:prstGeom prst="rect">
                <a:avLst/>
              </a:prstGeom>
            </p:spPr>
          </p:pic>
          <p:pic>
            <p:nvPicPr>
              <p:cNvPr id="4" name="Picture 3"/>
              <p:cNvPicPr>
                <a:picLocks noChangeAspect="1"/>
              </p:cNvPicPr>
              <p:nvPr/>
            </p:nvPicPr>
            <p:blipFill>
              <a:blip r:embed="rId16"/>
              <a:stretch/>
            </p:blipFill>
            <p:spPr bwMode="auto">
              <a:xfrm>
                <a:off x="8664409" y="3120745"/>
                <a:ext cx="731508" cy="462908"/>
              </a:xfrm>
              <a:prstGeom prst="rect">
                <a:avLst/>
              </a:prstGeom>
            </p:spPr>
          </p:pic>
        </p:grpSp>
      </p:grpSp>
      <p:pic>
        <p:nvPicPr>
          <p:cNvPr id="27" name="Picture 2" descr="https://www.res.es/sites/default/files/public/uploaded/RES_HPC_Capacity_2022-04-08.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0" y="1057013"/>
            <a:ext cx="5107536" cy="490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0489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defRPr/>
            </a:pPr>
            <a:r>
              <a:rPr lang="en-GB" dirty="0" smtClean="0"/>
              <a:t>Red Española de </a:t>
            </a:r>
            <a:r>
              <a:rPr lang="en-GB" dirty="0" err="1" smtClean="0"/>
              <a:t>Supercomputación</a:t>
            </a:r>
            <a:r>
              <a:rPr lang="en-GB" dirty="0" smtClean="0"/>
              <a:t> (</a:t>
            </a:r>
            <a:r>
              <a:rPr lang="en-GB" dirty="0" err="1" smtClean="0"/>
              <a:t>datos</a:t>
            </a:r>
            <a:r>
              <a:rPr lang="en-GB" dirty="0" smtClean="0"/>
              <a:t>)</a:t>
            </a:r>
            <a:endParaRPr dirty="0"/>
          </a:p>
        </p:txBody>
      </p:sp>
      <p:pic>
        <p:nvPicPr>
          <p:cNvPr id="18" name="Imagen 17"/>
          <p:cNvPicPr>
            <a:picLocks noChangeAspect="1"/>
          </p:cNvPicPr>
          <p:nvPr/>
        </p:nvPicPr>
        <p:blipFill>
          <a:blip r:embed="rId2"/>
          <a:stretch/>
        </p:blipFill>
        <p:spPr bwMode="auto">
          <a:xfrm>
            <a:off x="10519873" y="6072645"/>
            <a:ext cx="1313810" cy="654979"/>
          </a:xfrm>
          <a:prstGeom prst="rect">
            <a:avLst/>
          </a:prstGeom>
        </p:spPr>
      </p:pic>
      <p:pic>
        <p:nvPicPr>
          <p:cNvPr id="19" name="Imagen 18"/>
          <p:cNvPicPr>
            <a:picLocks noChangeAspect="1"/>
          </p:cNvPicPr>
          <p:nvPr/>
        </p:nvPicPr>
        <p:blipFill>
          <a:blip r:embed="rId3"/>
          <a:stretch/>
        </p:blipFill>
        <p:spPr bwMode="auto">
          <a:xfrm>
            <a:off x="8989276" y="6104430"/>
            <a:ext cx="1068371" cy="591408"/>
          </a:xfrm>
          <a:prstGeom prst="rect">
            <a:avLst/>
          </a:prstGeom>
        </p:spPr>
      </p:pic>
      <p:grpSp>
        <p:nvGrpSpPr>
          <p:cNvPr id="31" name="Grupo 30"/>
          <p:cNvGrpSpPr/>
          <p:nvPr/>
        </p:nvGrpSpPr>
        <p:grpSpPr>
          <a:xfrm>
            <a:off x="1222045" y="1290414"/>
            <a:ext cx="4049585" cy="4255806"/>
            <a:chOff x="7127193" y="1444239"/>
            <a:chExt cx="4049585" cy="4255806"/>
          </a:xfrm>
        </p:grpSpPr>
        <p:sp>
          <p:nvSpPr>
            <p:cNvPr id="13" name="Rectángulo redondeado 12"/>
            <p:cNvSpPr/>
            <p:nvPr/>
          </p:nvSpPr>
          <p:spPr>
            <a:xfrm>
              <a:off x="7127193" y="1444239"/>
              <a:ext cx="4049585" cy="4255806"/>
            </a:xfrm>
            <a:prstGeom prst="roundRect">
              <a:avLst>
                <a:gd name="adj" fmla="val 759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7" name="Grupo 16"/>
            <p:cNvGrpSpPr/>
            <p:nvPr/>
          </p:nvGrpSpPr>
          <p:grpSpPr>
            <a:xfrm>
              <a:off x="7330812" y="1677611"/>
              <a:ext cx="2625910" cy="523003"/>
              <a:chOff x="7330812" y="1677611"/>
              <a:chExt cx="2625910" cy="523003"/>
            </a:xfrm>
          </p:grpSpPr>
          <p:pic>
            <p:nvPicPr>
              <p:cNvPr id="9" name="Picture 5"/>
              <p:cNvPicPr>
                <a:picLocks noChangeAspect="1"/>
              </p:cNvPicPr>
              <p:nvPr/>
            </p:nvPicPr>
            <p:blipFill>
              <a:blip r:embed="rId4"/>
              <a:stretch/>
            </p:blipFill>
            <p:spPr bwMode="auto">
              <a:xfrm>
                <a:off x="9433719" y="1677611"/>
                <a:ext cx="523003" cy="523003"/>
              </a:xfrm>
              <a:prstGeom prst="rect">
                <a:avLst/>
              </a:prstGeom>
            </p:spPr>
          </p:pic>
          <p:pic>
            <p:nvPicPr>
              <p:cNvPr id="14" name="Picture 11"/>
              <p:cNvPicPr>
                <a:picLocks noChangeAspect="1"/>
              </p:cNvPicPr>
              <p:nvPr/>
            </p:nvPicPr>
            <p:blipFill>
              <a:blip r:embed="rId5"/>
              <a:srcRect l="6991" t="32494" r="7378" b="28708"/>
              <a:stretch/>
            </p:blipFill>
            <p:spPr bwMode="auto">
              <a:xfrm>
                <a:off x="7330812" y="1706563"/>
                <a:ext cx="1634325" cy="465098"/>
              </a:xfrm>
              <a:prstGeom prst="rect">
                <a:avLst/>
              </a:prstGeom>
            </p:spPr>
          </p:pic>
        </p:grpSp>
        <p:pic>
          <p:nvPicPr>
            <p:cNvPr id="11" name="Picture 2"/>
            <p:cNvPicPr>
              <a:picLocks noChangeAspect="1"/>
            </p:cNvPicPr>
            <p:nvPr/>
          </p:nvPicPr>
          <p:blipFill>
            <a:blip r:embed="rId6"/>
            <a:stretch/>
          </p:blipFill>
          <p:spPr bwMode="auto">
            <a:xfrm>
              <a:off x="7330812" y="4106854"/>
              <a:ext cx="996326" cy="428363"/>
            </a:xfrm>
            <a:prstGeom prst="rect">
              <a:avLst/>
            </a:prstGeom>
          </p:spPr>
        </p:pic>
        <p:pic>
          <p:nvPicPr>
            <p:cNvPr id="1028" name="Picture 4" descr="https://www.res.es/sites/default/files/public/styles/res_-_style_-_simplecrop/public/content/node/image/PIC%20LOGO.JPG?itok=pR8y78y6&amp;sc=fbb8844d1a8db325b6458f76d8eb112e"/>
            <p:cNvPicPr>
              <a:picLocks noChangeAspect="1" noChangeArrowheads="1"/>
            </p:cNvPicPr>
            <p:nvPr/>
          </p:nvPicPr>
          <p:blipFill>
            <a:blip r:embed="rId7"/>
            <a:stretch/>
          </p:blipFill>
          <p:spPr bwMode="auto">
            <a:xfrm>
              <a:off x="7330812" y="4825550"/>
              <a:ext cx="1297038" cy="735060"/>
            </a:xfrm>
            <a:prstGeom prst="rect">
              <a:avLst/>
            </a:prstGeom>
            <a:noFill/>
          </p:spPr>
        </p:pic>
        <p:grpSp>
          <p:nvGrpSpPr>
            <p:cNvPr id="25" name="Grupo 24"/>
            <p:cNvGrpSpPr/>
            <p:nvPr/>
          </p:nvGrpSpPr>
          <p:grpSpPr>
            <a:xfrm>
              <a:off x="7330812" y="2470044"/>
              <a:ext cx="3571379" cy="614138"/>
              <a:chOff x="7330812" y="2288263"/>
              <a:chExt cx="3571379" cy="614138"/>
            </a:xfrm>
          </p:grpSpPr>
          <p:pic>
            <p:nvPicPr>
              <p:cNvPr id="5" name="Picture 8"/>
              <p:cNvPicPr>
                <a:picLocks noChangeAspect="1"/>
              </p:cNvPicPr>
              <p:nvPr/>
            </p:nvPicPr>
            <p:blipFill>
              <a:blip r:embed="rId8"/>
              <a:stretch/>
            </p:blipFill>
            <p:spPr bwMode="auto">
              <a:xfrm>
                <a:off x="7330812" y="2288263"/>
                <a:ext cx="694243" cy="614138"/>
              </a:xfrm>
              <a:prstGeom prst="rect">
                <a:avLst/>
              </a:prstGeom>
            </p:spPr>
          </p:pic>
          <p:pic>
            <p:nvPicPr>
              <p:cNvPr id="12" name="Picture 3"/>
              <p:cNvPicPr>
                <a:picLocks noChangeAspect="1"/>
              </p:cNvPicPr>
              <p:nvPr/>
            </p:nvPicPr>
            <p:blipFill>
              <a:blip r:embed="rId9"/>
              <a:stretch/>
            </p:blipFill>
            <p:spPr bwMode="auto">
              <a:xfrm>
                <a:off x="9297826" y="2345438"/>
                <a:ext cx="1604365" cy="499789"/>
              </a:xfrm>
              <a:prstGeom prst="rect">
                <a:avLst/>
              </a:prstGeom>
            </p:spPr>
          </p:pic>
          <p:pic>
            <p:nvPicPr>
              <p:cNvPr id="10" name="Picture 12"/>
              <p:cNvPicPr>
                <a:picLocks noChangeAspect="1"/>
              </p:cNvPicPr>
              <p:nvPr/>
            </p:nvPicPr>
            <p:blipFill>
              <a:blip r:embed="rId10"/>
              <a:stretch/>
            </p:blipFill>
            <p:spPr bwMode="auto">
              <a:xfrm>
                <a:off x="8234236" y="2352865"/>
                <a:ext cx="854409" cy="484935"/>
              </a:xfrm>
              <a:prstGeom prst="rect">
                <a:avLst/>
              </a:prstGeom>
            </p:spPr>
          </p:pic>
        </p:grpSp>
        <p:grpSp>
          <p:nvGrpSpPr>
            <p:cNvPr id="26" name="Grupo 25"/>
            <p:cNvGrpSpPr/>
            <p:nvPr/>
          </p:nvGrpSpPr>
          <p:grpSpPr>
            <a:xfrm>
              <a:off x="7330812" y="3353612"/>
              <a:ext cx="2065105" cy="462908"/>
              <a:chOff x="7330812" y="3120745"/>
              <a:chExt cx="2065105" cy="462908"/>
            </a:xfrm>
          </p:grpSpPr>
          <p:pic>
            <p:nvPicPr>
              <p:cNvPr id="8" name="Picture 1"/>
              <p:cNvPicPr>
                <a:picLocks noChangeAspect="1"/>
              </p:cNvPicPr>
              <p:nvPr/>
            </p:nvPicPr>
            <p:blipFill>
              <a:blip r:embed="rId11"/>
              <a:stretch/>
            </p:blipFill>
            <p:spPr bwMode="auto">
              <a:xfrm>
                <a:off x="7330812" y="3130954"/>
                <a:ext cx="1106224" cy="442490"/>
              </a:xfrm>
              <a:prstGeom prst="rect">
                <a:avLst/>
              </a:prstGeom>
            </p:spPr>
          </p:pic>
          <p:pic>
            <p:nvPicPr>
              <p:cNvPr id="4" name="Picture 3"/>
              <p:cNvPicPr>
                <a:picLocks noChangeAspect="1"/>
              </p:cNvPicPr>
              <p:nvPr/>
            </p:nvPicPr>
            <p:blipFill>
              <a:blip r:embed="rId12"/>
              <a:stretch/>
            </p:blipFill>
            <p:spPr bwMode="auto">
              <a:xfrm>
                <a:off x="8664409" y="3120745"/>
                <a:ext cx="731508" cy="462908"/>
              </a:xfrm>
              <a:prstGeom prst="rect">
                <a:avLst/>
              </a:prstGeom>
            </p:spPr>
          </p:pic>
        </p:grpSp>
      </p:grpSp>
      <p:pic>
        <p:nvPicPr>
          <p:cNvPr id="2050" name="Picture 2" descr="https://www.res.es/sites/default/files/public/uploaded/RES_Data_Capacity_2022-04-0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0212" y="1675365"/>
            <a:ext cx="5898424" cy="353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018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defRPr/>
            </a:pPr>
            <a:r>
              <a:rPr lang="en-GB" dirty="0" smtClean="0"/>
              <a:t>Red Española de </a:t>
            </a:r>
            <a:r>
              <a:rPr lang="en-GB" dirty="0" err="1" smtClean="0"/>
              <a:t>Supercomputación</a:t>
            </a:r>
            <a:endParaRPr dirty="0"/>
          </a:p>
        </p:txBody>
      </p:sp>
      <p:pic>
        <p:nvPicPr>
          <p:cNvPr id="18" name="Imagen 17"/>
          <p:cNvPicPr>
            <a:picLocks noChangeAspect="1"/>
          </p:cNvPicPr>
          <p:nvPr/>
        </p:nvPicPr>
        <p:blipFill>
          <a:blip r:embed="rId2"/>
          <a:stretch/>
        </p:blipFill>
        <p:spPr bwMode="auto">
          <a:xfrm>
            <a:off x="10519873" y="6072645"/>
            <a:ext cx="1313810" cy="654979"/>
          </a:xfrm>
          <a:prstGeom prst="rect">
            <a:avLst/>
          </a:prstGeom>
        </p:spPr>
      </p:pic>
      <p:pic>
        <p:nvPicPr>
          <p:cNvPr id="19" name="Imagen 18"/>
          <p:cNvPicPr>
            <a:picLocks noChangeAspect="1"/>
          </p:cNvPicPr>
          <p:nvPr/>
        </p:nvPicPr>
        <p:blipFill>
          <a:blip r:embed="rId3"/>
          <a:stretch/>
        </p:blipFill>
        <p:spPr bwMode="auto">
          <a:xfrm>
            <a:off x="8989276" y="6104430"/>
            <a:ext cx="1068371" cy="591408"/>
          </a:xfrm>
          <a:prstGeom prst="rect">
            <a:avLst/>
          </a:prstGeom>
        </p:spPr>
      </p:pic>
      <p:cxnSp>
        <p:nvCxnSpPr>
          <p:cNvPr id="15" name="Conector recto de flecha 14"/>
          <p:cNvCxnSpPr/>
          <p:nvPr/>
        </p:nvCxnSpPr>
        <p:spPr>
          <a:xfrm flipV="1">
            <a:off x="2105930" y="4117740"/>
            <a:ext cx="2546647" cy="649480"/>
          </a:xfrm>
          <a:prstGeom prst="straightConnector1">
            <a:avLst/>
          </a:prstGeom>
          <a:ln w="76200">
            <a:solidFill>
              <a:srgbClr val="001D7A"/>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79558" y="5158050"/>
            <a:ext cx="652743" cy="369332"/>
          </a:xfrm>
          <a:prstGeom prst="rect">
            <a:avLst/>
          </a:prstGeom>
          <a:noFill/>
        </p:spPr>
        <p:txBody>
          <a:bodyPr wrap="none" rtlCol="0">
            <a:spAutoFit/>
          </a:bodyPr>
          <a:lstStyle/>
          <a:p>
            <a:r>
              <a:rPr lang="en-GB" dirty="0" smtClean="0"/>
              <a:t>2006</a:t>
            </a:r>
            <a:endParaRPr lang="en-GB" dirty="0"/>
          </a:p>
        </p:txBody>
      </p:sp>
      <p:sp>
        <p:nvSpPr>
          <p:cNvPr id="32" name="CuadroTexto 31"/>
          <p:cNvSpPr txBox="1"/>
          <p:nvPr/>
        </p:nvSpPr>
        <p:spPr>
          <a:xfrm>
            <a:off x="4365290" y="5158050"/>
            <a:ext cx="652743" cy="369332"/>
          </a:xfrm>
          <a:prstGeom prst="rect">
            <a:avLst/>
          </a:prstGeom>
          <a:noFill/>
        </p:spPr>
        <p:txBody>
          <a:bodyPr wrap="none" rtlCol="0">
            <a:spAutoFit/>
          </a:bodyPr>
          <a:lstStyle/>
          <a:p>
            <a:r>
              <a:rPr lang="en-GB" dirty="0" smtClean="0"/>
              <a:t>2012</a:t>
            </a:r>
            <a:endParaRPr lang="en-GB" dirty="0"/>
          </a:p>
        </p:txBody>
      </p:sp>
      <p:sp>
        <p:nvSpPr>
          <p:cNvPr id="33" name="CuadroTexto 32"/>
          <p:cNvSpPr txBox="1"/>
          <p:nvPr/>
        </p:nvSpPr>
        <p:spPr>
          <a:xfrm>
            <a:off x="6951022" y="5158050"/>
            <a:ext cx="652743" cy="369332"/>
          </a:xfrm>
          <a:prstGeom prst="rect">
            <a:avLst/>
          </a:prstGeom>
          <a:noFill/>
        </p:spPr>
        <p:txBody>
          <a:bodyPr wrap="none" rtlCol="0">
            <a:spAutoFit/>
          </a:bodyPr>
          <a:lstStyle/>
          <a:p>
            <a:r>
              <a:rPr lang="en-GB" dirty="0" smtClean="0"/>
              <a:t>2018</a:t>
            </a:r>
            <a:endParaRPr lang="en-GB" dirty="0"/>
          </a:p>
        </p:txBody>
      </p:sp>
      <p:cxnSp>
        <p:nvCxnSpPr>
          <p:cNvPr id="24" name="Conector recto 23"/>
          <p:cNvCxnSpPr/>
          <p:nvPr/>
        </p:nvCxnSpPr>
        <p:spPr>
          <a:xfrm flipV="1">
            <a:off x="2105930" y="5024926"/>
            <a:ext cx="83065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H="1" flipV="1">
            <a:off x="2105929" y="1239140"/>
            <a:ext cx="1" cy="37857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2224868" y="4684837"/>
            <a:ext cx="1278299" cy="369332"/>
          </a:xfrm>
          <a:prstGeom prst="rect">
            <a:avLst/>
          </a:prstGeom>
          <a:noFill/>
        </p:spPr>
        <p:txBody>
          <a:bodyPr wrap="none" rtlCol="0">
            <a:spAutoFit/>
          </a:bodyPr>
          <a:lstStyle/>
          <a:p>
            <a:r>
              <a:rPr lang="en-GB" dirty="0" smtClean="0"/>
              <a:t>140 </a:t>
            </a:r>
            <a:r>
              <a:rPr lang="en-GB" dirty="0" err="1" smtClean="0"/>
              <a:t>TFlop</a:t>
            </a:r>
            <a:r>
              <a:rPr lang="en-GB" dirty="0" smtClean="0"/>
              <a:t>/s</a:t>
            </a:r>
            <a:endParaRPr lang="en-GB" dirty="0"/>
          </a:p>
        </p:txBody>
      </p:sp>
      <p:sp>
        <p:nvSpPr>
          <p:cNvPr id="44" name="CuadroTexto 43"/>
          <p:cNvSpPr txBox="1"/>
          <p:nvPr/>
        </p:nvSpPr>
        <p:spPr>
          <a:xfrm>
            <a:off x="4085373" y="4343418"/>
            <a:ext cx="1212576" cy="369332"/>
          </a:xfrm>
          <a:prstGeom prst="rect">
            <a:avLst/>
          </a:prstGeom>
          <a:noFill/>
        </p:spPr>
        <p:txBody>
          <a:bodyPr wrap="none" rtlCol="0">
            <a:spAutoFit/>
          </a:bodyPr>
          <a:lstStyle/>
          <a:p>
            <a:r>
              <a:rPr lang="en-GB" dirty="0" smtClean="0"/>
              <a:t>&gt; 1 </a:t>
            </a:r>
            <a:r>
              <a:rPr lang="en-GB" dirty="0" err="1" smtClean="0"/>
              <a:t>PFlop</a:t>
            </a:r>
            <a:r>
              <a:rPr lang="en-GB" dirty="0" smtClean="0"/>
              <a:t>/s</a:t>
            </a:r>
            <a:endParaRPr lang="en-GB" dirty="0"/>
          </a:p>
        </p:txBody>
      </p:sp>
      <p:cxnSp>
        <p:nvCxnSpPr>
          <p:cNvPr id="45" name="Conector recto de flecha 44"/>
          <p:cNvCxnSpPr/>
          <p:nvPr/>
        </p:nvCxnSpPr>
        <p:spPr>
          <a:xfrm flipV="1">
            <a:off x="4652577" y="3278545"/>
            <a:ext cx="2624815" cy="839195"/>
          </a:xfrm>
          <a:prstGeom prst="straightConnector1">
            <a:avLst/>
          </a:prstGeom>
          <a:ln w="76200">
            <a:solidFill>
              <a:srgbClr val="001D7A"/>
            </a:solidFill>
            <a:tailEnd type="triangle"/>
          </a:ln>
        </p:spPr>
        <p:style>
          <a:lnRef idx="1">
            <a:schemeClr val="accent1"/>
          </a:lnRef>
          <a:fillRef idx="0">
            <a:schemeClr val="accent1"/>
          </a:fillRef>
          <a:effectRef idx="0">
            <a:schemeClr val="accent1"/>
          </a:effectRef>
          <a:fontRef idx="minor">
            <a:schemeClr val="tx1"/>
          </a:fontRef>
        </p:style>
      </p:cxnSp>
      <p:sp>
        <p:nvSpPr>
          <p:cNvPr id="48" name="CuadroTexto 47"/>
          <p:cNvSpPr txBox="1"/>
          <p:nvPr/>
        </p:nvSpPr>
        <p:spPr>
          <a:xfrm>
            <a:off x="6609389" y="3481079"/>
            <a:ext cx="1336007" cy="369332"/>
          </a:xfrm>
          <a:prstGeom prst="rect">
            <a:avLst/>
          </a:prstGeom>
          <a:noFill/>
        </p:spPr>
        <p:txBody>
          <a:bodyPr wrap="none" rtlCol="0">
            <a:spAutoFit/>
          </a:bodyPr>
          <a:lstStyle/>
          <a:p>
            <a:r>
              <a:rPr lang="en-GB" dirty="0" smtClean="0"/>
              <a:t>&gt; 12 </a:t>
            </a:r>
            <a:r>
              <a:rPr lang="en-GB" dirty="0" err="1" smtClean="0"/>
              <a:t>PFlop</a:t>
            </a:r>
            <a:r>
              <a:rPr lang="en-GB" dirty="0" smtClean="0"/>
              <a:t>/s</a:t>
            </a:r>
            <a:endParaRPr lang="en-GB" dirty="0"/>
          </a:p>
        </p:txBody>
      </p:sp>
      <p:sp>
        <p:nvSpPr>
          <p:cNvPr id="49" name="CuadroTexto 48"/>
          <p:cNvSpPr txBox="1"/>
          <p:nvPr/>
        </p:nvSpPr>
        <p:spPr>
          <a:xfrm>
            <a:off x="9536755" y="5158050"/>
            <a:ext cx="652743" cy="369332"/>
          </a:xfrm>
          <a:prstGeom prst="rect">
            <a:avLst/>
          </a:prstGeom>
          <a:noFill/>
        </p:spPr>
        <p:txBody>
          <a:bodyPr wrap="none" rtlCol="0">
            <a:spAutoFit/>
          </a:bodyPr>
          <a:lstStyle/>
          <a:p>
            <a:r>
              <a:rPr lang="en-GB" dirty="0" smtClean="0"/>
              <a:t>2023</a:t>
            </a:r>
            <a:endParaRPr lang="en-GB" dirty="0"/>
          </a:p>
        </p:txBody>
      </p:sp>
      <p:cxnSp>
        <p:nvCxnSpPr>
          <p:cNvPr id="51" name="Conector recto de flecha 50"/>
          <p:cNvCxnSpPr/>
          <p:nvPr/>
        </p:nvCxnSpPr>
        <p:spPr>
          <a:xfrm flipV="1">
            <a:off x="7277392" y="1609924"/>
            <a:ext cx="2585734" cy="1668622"/>
          </a:xfrm>
          <a:prstGeom prst="straightConnector1">
            <a:avLst/>
          </a:prstGeom>
          <a:ln w="76200">
            <a:solidFill>
              <a:srgbClr val="001D7A"/>
            </a:solidFill>
            <a:tailEnd type="triangle"/>
          </a:ln>
        </p:spPr>
        <p:style>
          <a:lnRef idx="1">
            <a:schemeClr val="accent1"/>
          </a:lnRef>
          <a:fillRef idx="0">
            <a:schemeClr val="accent1"/>
          </a:fillRef>
          <a:effectRef idx="0">
            <a:schemeClr val="accent1"/>
          </a:effectRef>
          <a:fontRef idx="minor">
            <a:schemeClr val="tx1"/>
          </a:fontRef>
        </p:style>
      </p:cxnSp>
      <p:sp>
        <p:nvSpPr>
          <p:cNvPr id="55" name="CuadroTexto 54"/>
          <p:cNvSpPr txBox="1"/>
          <p:nvPr/>
        </p:nvSpPr>
        <p:spPr>
          <a:xfrm>
            <a:off x="2864017" y="5859352"/>
            <a:ext cx="5861348" cy="369332"/>
          </a:xfrm>
          <a:prstGeom prst="rect">
            <a:avLst/>
          </a:prstGeom>
          <a:noFill/>
        </p:spPr>
        <p:txBody>
          <a:bodyPr wrap="none" rtlCol="0">
            <a:spAutoFit/>
          </a:bodyPr>
          <a:lstStyle/>
          <a:p>
            <a:r>
              <a:rPr lang="en-GB" dirty="0" smtClean="0"/>
              <a:t>1 </a:t>
            </a:r>
            <a:r>
              <a:rPr lang="en-GB" dirty="0" err="1" smtClean="0"/>
              <a:t>PFlop</a:t>
            </a:r>
            <a:r>
              <a:rPr lang="en-GB" dirty="0" smtClean="0"/>
              <a:t>/s = 1.000.000.000.000.000 </a:t>
            </a:r>
            <a:r>
              <a:rPr lang="en-GB" dirty="0" err="1" smtClean="0"/>
              <a:t>operaciones</a:t>
            </a:r>
            <a:r>
              <a:rPr lang="en-GB" dirty="0" smtClean="0"/>
              <a:t> </a:t>
            </a:r>
            <a:r>
              <a:rPr lang="en-GB" dirty="0" err="1" smtClean="0"/>
              <a:t>por</a:t>
            </a:r>
            <a:r>
              <a:rPr lang="en-GB" dirty="0" smtClean="0"/>
              <a:t> </a:t>
            </a:r>
            <a:r>
              <a:rPr lang="en-GB" dirty="0" err="1" smtClean="0"/>
              <a:t>segundo</a:t>
            </a:r>
            <a:endParaRPr lang="en-GB" dirty="0"/>
          </a:p>
        </p:txBody>
      </p:sp>
      <p:sp>
        <p:nvSpPr>
          <p:cNvPr id="57" name="CuadroTexto 56"/>
          <p:cNvSpPr txBox="1"/>
          <p:nvPr/>
        </p:nvSpPr>
        <p:spPr>
          <a:xfrm>
            <a:off x="9673811" y="1111739"/>
            <a:ext cx="378630" cy="369332"/>
          </a:xfrm>
          <a:prstGeom prst="rect">
            <a:avLst/>
          </a:prstGeom>
          <a:noFill/>
        </p:spPr>
        <p:txBody>
          <a:bodyPr wrap="none" rtlCol="0">
            <a:spAutoFit/>
          </a:bodyPr>
          <a:lstStyle/>
          <a:p>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357595016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0" y="0"/>
            <a:ext cx="12206771" cy="6858000"/>
          </a:xfrm>
          <a:prstGeom prst="rect">
            <a:avLst/>
          </a:prstGeom>
        </p:spPr>
      </p:pic>
    </p:spTree>
    <p:extLst>
      <p:ext uri="{BB962C8B-B14F-4D97-AF65-F5344CB8AC3E}">
        <p14:creationId xmlns:p14="http://schemas.microsoft.com/office/powerpoint/2010/main" val="13695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5" name="Imagen 44"/>
          <p:cNvPicPr>
            <a:picLocks noChangeAspect="1"/>
          </p:cNvPicPr>
          <p:nvPr/>
        </p:nvPicPr>
        <p:blipFill>
          <a:blip r:embed="rId2"/>
          <a:stretch/>
        </p:blipFill>
        <p:spPr bwMode="auto">
          <a:xfrm>
            <a:off x="-104775" y="-16800"/>
            <a:ext cx="12296775" cy="8197848"/>
          </a:xfrm>
          <a:prstGeom prst="rect">
            <a:avLst/>
          </a:prstGeom>
          <a:ln w="9525">
            <a:solidFill>
              <a:schemeClr val="accent5">
                <a:lumMod val="50000"/>
              </a:schemeClr>
            </a:solidFill>
          </a:ln>
        </p:spPr>
      </p:pic>
      <p:sp>
        <p:nvSpPr>
          <p:cNvPr id="16" name="Rectángulo 15"/>
          <p:cNvSpPr/>
          <p:nvPr/>
        </p:nvSpPr>
        <p:spPr bwMode="auto">
          <a:xfrm>
            <a:off x="-228600" y="-16800"/>
            <a:ext cx="12706350" cy="959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p>
        </p:txBody>
      </p:sp>
      <p:sp>
        <p:nvSpPr>
          <p:cNvPr id="44" name="Rectángulo redondeado 43"/>
          <p:cNvSpPr/>
          <p:nvPr/>
        </p:nvSpPr>
        <p:spPr bwMode="auto">
          <a:xfrm>
            <a:off x="2702642" y="6105753"/>
            <a:ext cx="9403624" cy="673811"/>
          </a:xfrm>
          <a:prstGeom prst="roundRect">
            <a:avLst>
              <a:gd name="adj"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a-ES"/>
          </a:p>
        </p:txBody>
      </p:sp>
      <p:sp>
        <p:nvSpPr>
          <p:cNvPr id="43" name="Rectángulo redondeado 42"/>
          <p:cNvSpPr/>
          <p:nvPr/>
        </p:nvSpPr>
        <p:spPr bwMode="auto">
          <a:xfrm>
            <a:off x="6219825" y="4487453"/>
            <a:ext cx="5698928" cy="673811"/>
          </a:xfrm>
          <a:prstGeom prst="roundRect">
            <a:avLst>
              <a:gd name="adj"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a-ES"/>
          </a:p>
        </p:txBody>
      </p:sp>
      <p:sp>
        <p:nvSpPr>
          <p:cNvPr id="18" name="Rectángulo 17"/>
          <p:cNvSpPr/>
          <p:nvPr/>
        </p:nvSpPr>
        <p:spPr bwMode="auto">
          <a:xfrm>
            <a:off x="-28131" y="1534368"/>
            <a:ext cx="8542004" cy="2263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p>
        </p:txBody>
      </p:sp>
      <p:sp>
        <p:nvSpPr>
          <p:cNvPr id="9" name="CuadroTexto 8"/>
          <p:cNvSpPr txBox="1"/>
          <p:nvPr/>
        </p:nvSpPr>
        <p:spPr bwMode="auto">
          <a:xfrm>
            <a:off x="619799" y="1676979"/>
            <a:ext cx="6201210" cy="461665"/>
          </a:xfrm>
          <a:prstGeom prst="rect">
            <a:avLst/>
          </a:prstGeom>
          <a:noFill/>
        </p:spPr>
        <p:txBody>
          <a:bodyPr wrap="square" rtlCol="0">
            <a:spAutoFit/>
          </a:bodyPr>
          <a:ls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sz="2400" b="1">
                <a:cs typeface="Arial"/>
              </a:rPr>
              <a:t>314 Petaflops</a:t>
            </a:r>
            <a:r>
              <a:rPr lang="en-US" sz="2400">
                <a:cs typeface="Arial"/>
              </a:rPr>
              <a:t> peak performance (314 x 10</a:t>
            </a:r>
            <a:r>
              <a:rPr lang="en-US" sz="2400" baseline="30000">
                <a:cs typeface="Arial"/>
              </a:rPr>
              <a:t>15</a:t>
            </a:r>
            <a:r>
              <a:rPr lang="en-US" sz="2400">
                <a:cs typeface="Arial"/>
              </a:rPr>
              <a:t>)</a:t>
            </a:r>
            <a:endParaRPr/>
          </a:p>
        </p:txBody>
      </p:sp>
      <p:sp>
        <p:nvSpPr>
          <p:cNvPr id="15" name="Rectángulo redondeado 27"/>
          <p:cNvSpPr/>
          <p:nvPr/>
        </p:nvSpPr>
        <p:spPr bwMode="auto">
          <a:xfrm>
            <a:off x="293405" y="1821073"/>
            <a:ext cx="190800" cy="190411"/>
          </a:xfrm>
          <a:prstGeom prst="roundRect">
            <a:avLst>
              <a:gd name="adj" fmla="val 16667"/>
            </a:avLst>
          </a:prstGeom>
          <a:solidFill>
            <a:srgbClr val="1244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p>
        </p:txBody>
      </p:sp>
      <p:sp>
        <p:nvSpPr>
          <p:cNvPr id="3" name="Título 2"/>
          <p:cNvSpPr>
            <a:spLocks noGrp="1"/>
          </p:cNvSpPr>
          <p:nvPr>
            <p:ph type="title"/>
          </p:nvPr>
        </p:nvSpPr>
        <p:spPr bwMode="auto"/>
        <p:txBody>
          <a:bodyPr>
            <a:noAutofit/>
          </a:bodyPr>
          <a:lstStyle/>
          <a:p>
            <a:pPr>
              <a:defRPr/>
            </a:pPr>
            <a:r>
              <a:rPr lang="en-GB" sz="3900"/>
              <a:t>MareNostrum 5. A European pre-exascale supercomputer</a:t>
            </a:r>
            <a:endParaRPr/>
          </a:p>
        </p:txBody>
      </p:sp>
      <p:sp>
        <p:nvSpPr>
          <p:cNvPr id="38" name="Rectángulo redondeado 30"/>
          <p:cNvSpPr/>
          <p:nvPr/>
        </p:nvSpPr>
        <p:spPr bwMode="auto">
          <a:xfrm>
            <a:off x="290830" y="3244459"/>
            <a:ext cx="190800" cy="190412"/>
          </a:xfrm>
          <a:prstGeom prst="roundRect">
            <a:avLst>
              <a:gd name="adj" fmla="val 16667"/>
            </a:avLst>
          </a:prstGeom>
          <a:solidFill>
            <a:srgbClr val="1244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p>
        </p:txBody>
      </p:sp>
      <p:sp>
        <p:nvSpPr>
          <p:cNvPr id="39" name="CuadroTexto 38"/>
          <p:cNvSpPr txBox="1"/>
          <p:nvPr/>
        </p:nvSpPr>
        <p:spPr bwMode="auto">
          <a:xfrm>
            <a:off x="631604" y="3133650"/>
            <a:ext cx="6201210" cy="461665"/>
          </a:xfrm>
          <a:prstGeom prst="rect">
            <a:avLst/>
          </a:prstGeom>
          <a:noFill/>
        </p:spPr>
        <p:txBody>
          <a:bodyPr wrap="square" rtlCol="0">
            <a:spAutoFit/>
          </a:bodyPr>
          <a:ls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sz="2400">
                <a:cs typeface="Arial"/>
              </a:rPr>
              <a:t>Total investment: </a:t>
            </a:r>
            <a:r>
              <a:rPr lang="en-US" sz="2400" b="1">
                <a:cs typeface="Arial"/>
              </a:rPr>
              <a:t>&gt;200 M€</a:t>
            </a:r>
            <a:endParaRPr lang="en-US" sz="2400">
              <a:cs typeface="Arial"/>
            </a:endParaRPr>
          </a:p>
        </p:txBody>
      </p:sp>
      <p:grpSp>
        <p:nvGrpSpPr>
          <p:cNvPr id="5" name="Group 4"/>
          <p:cNvGrpSpPr/>
          <p:nvPr/>
        </p:nvGrpSpPr>
        <p:grpSpPr bwMode="auto">
          <a:xfrm>
            <a:off x="9035400" y="1164317"/>
            <a:ext cx="2883353" cy="3200399"/>
            <a:chOff x="9035400" y="1164317"/>
            <a:chExt cx="2883353" cy="3200399"/>
          </a:xfrm>
        </p:grpSpPr>
        <p:sp>
          <p:nvSpPr>
            <p:cNvPr id="73" name="Rectángulo redondeado 72"/>
            <p:cNvSpPr/>
            <p:nvPr/>
          </p:nvSpPr>
          <p:spPr bwMode="auto">
            <a:xfrm>
              <a:off x="9035400" y="1164317"/>
              <a:ext cx="2883353" cy="3200399"/>
            </a:xfrm>
            <a:prstGeom prst="roundRect">
              <a:avLst>
                <a:gd name="adj"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a-ES"/>
            </a:p>
          </p:txBody>
        </p:sp>
        <p:sp>
          <p:nvSpPr>
            <p:cNvPr id="59" name="CuadroTexto 10"/>
            <p:cNvSpPr txBox="1"/>
            <p:nvPr/>
          </p:nvSpPr>
          <p:spPr bwMode="auto">
            <a:xfrm>
              <a:off x="9140300" y="1301107"/>
              <a:ext cx="2673552" cy="461665"/>
            </a:xfrm>
            <a:prstGeom prst="rect">
              <a:avLst/>
            </a:prstGeom>
            <a:noFill/>
          </p:spPr>
          <p:txBody>
            <a:bodyPr wrap="none" rtlCol="0">
              <a:spAutoFit/>
            </a:bodyPr>
            <a:ls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2400" b="1">
                  <a:latin typeface="+mj-lt"/>
                  <a:cs typeface="Arial"/>
                </a:rPr>
                <a:t>Hosting Consortium</a:t>
              </a:r>
              <a:endParaRPr/>
            </a:p>
          </p:txBody>
        </p:sp>
        <p:pic>
          <p:nvPicPr>
            <p:cNvPr id="60" name="Imagen 7"/>
            <p:cNvPicPr>
              <a:picLocks noChangeAspect="1"/>
            </p:cNvPicPr>
            <p:nvPr/>
          </p:nvPicPr>
          <p:blipFill>
            <a:blip r:embed="rId3"/>
            <a:stretch/>
          </p:blipFill>
          <p:spPr bwMode="auto">
            <a:xfrm>
              <a:off x="9987963" y="3405996"/>
              <a:ext cx="978227" cy="676128"/>
            </a:xfrm>
            <a:prstGeom prst="rect">
              <a:avLst/>
            </a:prstGeom>
          </p:spPr>
        </p:pic>
        <p:grpSp>
          <p:nvGrpSpPr>
            <p:cNvPr id="10" name="Group 9"/>
            <p:cNvGrpSpPr/>
            <p:nvPr/>
          </p:nvGrpSpPr>
          <p:grpSpPr bwMode="auto">
            <a:xfrm>
              <a:off x="9302520" y="2024923"/>
              <a:ext cx="2349112" cy="976961"/>
              <a:chOff x="9275542" y="2024923"/>
              <a:chExt cx="2349112" cy="976961"/>
            </a:xfrm>
          </p:grpSpPr>
          <p:grpSp>
            <p:nvGrpSpPr>
              <p:cNvPr id="61" name="Grupo 60"/>
              <p:cNvGrpSpPr/>
              <p:nvPr/>
            </p:nvGrpSpPr>
            <p:grpSpPr bwMode="auto">
              <a:xfrm>
                <a:off x="9275542" y="2024923"/>
                <a:ext cx="595035" cy="964739"/>
                <a:chOff x="7777792" y="2261660"/>
                <a:chExt cx="461093" cy="747575"/>
              </a:xfrm>
            </p:grpSpPr>
            <p:sp>
              <p:nvSpPr>
                <p:cNvPr id="62" name="Rectángulo 61"/>
                <p:cNvSpPr/>
                <p:nvPr/>
              </p:nvSpPr>
              <p:spPr bwMode="auto">
                <a:xfrm>
                  <a:off x="7777792" y="2261660"/>
                  <a:ext cx="461093" cy="238496"/>
                </a:xfrm>
                <a:prstGeom prst="rect">
                  <a:avLst/>
                </a:prstGeom>
                <a:grpFill/>
              </p:spPr>
              <p:txBody>
                <a:bodyPr wrap="none">
                  <a:spAutoFit/>
                </a:bodyPr>
                <a:lstStyle>
                  <a:defPPr>
                    <a:defRPr lang="ca-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1400" b="1">
                      <a:cs typeface="Arial"/>
                    </a:rPr>
                    <a:t>Spain</a:t>
                  </a:r>
                  <a:endParaRPr/>
                </a:p>
              </p:txBody>
            </p:sp>
            <p:pic>
              <p:nvPicPr>
                <p:cNvPr id="63" name="Imagen 62"/>
                <p:cNvPicPr>
                  <a:picLocks noChangeAspect="1"/>
                </p:cNvPicPr>
                <p:nvPr/>
              </p:nvPicPr>
              <p:blipFill>
                <a:blip r:embed="rId4"/>
                <a:stretch/>
              </p:blipFill>
              <p:spPr bwMode="auto">
                <a:xfrm>
                  <a:off x="7857524" y="2707608"/>
                  <a:ext cx="301628" cy="301628"/>
                </a:xfrm>
                <a:prstGeom prst="rect">
                  <a:avLst/>
                </a:prstGeom>
              </p:spPr>
            </p:pic>
          </p:grpSp>
          <p:grpSp>
            <p:nvGrpSpPr>
              <p:cNvPr id="7" name="Group 6"/>
              <p:cNvGrpSpPr/>
              <p:nvPr/>
            </p:nvGrpSpPr>
            <p:grpSpPr bwMode="auto">
              <a:xfrm>
                <a:off x="9942267" y="2024923"/>
                <a:ext cx="811889" cy="964739"/>
                <a:chOff x="10045447" y="2024923"/>
                <a:chExt cx="811889" cy="964739"/>
              </a:xfrm>
            </p:grpSpPr>
            <p:pic>
              <p:nvPicPr>
                <p:cNvPr id="65" name="Imagen 64"/>
                <p:cNvPicPr>
                  <a:picLocks noChangeAspect="1"/>
                </p:cNvPicPr>
                <p:nvPr/>
              </p:nvPicPr>
              <p:blipFill>
                <a:blip r:embed="rId5"/>
                <a:stretch/>
              </p:blipFill>
              <p:spPr bwMode="auto">
                <a:xfrm>
                  <a:off x="10256767" y="2600414"/>
                  <a:ext cx="389248" cy="389248"/>
                </a:xfrm>
                <a:prstGeom prst="rect">
                  <a:avLst/>
                </a:prstGeom>
              </p:spPr>
            </p:pic>
            <p:sp>
              <p:nvSpPr>
                <p:cNvPr id="66" name="Rectángulo 65"/>
                <p:cNvSpPr/>
                <p:nvPr/>
              </p:nvSpPr>
              <p:spPr bwMode="auto">
                <a:xfrm>
                  <a:off x="10045447" y="2024923"/>
                  <a:ext cx="811889" cy="307777"/>
                </a:xfrm>
                <a:prstGeom prst="rect">
                  <a:avLst/>
                </a:prstGeom>
                <a:grpFill/>
              </p:spPr>
              <p:txBody>
                <a:bodyPr wrap="none">
                  <a:spAutoFit/>
                </a:bodyPr>
                <a:lstStyle/>
                <a:p>
                  <a:pPr algn="ctr">
                    <a:defRPr/>
                  </a:pPr>
                  <a:r>
                    <a:rPr lang="en-US" sz="1400" b="1">
                      <a:cs typeface="Arial"/>
                    </a:rPr>
                    <a:t>Portugal</a:t>
                  </a:r>
                  <a:endParaRPr lang="ca-ES" sz="1400" b="1">
                    <a:cs typeface="Arial"/>
                  </a:endParaRPr>
                </a:p>
              </p:txBody>
            </p:sp>
          </p:grpSp>
          <p:grpSp>
            <p:nvGrpSpPr>
              <p:cNvPr id="67" name="Grupo 66"/>
              <p:cNvGrpSpPr/>
              <p:nvPr/>
            </p:nvGrpSpPr>
            <p:grpSpPr bwMode="auto">
              <a:xfrm>
                <a:off x="10825846" y="2037145"/>
                <a:ext cx="798808" cy="964739"/>
                <a:chOff x="9002565" y="2261660"/>
                <a:chExt cx="618996" cy="747575"/>
              </a:xfrm>
            </p:grpSpPr>
            <p:pic>
              <p:nvPicPr>
                <p:cNvPr id="68" name="Imagen 67"/>
                <p:cNvPicPr>
                  <a:picLocks noChangeAspect="1"/>
                </p:cNvPicPr>
                <p:nvPr/>
              </p:nvPicPr>
              <p:blipFill>
                <a:blip r:embed="rId6"/>
                <a:stretch/>
              </p:blipFill>
              <p:spPr bwMode="auto">
                <a:xfrm>
                  <a:off x="9161249" y="2707608"/>
                  <a:ext cx="301628" cy="301628"/>
                </a:xfrm>
                <a:prstGeom prst="rect">
                  <a:avLst/>
                </a:prstGeom>
              </p:spPr>
            </p:pic>
            <p:sp>
              <p:nvSpPr>
                <p:cNvPr id="69" name="Rectángulo 68"/>
                <p:cNvSpPr/>
                <p:nvPr/>
              </p:nvSpPr>
              <p:spPr bwMode="auto">
                <a:xfrm>
                  <a:off x="9002565" y="2261660"/>
                  <a:ext cx="618996" cy="238496"/>
                </a:xfrm>
                <a:prstGeom prst="rect">
                  <a:avLst/>
                </a:prstGeom>
                <a:grpFill/>
              </p:spPr>
              <p:txBody>
                <a:bodyPr wrap="none">
                  <a:spAutoFit/>
                </a:bodyPr>
                <a:lstStyle/>
                <a:p>
                  <a:pPr algn="ctr">
                    <a:defRPr/>
                  </a:pPr>
                  <a:r>
                    <a:rPr lang="en-US" sz="1400" b="1">
                      <a:cs typeface="Arial"/>
                    </a:rPr>
                    <a:t>  Turkey </a:t>
                  </a:r>
                  <a:endParaRPr lang="ca-ES" sz="1400" b="1">
                    <a:cs typeface="Arial"/>
                  </a:endParaRPr>
                </a:p>
              </p:txBody>
            </p:sp>
          </p:grpSp>
        </p:grpSp>
      </p:grpSp>
      <p:pic>
        <p:nvPicPr>
          <p:cNvPr id="33" name="Imagen 32"/>
          <p:cNvPicPr>
            <a:picLocks noChangeAspect="1"/>
          </p:cNvPicPr>
          <p:nvPr/>
        </p:nvPicPr>
        <p:blipFill>
          <a:blip r:embed="rId7"/>
          <a:stretch/>
        </p:blipFill>
        <p:spPr bwMode="auto">
          <a:xfrm>
            <a:off x="10552710" y="6218019"/>
            <a:ext cx="1420207" cy="454466"/>
          </a:xfrm>
          <a:prstGeom prst="rect">
            <a:avLst/>
          </a:prstGeom>
        </p:spPr>
      </p:pic>
      <p:sp>
        <p:nvSpPr>
          <p:cNvPr id="37" name="Rectangle 31"/>
          <p:cNvSpPr/>
          <p:nvPr/>
        </p:nvSpPr>
        <p:spPr bwMode="auto">
          <a:xfrm>
            <a:off x="2814682" y="6242604"/>
            <a:ext cx="7845476" cy="400110"/>
          </a:xfrm>
          <a:prstGeom prst="rect">
            <a:avLst/>
          </a:prstGeom>
        </p:spPr>
        <p:txBody>
          <a:bodyPr wrap="square">
            <a:spAutoFit/>
          </a:bodyPr>
          <a:lstStyle/>
          <a:p>
            <a:pPr>
              <a:defRPr/>
            </a:pPr>
            <a:r>
              <a:rPr lang="en-GB" sz="1000" i="1"/>
              <a:t>The acquisition and operation of the EuroHPC supercomputer is funded jointly by the EuroHPC Joint Undertaking, through the European Union’s Connecting Europe Facility and the Horizon 2020 research and innovation programme, as well as the Participating States Spain, Portugal, and Turkey</a:t>
            </a:r>
            <a:endParaRPr/>
          </a:p>
        </p:txBody>
      </p:sp>
      <p:grpSp>
        <p:nvGrpSpPr>
          <p:cNvPr id="4" name="Grupo 3"/>
          <p:cNvGrpSpPr/>
          <p:nvPr/>
        </p:nvGrpSpPr>
        <p:grpSpPr bwMode="auto">
          <a:xfrm>
            <a:off x="6483101" y="4638442"/>
            <a:ext cx="5287271" cy="404744"/>
            <a:chOff x="6483101" y="5224338"/>
            <a:chExt cx="5287271" cy="404744"/>
          </a:xfrm>
        </p:grpSpPr>
        <p:grpSp>
          <p:nvGrpSpPr>
            <p:cNvPr id="8" name="Grupo 7"/>
            <p:cNvGrpSpPr/>
            <p:nvPr/>
          </p:nvGrpSpPr>
          <p:grpSpPr bwMode="auto">
            <a:xfrm>
              <a:off x="8429164" y="5224338"/>
              <a:ext cx="3341208" cy="404744"/>
              <a:chOff x="8952138" y="6211236"/>
              <a:chExt cx="2818199" cy="341389"/>
            </a:xfrm>
          </p:grpSpPr>
          <p:pic>
            <p:nvPicPr>
              <p:cNvPr id="34" name="Imagen 21"/>
              <p:cNvPicPr>
                <a:picLocks noChangeAspect="1"/>
              </p:cNvPicPr>
              <p:nvPr/>
            </p:nvPicPr>
            <p:blipFill>
              <a:blip r:embed="rId8"/>
              <a:stretch/>
            </p:blipFill>
            <p:spPr bwMode="auto">
              <a:xfrm>
                <a:off x="8952138" y="6219430"/>
                <a:ext cx="1337471" cy="333195"/>
              </a:xfrm>
              <a:prstGeom prst="rect">
                <a:avLst/>
              </a:prstGeom>
            </p:spPr>
          </p:pic>
          <p:pic>
            <p:nvPicPr>
              <p:cNvPr id="36" name="Imagen 26"/>
              <p:cNvPicPr>
                <a:picLocks noChangeAspect="1"/>
              </p:cNvPicPr>
              <p:nvPr/>
            </p:nvPicPr>
            <p:blipFill>
              <a:blip r:embed="rId9"/>
              <a:stretch/>
            </p:blipFill>
            <p:spPr bwMode="auto">
              <a:xfrm>
                <a:off x="10432866" y="6211236"/>
                <a:ext cx="1337471" cy="301200"/>
              </a:xfrm>
              <a:prstGeom prst="rect">
                <a:avLst/>
              </a:prstGeom>
            </p:spPr>
          </p:pic>
        </p:grpSp>
        <p:pic>
          <p:nvPicPr>
            <p:cNvPr id="2" name="Imagen 1"/>
            <p:cNvPicPr>
              <a:picLocks noChangeAspect="1"/>
            </p:cNvPicPr>
            <p:nvPr/>
          </p:nvPicPr>
          <p:blipFill>
            <a:blip r:embed="rId10"/>
            <a:stretch/>
          </p:blipFill>
          <p:spPr bwMode="auto">
            <a:xfrm>
              <a:off x="6483101" y="5231727"/>
              <a:ext cx="1731818" cy="372341"/>
            </a:xfrm>
            <a:prstGeom prst="rect">
              <a:avLst/>
            </a:prstGeom>
          </p:spPr>
        </p:pic>
      </p:grpSp>
      <p:sp>
        <p:nvSpPr>
          <p:cNvPr id="41" name="Rectángulo redondeado 30"/>
          <p:cNvSpPr/>
          <p:nvPr/>
        </p:nvSpPr>
        <p:spPr bwMode="auto">
          <a:xfrm>
            <a:off x="297637" y="2392065"/>
            <a:ext cx="190800" cy="190411"/>
          </a:xfrm>
          <a:prstGeom prst="roundRect">
            <a:avLst>
              <a:gd name="adj" fmla="val 16667"/>
            </a:avLst>
          </a:prstGeom>
          <a:solidFill>
            <a:srgbClr val="1244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p>
        </p:txBody>
      </p:sp>
      <p:sp>
        <p:nvSpPr>
          <p:cNvPr id="42" name="CuadroTexto 41"/>
          <p:cNvSpPr txBox="1"/>
          <p:nvPr/>
        </p:nvSpPr>
        <p:spPr bwMode="auto">
          <a:xfrm>
            <a:off x="638411" y="2281255"/>
            <a:ext cx="7831946" cy="830997"/>
          </a:xfrm>
          <a:prstGeom prst="rect">
            <a:avLst/>
          </a:prstGeom>
          <a:noFill/>
        </p:spPr>
        <p:txBody>
          <a:bodyPr wrap="square" rtlCol="0">
            <a:spAutoFit/>
          </a:bodyPr>
          <a:ls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GB" sz="2400"/>
              <a:t>World-changing scientific breakthroughs such as the creation of digital twins and the advancement of precision medicine</a:t>
            </a:r>
            <a:endParaRPr lang="en-GB" sz="2400" b="1">
              <a:cs typeface="Arial"/>
            </a:endParaRPr>
          </a:p>
        </p:txBody>
      </p:sp>
      <p:pic>
        <p:nvPicPr>
          <p:cNvPr id="14" name="Imagen 13" descr="Texto&#10;&#10;Descripción generada automáticamente"/>
          <p:cNvPicPr>
            <a:picLocks noChangeAspect="1"/>
          </p:cNvPicPr>
          <p:nvPr/>
        </p:nvPicPr>
        <p:blipFill>
          <a:blip r:embed="rId11"/>
          <a:stretch/>
        </p:blipFill>
        <p:spPr bwMode="auto">
          <a:xfrm>
            <a:off x="424335" y="6160068"/>
            <a:ext cx="1939698" cy="474284"/>
          </a:xfrm>
          <a:prstGeom prst="rect">
            <a:avLst/>
          </a:prstGeom>
        </p:spPr>
      </p:pic>
    </p:spTree>
    <p:extLst>
      <p:ext uri="{BB962C8B-B14F-4D97-AF65-F5344CB8AC3E}">
        <p14:creationId xmlns:p14="http://schemas.microsoft.com/office/powerpoint/2010/main" val="94757228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stretch>
            <a:fillRect/>
          </a:stretch>
        </p:blipFill>
        <p:spPr>
          <a:xfrm>
            <a:off x="-55083" y="0"/>
            <a:ext cx="12247083" cy="6858000"/>
          </a:xfrm>
          <a:prstGeom prst="rect">
            <a:avLst/>
          </a:prstGeom>
        </p:spPr>
      </p:pic>
      <p:sp>
        <p:nvSpPr>
          <p:cNvPr id="22" name="CuadroTexto 21"/>
          <p:cNvSpPr txBox="1"/>
          <p:nvPr/>
        </p:nvSpPr>
        <p:spPr>
          <a:xfrm rot="21249938">
            <a:off x="5365380" y="4093536"/>
            <a:ext cx="1406154" cy="3693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dirty="0" smtClean="0"/>
              <a:t>Coming soon</a:t>
            </a:r>
            <a:endParaRPr lang="en-GB" dirty="0"/>
          </a:p>
        </p:txBody>
      </p:sp>
    </p:spTree>
    <p:extLst>
      <p:ext uri="{BB962C8B-B14F-4D97-AF65-F5344CB8AC3E}">
        <p14:creationId xmlns:p14="http://schemas.microsoft.com/office/powerpoint/2010/main" val="208595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20549</TotalTime>
  <Words>354</Words>
  <Application>Microsoft Office PowerPoint</Application>
  <PresentationFormat>Panorámica</PresentationFormat>
  <Paragraphs>85</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Wingdings</vt:lpstr>
      <vt:lpstr>Diseño personalizado</vt:lpstr>
      <vt:lpstr>La supercomputación en España en era pre-exaescala</vt:lpstr>
      <vt:lpstr>Red Española de Supercomputación</vt:lpstr>
      <vt:lpstr>Red Española de Supercomputación</vt:lpstr>
      <vt:lpstr>Red Española de Supercomputación (HPC)</vt:lpstr>
      <vt:lpstr>Red Española de Supercomputación (datos)</vt:lpstr>
      <vt:lpstr>Red Española de Supercomputación</vt:lpstr>
      <vt:lpstr>Presentación de PowerPoint</vt:lpstr>
      <vt:lpstr>MareNostrum 5. A European pre-exascale supercomputer</vt:lpstr>
      <vt:lpstr>Presentación de PowerPoint</vt:lpstr>
      <vt:lpstr>Presentación de PowerPoint</vt:lpstr>
      <vt:lpstr>Presentación de PowerPoint</vt:lpstr>
      <vt:lpstr>Access to MareNostrum 5</vt:lpstr>
      <vt:lpstr>Access to MareNostrum 5</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Gemma Ribas</dc:creator>
  <cp:lastModifiedBy>Oriol Pineda</cp:lastModifiedBy>
  <cp:revision>173</cp:revision>
  <dcterms:created xsi:type="dcterms:W3CDTF">2019-06-06T09:57:11Z</dcterms:created>
  <dcterms:modified xsi:type="dcterms:W3CDTF">2023-06-14T09:29:18Z</dcterms:modified>
</cp:coreProperties>
</file>