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65" r:id="rId3"/>
    <p:sldId id="266" r:id="rId4"/>
    <p:sldId id="267" r:id="rId5"/>
    <p:sldId id="273" r:id="rId6"/>
    <p:sldId id="268" r:id="rId7"/>
    <p:sldId id="271" r:id="rId8"/>
    <p:sldId id="275" r:id="rId9"/>
    <p:sldId id="272" r:id="rId10"/>
    <p:sldId id="274" r:id="rId11"/>
    <p:sldId id="277" r:id="rId12"/>
    <p:sldId id="278" r:id="rId13"/>
    <p:sldId id="279" r:id="rId14"/>
    <p:sldId id="280" r:id="rId15"/>
    <p:sldId id="270" r:id="rId16"/>
    <p:sldId id="281" r:id="rId17"/>
    <p:sldId id="276" r:id="rId18"/>
    <p:sldId id="264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73099" autoAdjust="0"/>
  </p:normalViewPr>
  <p:slideViewPr>
    <p:cSldViewPr>
      <p:cViewPr varScale="1">
        <p:scale>
          <a:sx n="88" d="100"/>
          <a:sy n="88" d="100"/>
        </p:scale>
        <p:origin x="232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06D89-E6BE-47FE-BC0B-F07142AF9E89}" type="datetimeFigureOut">
              <a:rPr lang="es-ES" smtClean="0"/>
              <a:t>13/6/23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DFBA5-6055-4399-8A53-B2006E25322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9274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FBA5-6055-4399-8A53-B2006E25322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50631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FBA5-6055-4399-8A53-B2006E25322E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08423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https://eosc-portal.eu/</a:t>
            </a:r>
          </a:p>
          <a:p>
            <a:r>
              <a:rPr lang="es-ES" dirty="0"/>
              <a:t>https://www.ocre-project.eu/</a:t>
            </a:r>
          </a:p>
          <a:p>
            <a:r>
              <a:rPr lang="es-ES" dirty="0"/>
              <a:t>Acceso al supercomputador </a:t>
            </a:r>
            <a:r>
              <a:rPr lang="es-ES" dirty="0" err="1"/>
              <a:t>Lumi</a:t>
            </a:r>
            <a:r>
              <a:rPr lang="es-ES" dirty="0"/>
              <a:t> a través de </a:t>
            </a:r>
            <a:r>
              <a:rPr lang="es-ES" dirty="0" err="1"/>
              <a:t>Puhuri</a:t>
            </a:r>
            <a:r>
              <a:rPr lang="es-ES" dirty="0"/>
              <a:t> AAI con </a:t>
            </a:r>
            <a:r>
              <a:rPr lang="es-ES" dirty="0" err="1"/>
              <a:t>MyAccessID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FBA5-6055-4399-8A53-B2006E25322E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9196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- Puede (debe) señalizar las inferiores aunque cubra las superiores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FBA5-6055-4399-8A53-B2006E25322E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5484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u="none" strike="noStrike" dirty="0" err="1">
                <a:solidFill>
                  <a:srgbClr val="000000"/>
                </a:solidFill>
                <a:effectLst/>
              </a:rPr>
              <a:t>The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user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identifier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is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eduPersonUniqueId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[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eduPerson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], SAML 2.0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persistent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name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identifier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[OASIS SAML],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subject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-id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or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pairwise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-id [OASIS SIA]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or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OpenID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Connect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sub (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type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public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or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u="none" strike="noStrike" dirty="0" err="1">
                <a:solidFill>
                  <a:srgbClr val="000000"/>
                </a:solidFill>
                <a:effectLst/>
              </a:rPr>
              <a:t>pairwise</a:t>
            </a:r>
            <a:r>
              <a:rPr lang="es-ES" u="none" strike="noStrike" dirty="0">
                <a:solidFill>
                  <a:srgbClr val="000000"/>
                </a:solidFill>
                <a:effectLst/>
              </a:rPr>
              <a:t>)</a:t>
            </a:r>
          </a:p>
          <a:p>
            <a:endParaRPr lang="es-ES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u="none" strike="noStrike" dirty="0">
                <a:solidFill>
                  <a:srgbClr val="000000"/>
                </a:solidFill>
                <a:effectLst/>
              </a:rPr>
              <a:t>A Relying Party should not assume that the holder of an </a:t>
            </a:r>
            <a:r>
              <a:rPr lang="en-US" u="none" strike="noStrike" dirty="0" err="1">
                <a:solidFill>
                  <a:srgbClr val="000000"/>
                </a:solidFill>
                <a:effectLst/>
              </a:rPr>
              <a:t>ePPN</a:t>
            </a:r>
            <a:r>
              <a:rPr lang="en-US" u="none" strike="noStrike" dirty="0">
                <a:solidFill>
                  <a:srgbClr val="000000"/>
                </a:solidFill>
                <a:effectLst/>
              </a:rPr>
              <a:t> value is the receiver of an email message sent using the </a:t>
            </a:r>
            <a:r>
              <a:rPr lang="en-US" u="none" strike="noStrike" dirty="0" err="1">
                <a:solidFill>
                  <a:srgbClr val="000000"/>
                </a:solidFill>
                <a:effectLst/>
              </a:rPr>
              <a:t>ePPN</a:t>
            </a:r>
            <a:r>
              <a:rPr lang="en-US" u="none" strike="noStrike" dirty="0">
                <a:solidFill>
                  <a:srgbClr val="000000"/>
                </a:solidFill>
                <a:effectLst/>
              </a:rPr>
              <a:t> value as the receiver address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FBA5-6055-4399-8A53-B2006E25322E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1034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FBA5-6055-4399-8A53-B2006E25322E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8041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FBA5-6055-4399-8A53-B2006E25322E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6983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FBA5-6055-4399-8A53-B2006E25322E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2605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FBA5-6055-4399-8A53-B2006E25322E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7470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FBA5-6055-4399-8A53-B2006E25322E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9807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FBA5-6055-4399-8A53-B2006E25322E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0302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E10B-39E8-4A75-B0BE-03FDC9955B22}" type="datetimeFigureOut">
              <a:rPr lang="es-ES" smtClean="0"/>
              <a:t>13/6/23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704EE-BBF6-4DC5-A804-1F0C60DFC7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2121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E10B-39E8-4A75-B0BE-03FDC9955B22}" type="datetimeFigureOut">
              <a:rPr lang="es-ES" smtClean="0"/>
              <a:t>13/6/23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704EE-BBF6-4DC5-A804-1F0C60DFC7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9063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E10B-39E8-4A75-B0BE-03FDC9955B22}" type="datetimeFigureOut">
              <a:rPr lang="es-ES" smtClean="0"/>
              <a:t>13/6/23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704EE-BBF6-4DC5-A804-1F0C60DFC7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91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E10B-39E8-4A75-B0BE-03FDC9955B22}" type="datetimeFigureOut">
              <a:rPr lang="es-ES" smtClean="0"/>
              <a:t>13/6/23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704EE-BBF6-4DC5-A804-1F0C60DFC7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2530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E10B-39E8-4A75-B0BE-03FDC9955B22}" type="datetimeFigureOut">
              <a:rPr lang="es-ES" smtClean="0"/>
              <a:t>13/6/23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704EE-BBF6-4DC5-A804-1F0C60DFC7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570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E10B-39E8-4A75-B0BE-03FDC9955B22}" type="datetimeFigureOut">
              <a:rPr lang="es-ES" smtClean="0"/>
              <a:t>13/6/23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704EE-BBF6-4DC5-A804-1F0C60DFC7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304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E10B-39E8-4A75-B0BE-03FDC9955B22}" type="datetimeFigureOut">
              <a:rPr lang="es-ES" smtClean="0"/>
              <a:t>13/6/23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704EE-BBF6-4DC5-A804-1F0C60DFC7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9431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E10B-39E8-4A75-B0BE-03FDC9955B22}" type="datetimeFigureOut">
              <a:rPr lang="es-ES" smtClean="0"/>
              <a:t>13/6/23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704EE-BBF6-4DC5-A804-1F0C60DFC7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3517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E10B-39E8-4A75-B0BE-03FDC9955B22}" type="datetimeFigureOut">
              <a:rPr lang="es-ES" smtClean="0"/>
              <a:t>13/6/23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704EE-BBF6-4DC5-A804-1F0C60DFC7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5634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E10B-39E8-4A75-B0BE-03FDC9955B22}" type="datetimeFigureOut">
              <a:rPr lang="es-ES" smtClean="0"/>
              <a:t>13/6/23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704EE-BBF6-4DC5-A804-1F0C60DFC7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4646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5E10B-39E8-4A75-B0BE-03FDC9955B22}" type="datetimeFigureOut">
              <a:rPr lang="es-ES" smtClean="0"/>
              <a:t>13/6/23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704EE-BBF6-4DC5-A804-1F0C60DFC7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361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5E10B-39E8-4A75-B0BE-03FDC9955B22}" type="datetimeFigureOut">
              <a:rPr lang="es-ES" smtClean="0"/>
              <a:t>13/6/23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704EE-BBF6-4DC5-A804-1F0C60DFC7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6936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egre\Desktop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3496" y="332656"/>
            <a:ext cx="2254254" cy="113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X:\05. U Disseny\MANUAL IDENTITAT VISUAL CORPORATIVA UJI\Arxius-Marca-UJI\1-Marca-UJI-color\marca-uji-colo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6253962"/>
            <a:ext cx="1800200" cy="343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0" y="6021288"/>
            <a:ext cx="914400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35596" y="2654386"/>
            <a:ext cx="727280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Aplicación del REFEDS </a:t>
            </a:r>
            <a:r>
              <a:rPr lang="es-ES" sz="36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Assurance</a:t>
            </a:r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Framework en la federación SIR2 </a:t>
            </a:r>
          </a:p>
          <a:p>
            <a:endParaRPr lang="es-ES" sz="3600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  <a:p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Francisco José Aragó</a:t>
            </a:r>
          </a:p>
          <a:p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Universitat Jaume I</a:t>
            </a:r>
          </a:p>
        </p:txBody>
      </p:sp>
    </p:spTree>
    <p:extLst>
      <p:ext uri="{BB962C8B-B14F-4D97-AF65-F5344CB8AC3E}">
        <p14:creationId xmlns:p14="http://schemas.microsoft.com/office/powerpoint/2010/main" val="237135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55418" y="857436"/>
            <a:ext cx="55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Calidad de la Identidad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Courier New" panose="02070309020205020404" pitchFamily="49" charset="0"/>
                <a:ea typeface="Roboto" pitchFamily="2" charset="0"/>
                <a:cs typeface="Courier New" panose="02070309020205020404" pitchFamily="49" charset="0"/>
              </a:rPr>
              <a:t>https://refeds.org/assurance/IAP/low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Kantara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assurance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level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IGTF level DOGWOOD, level ASPEN 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  <a:p>
            <a:pPr>
              <a:lnSpc>
                <a:spcPct val="150000"/>
              </a:lnSpc>
            </a:pPr>
            <a:endParaRPr lang="es-ES" sz="2400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Identidades autorregistradas, identificadas por dirección de correo verificada, autenticación con contraseña</a:t>
            </a:r>
            <a:endParaRPr lang="en-US" sz="2400" i="1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87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55418" y="857436"/>
            <a:ext cx="55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Calidad de la Identidad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4467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Courier New" panose="02070309020205020404" pitchFamily="49" charset="0"/>
                <a:ea typeface="Roboto" pitchFamily="2" charset="0"/>
                <a:cs typeface="Courier New" panose="02070309020205020404" pitchFamily="49" charset="0"/>
              </a:rPr>
              <a:t>https://refeds.org/assurance/IAP/medium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Kantara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assurance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level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IGTF level </a:t>
            </a:r>
            <a:r>
              <a:rPr lang="es-ES" sz="2400" u="none" strike="noStrike" dirty="0">
                <a:solidFill>
                  <a:srgbClr val="000000"/>
                </a:solidFill>
                <a:effectLst/>
              </a:rPr>
              <a:t>BIRCH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, level </a:t>
            </a:r>
            <a:r>
              <a:rPr lang="es-ES" sz="2400" u="none" strike="noStrike" dirty="0">
                <a:solidFill>
                  <a:srgbClr val="000000"/>
                </a:solidFill>
                <a:effectLst/>
              </a:rPr>
              <a:t>CEDAR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eIDAS </a:t>
            </a:r>
            <a:r>
              <a:rPr lang="es-ES" sz="2400" dirty="0" err="1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low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s-ES" sz="2400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Identidades verificadas informalmente mediante documento oficial de identidad, autenticación con contraseña con caducidad</a:t>
            </a:r>
            <a:endParaRPr lang="en-US" sz="2400" i="1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786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55418" y="857436"/>
            <a:ext cx="55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Calidad de la Identidad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4467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Courier New" panose="02070309020205020404" pitchFamily="49" charset="0"/>
                <a:ea typeface="Roboto" pitchFamily="2" charset="0"/>
                <a:cs typeface="Courier New" panose="02070309020205020404" pitchFamily="49" charset="0"/>
              </a:rPr>
              <a:t>https://refeds.org/assurance/IAP/high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Kantara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assurance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level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3 (</a:t>
            </a: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o 4, que excede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sz="2400" dirty="0">
              <a:solidFill>
                <a:srgbClr val="000000"/>
              </a:solidFill>
              <a:latin typeface="Roboto" pitchFamily="2" charset="0"/>
              <a:ea typeface="Roboto" pitchFamily="2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 err="1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eIDAS</a:t>
            </a:r>
            <a:r>
              <a:rPr lang="es-ES" sz="2400" dirty="0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substantial</a:t>
            </a:r>
            <a:r>
              <a:rPr lang="es-ES" sz="2400" dirty="0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 (</a:t>
            </a:r>
            <a:r>
              <a:rPr lang="es-ES" sz="2000" dirty="0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o </a:t>
            </a:r>
            <a:r>
              <a:rPr lang="es-ES" sz="2000" dirty="0" err="1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high</a:t>
            </a:r>
            <a:r>
              <a:rPr lang="es-ES" sz="2000" dirty="0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,</a:t>
            </a: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que excede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)</a:t>
            </a:r>
          </a:p>
          <a:p>
            <a:pPr>
              <a:lnSpc>
                <a:spcPct val="150000"/>
              </a:lnSpc>
            </a:pPr>
            <a:endParaRPr lang="es-ES" sz="2400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  <a:p>
            <a:pPr>
              <a:lnSpc>
                <a:spcPct val="150000"/>
              </a:lnSpc>
            </a:pPr>
            <a:r>
              <a:rPr lang="es-ES" sz="2400" i="1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Identidades verificadas estrictamente mediante documento oficial de identidad, autenticación con múltiple factor, o factor sencillo fuerte (certificado digital).</a:t>
            </a:r>
            <a:endParaRPr lang="en-US" sz="2400" i="1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521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55418" y="857436"/>
            <a:ext cx="55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Calidad de los Atributos</a:t>
            </a: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Aplica al resto de atributos (no identificadores)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Indican cuánto tiempo se podría considerar válido el valor entregado</a:t>
            </a:r>
          </a:p>
          <a:p>
            <a:pPr>
              <a:lnSpc>
                <a:spcPct val="150000"/>
              </a:lnSpc>
            </a:pPr>
            <a:endParaRPr lang="es-ES" sz="2400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Actualmente sólo cubre la afiliación del sujeto en la institución</a:t>
            </a:r>
          </a:p>
        </p:txBody>
      </p:sp>
    </p:spTree>
    <p:extLst>
      <p:ext uri="{BB962C8B-B14F-4D97-AF65-F5344CB8AC3E}">
        <p14:creationId xmlns:p14="http://schemas.microsoft.com/office/powerpoint/2010/main" val="2043255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55418" y="857436"/>
            <a:ext cx="55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Calidad de los Atributos</a:t>
            </a: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1142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Courier New" panose="02070309020205020404" pitchFamily="49" charset="0"/>
                <a:ea typeface="Roboto" pitchFamily="2" charset="0"/>
                <a:cs typeface="Courier New" panose="02070309020205020404" pitchFamily="49" charset="0"/>
              </a:rPr>
              <a:t>https://refeds.org/assurance/ATP/ePA-1m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La afiliación es válida en los próximos 31 días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7" name="4 CuadroTexto">
            <a:extLst>
              <a:ext uri="{FF2B5EF4-FFF2-40B4-BE49-F238E27FC236}">
                <a16:creationId xmlns:a16="http://schemas.microsoft.com/office/drawing/2014/main" id="{F7AA1DEC-FAEE-56F2-049B-B71A08B569CA}"/>
              </a:ext>
            </a:extLst>
          </p:cNvPr>
          <p:cNvSpPr txBox="1"/>
          <p:nvPr/>
        </p:nvSpPr>
        <p:spPr>
          <a:xfrm>
            <a:off x="503737" y="3614108"/>
            <a:ext cx="8089109" cy="1142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Courier New" panose="02070309020205020404" pitchFamily="49" charset="0"/>
                <a:ea typeface="Roboto" pitchFamily="2" charset="0"/>
                <a:cs typeface="Courier New" panose="02070309020205020404" pitchFamily="49" charset="0"/>
              </a:rPr>
              <a:t>https://refeds.org/assurance/ATP/ePA-1d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La afiliación es válida en las próximas 24 horas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21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06488" y="548680"/>
            <a:ext cx="55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Perfiles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319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Para agrupar requisitos comunes de los distintos ámbitos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También son incrementales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Si se cumple: señalizar</a:t>
            </a:r>
          </a:p>
          <a:p>
            <a:pPr>
              <a:lnSpc>
                <a:spcPct val="150000"/>
              </a:lnSpc>
            </a:pP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Courier New" panose="02070309020205020404" pitchFamily="49" charset="0"/>
                <a:ea typeface="Roboto" pitchFamily="2" charset="0"/>
                <a:cs typeface="Courier New" panose="02070309020205020404" pitchFamily="49" charset="0"/>
              </a:rPr>
              <a:t>https://refeds.org/assurance/profile/cappuccino</a:t>
            </a:r>
          </a:p>
          <a:p>
            <a:pPr>
              <a:lnSpc>
                <a:spcPct val="150000"/>
              </a:lnSpc>
            </a:pP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Courier New" panose="02070309020205020404" pitchFamily="49" charset="0"/>
                <a:ea typeface="Roboto" pitchFamily="2" charset="0"/>
                <a:cs typeface="Courier New" panose="02070309020205020404" pitchFamily="49" charset="0"/>
              </a:rPr>
              <a:t>https://refeds.org/assurance/profile/espresso</a:t>
            </a:r>
          </a:p>
        </p:txBody>
      </p:sp>
    </p:spTree>
    <p:extLst>
      <p:ext uri="{BB962C8B-B14F-4D97-AF65-F5344CB8AC3E}">
        <p14:creationId xmlns:p14="http://schemas.microsoft.com/office/powerpoint/2010/main" val="2155101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06488" y="548680"/>
            <a:ext cx="55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Perfiles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3269E7CF-9753-0ADB-EF52-C749325ED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736139"/>
              </p:ext>
            </p:extLst>
          </p:nvPr>
        </p:nvGraphicFramePr>
        <p:xfrm>
          <a:off x="968116" y="1867832"/>
          <a:ext cx="7200799" cy="472952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4605162">
                  <a:extLst>
                    <a:ext uri="{9D8B030D-6E8A-4147-A177-3AD203B41FA5}">
                      <a16:colId xmlns:a16="http://schemas.microsoft.com/office/drawing/2014/main" val="314851262"/>
                    </a:ext>
                  </a:extLst>
                </a:gridCol>
                <a:gridCol w="1590874">
                  <a:extLst>
                    <a:ext uri="{9D8B030D-6E8A-4147-A177-3AD203B41FA5}">
                      <a16:colId xmlns:a16="http://schemas.microsoft.com/office/drawing/2014/main" val="642146505"/>
                    </a:ext>
                  </a:extLst>
                </a:gridCol>
                <a:gridCol w="1004763">
                  <a:extLst>
                    <a:ext uri="{9D8B030D-6E8A-4147-A177-3AD203B41FA5}">
                      <a16:colId xmlns:a16="http://schemas.microsoft.com/office/drawing/2014/main" val="3784818069"/>
                    </a:ext>
                  </a:extLst>
                </a:gridCol>
              </a:tblGrid>
              <a:tr h="625352">
                <a:tc>
                  <a:txBody>
                    <a:bodyPr/>
                    <a:lstStyle/>
                    <a:p>
                      <a:endParaRPr lang="es-ES" sz="16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76711" marR="76711" marT="38356" marB="38356" anchor="ctr"/>
                </a:tc>
                <a:tc>
                  <a:txBody>
                    <a:bodyPr/>
                    <a:lstStyle/>
                    <a:p>
                      <a:r>
                        <a:rPr lang="es-ES" sz="16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Cappuccino</a:t>
                      </a:r>
                      <a:endParaRPr lang="es-ES" sz="1600" b="1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76711" marR="76711" marT="38356" marB="38356" anchor="ctr"/>
                </a:tc>
                <a:tc>
                  <a:txBody>
                    <a:bodyPr/>
                    <a:lstStyle/>
                    <a:p>
                      <a:r>
                        <a:rPr lang="es-ES" sz="1600" b="1" u="none" strike="noStrik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Espresso</a:t>
                      </a:r>
                      <a:endParaRPr lang="es-ES" sz="16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76711" marR="76711" marT="38356" marB="38356" anchor="ctr"/>
                </a:tc>
                <a:extLst>
                  <a:ext uri="{0D108BD9-81ED-4DB2-BD59-A6C34878D82A}">
                    <a16:rowId xmlns:a16="http://schemas.microsoft.com/office/drawing/2014/main" val="33391202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/ID/</a:t>
                      </a:r>
                      <a:r>
                        <a:rPr lang="es-ES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unique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9530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/ID/</a:t>
                      </a:r>
                      <a:r>
                        <a:rPr lang="es-ES" sz="1600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eppn</a:t>
                      </a:r>
                      <a: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</a:t>
                      </a:r>
                      <a:r>
                        <a:rPr lang="es-ES" sz="1600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unique</a:t>
                      </a:r>
                      <a: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-no-</a:t>
                      </a:r>
                      <a:r>
                        <a:rPr lang="es-ES" sz="1600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reassign</a:t>
                      </a:r>
                      <a:endParaRPr lang="es-ES" sz="16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</a:br>
                      <a:endParaRPr lang="es-ES" sz="16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</a:br>
                      <a:endParaRPr lang="es-ES" sz="16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741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/ID/eppn-unique-reassign-1y</a:t>
                      </a:r>
                    </a:p>
                  </a:txBody>
                  <a:tcPr marL="76711" marR="76711" marT="38356" marB="38356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</a:br>
                      <a:endParaRPr lang="es-ES" sz="16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</a:br>
                      <a:endParaRPr lang="es-ES" sz="16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874021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/IAP/</a:t>
                      </a:r>
                      <a:r>
                        <a:rPr lang="es-ES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low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4535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/IAP/</a:t>
                      </a:r>
                      <a:r>
                        <a:rPr lang="es-ES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medium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46395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/IAP/</a:t>
                      </a:r>
                      <a:r>
                        <a:rPr lang="es-ES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high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es-E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</a:b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3624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/IAP/local-</a:t>
                      </a:r>
                      <a:r>
                        <a:rPr lang="es-ES" sz="1600" dirty="0" err="1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enterprise</a:t>
                      </a:r>
                      <a:endParaRPr lang="es-ES" sz="16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</a:br>
                      <a:endParaRPr lang="es-ES" sz="16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</a:br>
                      <a:endParaRPr lang="es-ES" sz="16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2221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/ATP/ePA-1m</a:t>
                      </a:r>
                    </a:p>
                  </a:txBody>
                  <a:tcPr marL="76711" marR="76711" marT="38356" marB="38356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X</a:t>
                      </a:r>
                      <a:endParaRPr lang="es-ES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36482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/ATP/ePA-1d</a:t>
                      </a:r>
                    </a:p>
                  </a:txBody>
                  <a:tcPr marL="76711" marR="76711" marT="38356" marB="38356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b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</a:br>
                      <a:endParaRPr lang="es-ES" sz="16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br>
                        <a:rPr lang="es-ES" sz="16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</a:br>
                      <a:endParaRPr lang="es-ES" sz="16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76711" marR="76711" marT="38356" marB="3835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13593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0022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06488" y="548680"/>
            <a:ext cx="5568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Servicios en la Nube en Educación e Investigación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Uso común de identidad federada (</a:t>
            </a: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al menos SSO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Tendencia natural a la colaboración (</a:t>
            </a: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compartir servicios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)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European</a:t>
            </a: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Open </a:t>
            </a:r>
            <a:r>
              <a:rPr lang="es-ES" sz="20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Science</a:t>
            </a: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Cloud (EOSC)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Open Clouds for Research Environments (OCRE)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Recursos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de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Supercomputación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EuroHPC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)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Servicios federados (</a:t>
            </a: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específicas, eduGAIN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).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Importancia del control de acceso (proyecto AARC).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RAF ofrece un marco estandarizado para seleccionar proveedores de identidad sin granular.</a:t>
            </a:r>
          </a:p>
        </p:txBody>
      </p:sp>
    </p:spTree>
    <p:extLst>
      <p:ext uri="{BB962C8B-B14F-4D97-AF65-F5344CB8AC3E}">
        <p14:creationId xmlns:p14="http://schemas.microsoft.com/office/powerpoint/2010/main" val="4189282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negre\Desktop\UJI - Marca Comunicació\Marca UJI formats i versions\Marca-UJI-color\marca-uji-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422" y="2636912"/>
            <a:ext cx="4138810" cy="789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0" y="515719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>
                    <a:lumMod val="75000"/>
                  </a:schemeClr>
                </a:solidFill>
                <a:latin typeface="Roboto" pitchFamily="2" charset="0"/>
                <a:ea typeface="Roboto" pitchFamily="2" charset="0"/>
              </a:rPr>
              <a:t>www.uji.es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0" y="479715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-valencia" dirty="0">
                <a:solidFill>
                  <a:schemeClr val="tx2">
                    <a:lumMod val="75000"/>
                  </a:schemeClr>
                </a:solidFill>
                <a:latin typeface="Roboto" pitchFamily="2" charset="0"/>
                <a:ea typeface="Roboto" pitchFamily="2" charset="0"/>
              </a:rPr>
              <a:t>La universitat pública de Castelló</a:t>
            </a:r>
          </a:p>
        </p:txBody>
      </p:sp>
      <p:sp>
        <p:nvSpPr>
          <p:cNvPr id="9" name="8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-3484" y="6720952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42871ED5-F408-9FDC-386C-5DFE8C2A7FFC}"/>
              </a:ext>
            </a:extLst>
          </p:cNvPr>
          <p:cNvSpPr txBox="1"/>
          <p:nvPr/>
        </p:nvSpPr>
        <p:spPr>
          <a:xfrm>
            <a:off x="1259632" y="3786436"/>
            <a:ext cx="6624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Gracias por su atención</a:t>
            </a:r>
          </a:p>
          <a:p>
            <a:pPr algn="ctr"/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farago@uji.es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689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15338" y="857436"/>
            <a:ext cx="55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Qué es REFEDS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Grupo de Federaciones Académicas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Coordinación de esfuerzos y necesidades, colaboración, estandarización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Federación de federaciones: eduGAIN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RedIRIS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participa con SIR2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pic>
        <p:nvPicPr>
          <p:cNvPr id="8" name="Imagen 7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6C0BA114-017A-64AF-E5E5-05C03519E1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241012"/>
            <a:ext cx="3477766" cy="1232123"/>
          </a:xfrm>
          <a:prstGeom prst="rect">
            <a:avLst/>
          </a:prstGeom>
        </p:spPr>
      </p:pic>
      <p:pic>
        <p:nvPicPr>
          <p:cNvPr id="10" name="Imagen 9" descr="Logotipo&#10;&#10;Descripción generada automáticamente">
            <a:extLst>
              <a:ext uri="{FF2B5EF4-FFF2-40B4-BE49-F238E27FC236}">
                <a16:creationId xmlns:a16="http://schemas.microsoft.com/office/drawing/2014/main" id="{E5953259-5FEF-BAB2-804D-F7AFF67432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632" y="5211679"/>
            <a:ext cx="3638814" cy="126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739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06488" y="548680"/>
            <a:ext cx="5568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Qué es REFEDS </a:t>
            </a:r>
            <a:r>
              <a:rPr lang="en-GB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Assurance</a:t>
            </a:r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Framework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Marco de confianza para eduGAIN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Proveedores de identidad heterogéneos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Proveedores de servicio necesitan control de acceso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¿Cómo tomar decisiones sobre el riesgo de delegar la autenticación a un proveedor de identidad?</a:t>
            </a:r>
          </a:p>
        </p:txBody>
      </p:sp>
      <p:sp>
        <p:nvSpPr>
          <p:cNvPr id="7" name="4 CuadroTexto">
            <a:extLst>
              <a:ext uri="{FF2B5EF4-FFF2-40B4-BE49-F238E27FC236}">
                <a16:creationId xmlns:a16="http://schemas.microsoft.com/office/drawing/2014/main" id="{778862B4-8746-D3D9-FDB1-6C078B31F7E4}"/>
              </a:ext>
            </a:extLst>
          </p:cNvPr>
          <p:cNvSpPr txBox="1"/>
          <p:nvPr/>
        </p:nvSpPr>
        <p:spPr>
          <a:xfrm>
            <a:off x="743467" y="5136375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400" b="1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Marco estandarizado para calificar los proveedores</a:t>
            </a:r>
          </a:p>
        </p:txBody>
      </p:sp>
    </p:spTree>
    <p:extLst>
      <p:ext uri="{BB962C8B-B14F-4D97-AF65-F5344CB8AC3E}">
        <p14:creationId xmlns:p14="http://schemas.microsoft.com/office/powerpoint/2010/main" val="130307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06488" y="548680"/>
            <a:ext cx="5568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Alcance de REFEDS </a:t>
            </a:r>
            <a:r>
              <a:rPr lang="en-GB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Assurance</a:t>
            </a:r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Framework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RAF establece categorías y reglas para las dimensiones: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La unicidad del identificador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La confianza en el enrolado de la identidad y gestión de credenciales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La calidad de los atributos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RAF NO cubre: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La confianza de la autenticación (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ver REFEDS SFA/MFA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55888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06488" y="548680"/>
            <a:ext cx="5568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Estructura de REFEDS </a:t>
            </a:r>
            <a:r>
              <a:rPr lang="en-GB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Assurance</a:t>
            </a:r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Framework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Para cada dimensión cubierta, define categorías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Define las condiciones de cumplimiento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Categorías que son incrementales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Para cada categoría cumplida, señalizarla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Cada categoría tiene su URI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Acompañar las aserciones con las categorías cumplidas</a:t>
            </a:r>
          </a:p>
        </p:txBody>
      </p:sp>
    </p:spTree>
    <p:extLst>
      <p:ext uri="{BB962C8B-B14F-4D97-AF65-F5344CB8AC3E}">
        <p14:creationId xmlns:p14="http://schemas.microsoft.com/office/powerpoint/2010/main" val="3484944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55418" y="857436"/>
            <a:ext cx="55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Unicidad del Identificador</a:t>
            </a:r>
            <a:endParaRPr lang="es-ES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Courier New" panose="02070309020205020404" pitchFamily="49" charset="0"/>
                <a:ea typeface="Roboto" pitchFamily="2" charset="0"/>
                <a:cs typeface="Courier New" panose="02070309020205020404" pitchFamily="49" charset="0"/>
              </a:rPr>
              <a:t>https://refeds.org/assurance/ID/unique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Representa a UNA Y SÓLO UNA persona (humana)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Tenemos formas de contacto con esa persona (</a:t>
            </a: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que el identificador sea un email no equivale a esto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No se reasigna el identificador a otra persona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Los identificadores cumplen una o varias especificaciones formales listadas (</a:t>
            </a: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público o dirigido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11824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55418" y="857436"/>
            <a:ext cx="55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Calidad de la Identidad</a:t>
            </a: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Calidad del enrolado para un sujeto S: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¿La identidad digital representa a S y sólo a S?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¿Sus datos personales son fiables?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¿Qué riesgo hay de que sea un impostor?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sz="2400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252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55418" y="857436"/>
            <a:ext cx="55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Calidad de la Identidad</a:t>
            </a: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Las credenciales permiten a S autenticarse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Las credenciales se </a:t>
            </a: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emiten, revocan, renuevan o sustituyen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¿La credencial se ha entregado a S?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¿En qué condiciones permitimos cambiar, renovar o añadir credenciales?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¿Qué riesgo hay de suplantación en su uso?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¿Qué riesgo hay de robo/intercepción?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¿Se puede detectar su robo y se revoca?</a:t>
            </a:r>
          </a:p>
        </p:txBody>
      </p:sp>
    </p:spTree>
    <p:extLst>
      <p:ext uri="{BB962C8B-B14F-4D97-AF65-F5344CB8AC3E}">
        <p14:creationId xmlns:p14="http://schemas.microsoft.com/office/powerpoint/2010/main" val="1596687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re\Desktop\Sin título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279" cy="126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721016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3484" y="0"/>
            <a:ext cx="9144000" cy="16436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EC9C989F-1361-BB04-F99B-DE0D1E284DF2}"/>
              </a:ext>
            </a:extLst>
          </p:cNvPr>
          <p:cNvSpPr txBox="1"/>
          <p:nvPr/>
        </p:nvSpPr>
        <p:spPr>
          <a:xfrm>
            <a:off x="555418" y="857436"/>
            <a:ext cx="5568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Calidad de la Identidad</a:t>
            </a:r>
          </a:p>
        </p:txBody>
      </p:sp>
      <p:sp>
        <p:nvSpPr>
          <p:cNvPr id="3" name="4 CuadroTexto">
            <a:extLst>
              <a:ext uri="{FF2B5EF4-FFF2-40B4-BE49-F238E27FC236}">
                <a16:creationId xmlns:a16="http://schemas.microsoft.com/office/drawing/2014/main" id="{2EB679A3-EE0D-5952-2322-6026993C4731}"/>
              </a:ext>
            </a:extLst>
          </p:cNvPr>
          <p:cNvSpPr txBox="1"/>
          <p:nvPr/>
        </p:nvSpPr>
        <p:spPr>
          <a:xfrm>
            <a:off x="515337" y="1988840"/>
            <a:ext cx="808910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RAF se fundamenta en otros marcos de confianza: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i="1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eIDAS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i="1" u="none" strike="noStrike" dirty="0">
                <a:solidFill>
                  <a:srgbClr val="000000"/>
                </a:solidFill>
                <a:effectLst/>
              </a:rPr>
              <a:t>IGTF Levels of Authentication Assurance</a:t>
            </a:r>
            <a:endParaRPr lang="es-ES" sz="2400" i="1" u="none" strike="noStrike" dirty="0">
              <a:solidFill>
                <a:schemeClr val="tx2">
                  <a:lumMod val="50000"/>
                </a:schemeClr>
              </a:solidFill>
              <a:effectLst/>
              <a:latin typeface="Roboto" pitchFamily="2" charset="0"/>
              <a:ea typeface="Roboto" pitchFamily="2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i="1" u="none" strike="noStrike" dirty="0" err="1">
                <a:solidFill>
                  <a:srgbClr val="000000"/>
                </a:solidFill>
                <a:effectLst/>
              </a:rPr>
              <a:t>Kantara</a:t>
            </a:r>
            <a:r>
              <a:rPr lang="es-ES" sz="240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sz="2400" i="1" u="none" strike="noStrike" dirty="0" err="1">
                <a:solidFill>
                  <a:srgbClr val="000000"/>
                </a:solidFill>
                <a:effectLst/>
              </a:rPr>
              <a:t>Service</a:t>
            </a:r>
            <a:r>
              <a:rPr lang="es-ES" sz="240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sz="2400" i="1" u="none" strike="noStrike" dirty="0" err="1">
                <a:solidFill>
                  <a:srgbClr val="000000"/>
                </a:solidFill>
                <a:effectLst/>
              </a:rPr>
              <a:t>Assessment</a:t>
            </a:r>
            <a:r>
              <a:rPr lang="es-ES" sz="240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s-ES" sz="2400" i="1" u="none" strike="noStrike" dirty="0" err="1">
                <a:solidFill>
                  <a:srgbClr val="000000"/>
                </a:solidFill>
                <a:effectLst/>
              </a:rPr>
              <a:t>Criteria</a:t>
            </a:r>
            <a:endParaRPr lang="es-ES" sz="2400" i="1" u="none" strike="noStrike" dirty="0">
              <a:solidFill>
                <a:srgbClr val="000000"/>
              </a:solidFill>
              <a:effectLst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Especificaciones poco concretas, contradicciones</a:t>
            </a:r>
            <a:endParaRPr lang="es-ES" sz="2400" dirty="0">
              <a:solidFill>
                <a:schemeClr val="tx2">
                  <a:lumMod val="50000"/>
                </a:schemeClr>
              </a:solidFill>
              <a:latin typeface="Roboto" pitchFamily="2" charset="0"/>
              <a:ea typeface="Roboto" pitchFamily="2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RedIRIS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/CASIR: guía de aplicación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Desarrolla requisitos en base a marcos indicados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 err="1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Checklist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Roboto" pitchFamily="2" charset="0"/>
                <a:ea typeface="Roboto" pitchFamily="2" charset="0"/>
              </a:rPr>
              <a:t> de aplicación sencilla</a:t>
            </a:r>
          </a:p>
        </p:txBody>
      </p:sp>
    </p:spTree>
    <p:extLst>
      <p:ext uri="{BB962C8B-B14F-4D97-AF65-F5344CB8AC3E}">
        <p14:creationId xmlns:p14="http://schemas.microsoft.com/office/powerpoint/2010/main" val="467266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914</Words>
  <Application>Microsoft Macintosh PowerPoint</Application>
  <PresentationFormat>Presentación en pantalla (4:3)</PresentationFormat>
  <Paragraphs>155</Paragraphs>
  <Slides>18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Roboto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Marta Negre Gallén</dc:creator>
  <cp:lastModifiedBy>Jose Manuel Macias Luna</cp:lastModifiedBy>
  <cp:revision>57</cp:revision>
  <dcterms:created xsi:type="dcterms:W3CDTF">2017-05-26T09:16:24Z</dcterms:created>
  <dcterms:modified xsi:type="dcterms:W3CDTF">2023-06-13T16:42:05Z</dcterms:modified>
</cp:coreProperties>
</file>