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7562850" cx="10688625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ybnyexm8dTP+OqcDUNrBfQyKV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F8A585-7060-4056-B018-FC0DAD66B724}">
  <a:tblStyle styleId="{AFF8A585-7060-4056-B018-FC0DAD66B72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2" orient="horz"/>
        <p:guide pos="336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006475" y="685800"/>
            <a:ext cx="48450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ec66aae2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4ec66aae28_0_148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ec66aae2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-ES"/>
              <a:t>Objetos visuales dinámicos para mostrar qué directo se está emitiendo.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4ec66aae28_0_154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ec66aae2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24ec66aae28_0_160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006475" y="685800"/>
            <a:ext cx="48450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006475" y="685800"/>
            <a:ext cx="48450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b6c3430b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21b6c3430bb_0_35:notes"/>
          <p:cNvSpPr/>
          <p:nvPr>
            <p:ph idx="2" type="sldImg"/>
          </p:nvPr>
        </p:nvSpPr>
        <p:spPr>
          <a:xfrm>
            <a:off x="1006475" y="685800"/>
            <a:ext cx="48450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ec66aae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24ec66aae28_0_6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ec66aae2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4ec66aae28_0_101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ec66aae2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24ec66aae28_0_110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ec66aae2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g24ec66aae28_0_134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ec66aae2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188" name="Google Shape;188;g24ec66aae28_0_142:notes"/>
          <p:cNvSpPr/>
          <p:nvPr>
            <p:ph idx="2" type="sldImg"/>
          </p:nvPr>
        </p:nvSpPr>
        <p:spPr>
          <a:xfrm>
            <a:off x="1006475" y="685800"/>
            <a:ext cx="484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.jpg"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type="ctrTitle"/>
          </p:nvPr>
        </p:nvSpPr>
        <p:spPr>
          <a:xfrm>
            <a:off x="5415756" y="1495410"/>
            <a:ext cx="4328757" cy="278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5415757" y="4281491"/>
            <a:ext cx="4328757" cy="1781826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3321051" y="-76199"/>
            <a:ext cx="4046537" cy="9618662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6905887" y="2487853"/>
            <a:ext cx="7116431" cy="2809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1195075" y="-235337"/>
            <a:ext cx="7116431" cy="8255859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yTexto.jpg"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2" type="body"/>
          </p:nvPr>
        </p:nvSpPr>
        <p:spPr>
          <a:xfrm>
            <a:off x="1763713" y="2638425"/>
            <a:ext cx="7086600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Título y objetos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2.jpg"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/>
        </p:nvSpPr>
        <p:spPr>
          <a:xfrm>
            <a:off x="1611313" y="1876425"/>
            <a:ext cx="75438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458913" y="1876425"/>
            <a:ext cx="792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625361" y="1946734"/>
            <a:ext cx="5531741" cy="550407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74650" lvl="2" marL="13716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335245" y="1946734"/>
            <a:ext cx="5533597" cy="5504074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74650" lvl="2" marL="13716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5429680" y="1692889"/>
            <a:ext cx="4724526" cy="705515"/>
          </a:xfrm>
          <a:prstGeom prst="rect">
            <a:avLst/>
          </a:prstGeom>
          <a:noFill/>
          <a:ln>
            <a:noFill/>
          </a:ln>
        </p:spPr>
        <p:txBody>
          <a:bodyPr anchorCtr="0" anchor="b" bIns="52125" lIns="104275" spcFirstLastPara="1" rIns="104275" wrap="square" tIns="52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5429680" y="2398404"/>
            <a:ext cx="4724526" cy="43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yTexto.jpg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/>
          <p:nvPr/>
        </p:nvSpPr>
        <p:spPr>
          <a:xfrm>
            <a:off x="700088" y="1138238"/>
            <a:ext cx="9453562" cy="54292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yTexto.jpg" id="67" name="Google Shape;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077913" y="1571625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5558633" y="1566847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uloyTexto.jpg"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>
            <p:ph idx="10" type="dt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" name="Google Shape;9;p13"/>
          <p:cNvSpPr txBox="1"/>
          <p:nvPr>
            <p:ph type="title"/>
          </p:nvPr>
        </p:nvSpPr>
        <p:spPr>
          <a:xfrm>
            <a:off x="1843088" y="1281113"/>
            <a:ext cx="8310562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534988" y="2709863"/>
            <a:ext cx="9618662" cy="4046537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logs.ua.es/uatv/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i.ua.es/videostreaming" TargetMode="External"/><Relationship Id="rId4" Type="http://schemas.openxmlformats.org/officeDocument/2006/relationships/hyperlink" Target="https://blogs.ua.es/uatv/" TargetMode="External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ntonia.saez@ua.es" TargetMode="External"/><Relationship Id="rId4" Type="http://schemas.openxmlformats.org/officeDocument/2006/relationships/hyperlink" Target="mailto:mariadolores.lopez@ua.es" TargetMode="External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ertice.cpd.ua.es/282682" TargetMode="External"/><Relationship Id="rId4" Type="http://schemas.openxmlformats.org/officeDocument/2006/relationships/hyperlink" Target="https://web.ua.es/es/guia-estudiantes/plano-y-directorio.html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blogs.ua.es/uatv/" TargetMode="External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blogs.ua.es/uatv/" TargetMode="External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blogs.ua.es/uatv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logs.ua.es/uatv/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hyperlink" Target="https://blogs.ua.es/uatv/" TargetMode="External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Relationship Id="rId9" Type="http://schemas.openxmlformats.org/officeDocument/2006/relationships/hyperlink" Target="https://blogs.ua.es/uatv/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logs.ua.es/uatv/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hyperlink" Target="https://blogs.ua.es/uatv/" TargetMode="Externa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5414963" y="2028826"/>
            <a:ext cx="4329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s-ES" sz="40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CMS Multimedia completo sobre API Word</a:t>
            </a:r>
            <a:r>
              <a:rPr lang="es-ES" sz="40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b="0" i="0" lang="es-ES" sz="40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ress</a:t>
            </a:r>
            <a:endParaRPr sz="4000"/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5421313" y="3700200"/>
            <a:ext cx="4327500" cy="2188133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Antonia Sáez Bernal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María Dolores López Tébar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Inti Garcés Vernier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Francisco Pedro Vives Aragonés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Alfredo Sánchez Almarcha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s-ES" sz="2000">
                <a:solidFill>
                  <a:schemeClr val="dk1"/>
                </a:solidFill>
              </a:rPr>
              <a:t> 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Zaragoza, Mayo 2023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ec66aae28_0_148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400"/>
              <a:t>Conclusiones</a:t>
            </a:r>
            <a:endParaRPr sz="4400"/>
          </a:p>
        </p:txBody>
      </p:sp>
      <p:sp>
        <p:nvSpPr>
          <p:cNvPr id="201" name="Google Shape;201;g24ec66aae28_0_148"/>
          <p:cNvSpPr txBox="1"/>
          <p:nvPr>
            <p:ph idx="2" type="body"/>
          </p:nvPr>
        </p:nvSpPr>
        <p:spPr>
          <a:xfrm>
            <a:off x="1763713" y="2398725"/>
            <a:ext cx="7973100" cy="4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514350" lvl="1" marL="97155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s-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Dato: el </a:t>
            </a:r>
            <a:r>
              <a:rPr b="1" lang="es-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r>
              <a:rPr lang="es-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todas las páginas web en Internet están hechas con WordPress. 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9715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s-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 Audiovisual UA totalmente conectado con nuestro CMS Vértice UA, sin tener que invertir en ninguna tecnología o solución externa o de pago. </a:t>
            </a:r>
            <a:endParaRPr/>
          </a:p>
          <a:p>
            <a:pPr indent="-514350" lvl="1" marL="9715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s-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Diseño web en avance con la propia evolución de WordPress. (Plantillas) </a:t>
            </a:r>
            <a:endParaRPr/>
          </a:p>
          <a:p>
            <a:pPr indent="0" lvl="2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24ec66aae28_0_148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203" name="Google Shape;203;g24ec66aae28_0_14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ec66aae28_0_154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400"/>
              <a:t>Futuro</a:t>
            </a:r>
            <a:endParaRPr sz="4400"/>
          </a:p>
        </p:txBody>
      </p:sp>
      <p:sp>
        <p:nvSpPr>
          <p:cNvPr id="209" name="Google Shape;209;g24ec66aae28_0_154"/>
          <p:cNvSpPr txBox="1"/>
          <p:nvPr>
            <p:ph idx="2" type="body"/>
          </p:nvPr>
        </p:nvSpPr>
        <p:spPr>
          <a:xfrm>
            <a:off x="685801" y="2640025"/>
            <a:ext cx="9769500" cy="4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400050" lvl="2" marL="131445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 en la parte de streamings (Directos):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400050" lvl="3" marL="17716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Marcador de streamings activos en este momento.</a:t>
            </a:r>
            <a:endParaRPr/>
          </a:p>
          <a:p>
            <a:pPr indent="-400050" lvl="3" marL="17716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 Agenda en forma de calendario en WP. (Actualmente: </a:t>
            </a:r>
            <a:r>
              <a:rPr lang="es-ES" sz="2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https://si.ua.es/videostreaming</a:t>
            </a: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400050" lvl="3" marL="17716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Subportales WP por usuario Vértice. A estudiar.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2" marL="13144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Añadir opciones de gestión a las unidades que se encargan de las RRSS y de la comunicación de la UA para poder cambiar banners, destacar vídeo, etc.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400050" lvl="2" marL="1314450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s-E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Mantenimiento. (Actualizaciones, brechas de seguridad, vídeos conflictivos, etc.)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34290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24ec66aae28_0_154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211" name="Google Shape;211;g24ec66aae28_0_15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ec66aae28_0_160"/>
          <p:cNvSpPr txBox="1"/>
          <p:nvPr/>
        </p:nvSpPr>
        <p:spPr>
          <a:xfrm>
            <a:off x="1659244" y="2944526"/>
            <a:ext cx="78732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Muchas gracias por su atención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-E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¿Alguna pregunta?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-ES" sz="3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antonia.saez@ua.es</a:t>
            </a:r>
            <a:endParaRPr b="0" i="0" sz="3300" u="sng" cap="none" strike="noStrike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-ES" sz="3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mariadolores.lopez@ua.es</a:t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24ec66aae28_0_160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descr="Logotipo&#10;&#10;Descripción generada automáticamente" id="218" name="Google Shape;218;g24ec66aae28_0_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2769" y="1375415"/>
            <a:ext cx="2563101" cy="121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800"/>
              <a:t>Introducción y contexto</a:t>
            </a:r>
            <a:r>
              <a:rPr lang="es-ES"/>
              <a:t> </a:t>
            </a:r>
            <a:endParaRPr/>
          </a:p>
        </p:txBody>
      </p:sp>
      <p:sp>
        <p:nvSpPr>
          <p:cNvPr id="105" name="Google Shape;105;p2"/>
          <p:cNvSpPr txBox="1"/>
          <p:nvPr>
            <p:ph idx="2" type="body"/>
          </p:nvPr>
        </p:nvSpPr>
        <p:spPr>
          <a:xfrm>
            <a:off x="3241226" y="2398725"/>
            <a:ext cx="6495600" cy="4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36550" lvl="0" marL="457200" rtl="0" algn="just">
              <a:spcBef>
                <a:spcPts val="3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¿Qué vamos a presentar?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UATV: </a:t>
            </a:r>
            <a:r>
              <a:rPr lang="es-ES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 CMS Multimedia (portal audiovisual) realizado sobre la infraestructura de blogs de nuestra institución (Wordpress) gestionado íntegramente mediante llamadas API desde Vértice. Orientado a vídeos grabados (VOD) y a directos (LIVE).</a:t>
            </a:r>
            <a:endParaRPr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just">
              <a:spcBef>
                <a:spcPts val="3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UACloud -&gt; Vértice.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Gestor de material multimedia de la UA.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2" marL="1371600" rtl="0" algn="just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Subida, codificación, branding, catalogación, publicación y mantenimiento del material audiovisual generado por PDI y PAS de la UA.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En producción desde 2009 con servicios de VOD y LIVE.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Sin portal audiovisual, vídeos sin visibilidad.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s-ES" sz="1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https://vertice.cpd.ua.es/282682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06" name="Google Shape;106;p2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107" name="Google Shape;107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2131" l="17513" r="67909" t="29986"/>
          <a:stretch/>
        </p:blipFill>
        <p:spPr>
          <a:xfrm>
            <a:off x="511800" y="3286725"/>
            <a:ext cx="2547451" cy="2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763713" y="1495425"/>
            <a:ext cx="70866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800"/>
              <a:t>Antecedentes</a:t>
            </a:r>
            <a:endParaRPr sz="4800"/>
          </a:p>
        </p:txBody>
      </p:sp>
      <p:cxnSp>
        <p:nvCxnSpPr>
          <p:cNvPr id="114" name="Google Shape;114;p3"/>
          <p:cNvCxnSpPr/>
          <p:nvPr/>
        </p:nvCxnSpPr>
        <p:spPr>
          <a:xfrm>
            <a:off x="7193425" y="67607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3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077" y="3125800"/>
            <a:ext cx="3991799" cy="31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>
            <p:ph idx="2" type="body"/>
          </p:nvPr>
        </p:nvSpPr>
        <p:spPr>
          <a:xfrm>
            <a:off x="1763732" y="2638425"/>
            <a:ext cx="39918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3655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Portal Audiovisual desarrollo propio. Contenido y estructura, unidos. (2009-2016)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¿Qué aprendimos?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Contenido y estructura han de estar separados.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Ni los contenidos ni la estructura son decisión de los equipos técnicos.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¿Para qué programar algo que ya está programado y que usa el 43% de Internet?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–"/>
            </a:pPr>
            <a:r>
              <a:rPr lang="es-ES" sz="1700">
                <a:latin typeface="Roboto"/>
                <a:ea typeface="Roboto"/>
                <a:cs typeface="Roboto"/>
                <a:sym typeface="Roboto"/>
              </a:rPr>
              <a:t>YouTube UA como caso de éxito en este modelo.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b6c3430bb_0_35"/>
          <p:cNvSpPr txBox="1"/>
          <p:nvPr>
            <p:ph idx="1" type="body"/>
          </p:nvPr>
        </p:nvSpPr>
        <p:spPr>
          <a:xfrm>
            <a:off x="1763713" y="1495425"/>
            <a:ext cx="7086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300"/>
              <a:t>BlogsUA</a:t>
            </a:r>
            <a:endParaRPr sz="4300"/>
          </a:p>
        </p:txBody>
      </p:sp>
      <p:cxnSp>
        <p:nvCxnSpPr>
          <p:cNvPr id="124" name="Google Shape;124;g21b6c3430bb_0_35"/>
          <p:cNvCxnSpPr/>
          <p:nvPr/>
        </p:nvCxnSpPr>
        <p:spPr>
          <a:xfrm>
            <a:off x="392550" y="493658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g21b6c3430bb_0_35"/>
          <p:cNvSpPr txBox="1"/>
          <p:nvPr>
            <p:ph type="title"/>
          </p:nvPr>
        </p:nvSpPr>
        <p:spPr>
          <a:xfrm>
            <a:off x="5421313" y="6350"/>
            <a:ext cx="5267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sp>
        <p:nvSpPr>
          <p:cNvPr id="126" name="Google Shape;126;g21b6c3430bb_0_35"/>
          <p:cNvSpPr txBox="1"/>
          <p:nvPr>
            <p:ph idx="2" type="body"/>
          </p:nvPr>
        </p:nvSpPr>
        <p:spPr>
          <a:xfrm>
            <a:off x="1763725" y="4620475"/>
            <a:ext cx="78219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23850" lvl="0" marL="45720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BlogsUA: plataforma de blogs de la UA basada en Wordpress Multisite muy bien posicionado en Google Search.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En funcionamiento desde el 2008 y actualmente 1500 blogs (40Mb/blog).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orrado anual de blogs sin mantenimiento. Borrado de temas y plugins obsoletos.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spcBef>
                <a:spcPts val="30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Infraestructura mínima que facilite la actualización de la misma.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Caso especial </a:t>
            </a:r>
            <a:r>
              <a:rPr b="1" lang="es-ES" sz="1500">
                <a:latin typeface="Roboto"/>
                <a:ea typeface="Roboto"/>
                <a:cs typeface="Roboto"/>
                <a:sym typeface="Roboto"/>
              </a:rPr>
              <a:t>UATV</a:t>
            </a: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: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Blog uatv 500Mb.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1500 entradas.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1500 descripciones.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s-ES" sz="1500">
                <a:latin typeface="Roboto"/>
                <a:ea typeface="Roboto"/>
                <a:cs typeface="Roboto"/>
                <a:sym typeface="Roboto"/>
              </a:rPr>
              <a:t>1500 imágenes destacadas.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2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21b6c3430bb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828" y="1219429"/>
            <a:ext cx="6115517" cy="29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1b6c3430bb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825" y="2887200"/>
            <a:ext cx="1504100" cy="7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1b6c3430bb_0_35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ec66aae28_0_6"/>
          <p:cNvSpPr txBox="1"/>
          <p:nvPr>
            <p:ph idx="1" type="body"/>
          </p:nvPr>
        </p:nvSpPr>
        <p:spPr>
          <a:xfrm>
            <a:off x="1763713" y="1495425"/>
            <a:ext cx="8607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1" marL="952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s-ES" sz="4000">
                <a:latin typeface="Calibri"/>
                <a:ea typeface="Calibri"/>
                <a:cs typeface="Calibri"/>
                <a:sym typeface="Calibri"/>
              </a:rPr>
              <a:t>Equivalencias CMS Vértice y WordPress</a:t>
            </a:r>
            <a:endParaRPr/>
          </a:p>
        </p:txBody>
      </p:sp>
      <p:cxnSp>
        <p:nvCxnSpPr>
          <p:cNvPr id="135" name="Google Shape;135;g24ec66aae28_0_6"/>
          <p:cNvCxnSpPr/>
          <p:nvPr/>
        </p:nvCxnSpPr>
        <p:spPr>
          <a:xfrm>
            <a:off x="392550" y="493658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24ec66aae28_0_6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graphicFrame>
        <p:nvGraphicFramePr>
          <p:cNvPr id="137" name="Google Shape;137;g24ec66aae28_0_6"/>
          <p:cNvGraphicFramePr/>
          <p:nvPr/>
        </p:nvGraphicFramePr>
        <p:xfrm>
          <a:off x="1939332" y="25092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{AFF8A585-7060-4056-B018-FC0DAD66B724}</a:tableStyleId>
              </a:tblPr>
              <a:tblGrid>
                <a:gridCol w="4808900"/>
                <a:gridCol w="3119250"/>
              </a:tblGrid>
              <a:tr h="51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/>
                        <a:t>CMS Vértice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cap="none" strike="noStrike"/>
                        <a:t>WORPRESS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  <a:tr h="53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cap="none" strike="noStrike"/>
                        <a:t>Publicación en portal audiovisual (Vídeo)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none" cap="none" strike="noStrike"/>
                        <a:t>ENTRADA (Post)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  <a:tr h="81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/>
                        <a:t>Pre imágenes miniatura de un vídeo (Thumbnai</a:t>
                      </a:r>
                      <a:r>
                        <a:rPr lang="es-ES" sz="2000"/>
                        <a:t>ls</a:t>
                      </a:r>
                      <a:r>
                        <a:rPr lang="es-ES" sz="2000" u="none" cap="none" strike="noStrike"/>
                        <a:t>)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/>
                        <a:t>MULTIMEDIA (File)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  <a:tr h="64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/>
                        <a:t>Ramas de conocimiento de la UA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/>
                        <a:t>CATEGORIAS (Category)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  <a:tr h="53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/>
                        <a:t>Palabras clave de un vídeo en Vértice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/>
                        <a:t>ETIQUETAS (Tag)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  <a:tr h="45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cap="none" strike="noStrike"/>
                        <a:t>Directos diarios (Streamings)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 u="none" cap="none" strike="noStrike"/>
                        <a:t>ENTRADA (Post)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00" marL="12900" anchor="ctr"/>
                </a:tc>
              </a:tr>
            </a:tbl>
          </a:graphicData>
        </a:graphic>
      </p:graphicFrame>
      <p:pic>
        <p:nvPicPr>
          <p:cNvPr id="138" name="Google Shape;138;g24ec66aae28_0_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ec66aae28_0_101"/>
          <p:cNvSpPr txBox="1"/>
          <p:nvPr>
            <p:ph idx="1" type="body"/>
          </p:nvPr>
        </p:nvSpPr>
        <p:spPr>
          <a:xfrm>
            <a:off x="1763713" y="1495425"/>
            <a:ext cx="83850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Lenguajes, FrameWorks y API’s utilizados</a:t>
            </a:r>
            <a:endParaRPr/>
          </a:p>
        </p:txBody>
      </p:sp>
      <p:sp>
        <p:nvSpPr>
          <p:cNvPr id="144" name="Google Shape;144;g24ec66aae28_0_101"/>
          <p:cNvSpPr txBox="1"/>
          <p:nvPr>
            <p:ph idx="2" type="body"/>
          </p:nvPr>
        </p:nvSpPr>
        <p:spPr>
          <a:xfrm>
            <a:off x="5344319" y="2638425"/>
            <a:ext cx="50958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s-E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PHP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s-E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PL/SQL Oracle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s-E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UTL_HTTP (Paquete Oracle llamadas REST)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s-E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XML-RPC for  PHP: Framework en PHP para el tratamiento de llamadas XMLRPC.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s-E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WordPress XMLRPC server: API de acceso a WP con XMLRPC. </a:t>
            </a:r>
            <a:endParaRPr/>
          </a:p>
        </p:txBody>
      </p:sp>
      <p:sp>
        <p:nvSpPr>
          <p:cNvPr id="145" name="Google Shape;145;g24ec66aae28_0_101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descr="Logotipo&#10;&#10;Descripción generada automáticamente" id="146" name="Google Shape;146;g24ec66aae28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66" y="3459027"/>
            <a:ext cx="2033338" cy="1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uarto, parada, camioneta, firmar&#10;&#10;Descripción generada automáticamente" id="147" name="Google Shape;147;g24ec66aae28_0_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3417" y="2939282"/>
            <a:ext cx="1522917" cy="8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48" name="Google Shape;148;g24ec66aae28_0_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3937" y="4561520"/>
            <a:ext cx="2526390" cy="14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4ec66aae28_0_10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ec66aae28_0_110"/>
          <p:cNvSpPr txBox="1"/>
          <p:nvPr>
            <p:ph idx="1" type="body"/>
          </p:nvPr>
        </p:nvSpPr>
        <p:spPr>
          <a:xfrm>
            <a:off x="1763713" y="1495425"/>
            <a:ext cx="79731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400"/>
              <a:t>Flujo de trabajo y comunicación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" name="Google Shape;155;g24ec66aae28_0_110"/>
          <p:cNvSpPr txBox="1"/>
          <p:nvPr>
            <p:ph idx="2" type="body"/>
          </p:nvPr>
        </p:nvSpPr>
        <p:spPr>
          <a:xfrm>
            <a:off x="1320466" y="2623711"/>
            <a:ext cx="79731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295275" lvl="2" marL="847725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s-ES" sz="1400"/>
              <a:t>    </a:t>
            </a:r>
            <a:r>
              <a:rPr lang="es-ES" sz="1600"/>
              <a:t>CMS Vértice</a:t>
            </a:r>
            <a:endParaRPr/>
          </a:p>
        </p:txBody>
      </p:sp>
      <p:sp>
        <p:nvSpPr>
          <p:cNvPr id="156" name="Google Shape;156;g24ec66aae28_0_110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157" name="Google Shape;157;g24ec66aae28_0_110"/>
          <p:cNvPicPr preferRelativeResize="0"/>
          <p:nvPr/>
        </p:nvPicPr>
        <p:blipFill rotWithShape="1">
          <a:blip r:embed="rId3">
            <a:alphaModFix/>
          </a:blip>
          <a:srcRect b="32365" l="15163" r="82759" t="61289"/>
          <a:stretch/>
        </p:blipFill>
        <p:spPr>
          <a:xfrm>
            <a:off x="1983149" y="2944166"/>
            <a:ext cx="1250724" cy="108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158" name="Google Shape;158;g24ec66aae28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7542" y="3427107"/>
            <a:ext cx="1054811" cy="100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4ec66aae28_0_110"/>
          <p:cNvSpPr txBox="1"/>
          <p:nvPr/>
        </p:nvSpPr>
        <p:spPr>
          <a:xfrm>
            <a:off x="3505059" y="3797976"/>
            <a:ext cx="15882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-E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Operación CRUD</a:t>
            </a:r>
            <a:endParaRPr/>
          </a:p>
        </p:txBody>
      </p:sp>
      <p:sp>
        <p:nvSpPr>
          <p:cNvPr id="160" name="Google Shape;160;g24ec66aae28_0_110"/>
          <p:cNvSpPr txBox="1"/>
          <p:nvPr/>
        </p:nvSpPr>
        <p:spPr>
          <a:xfrm>
            <a:off x="4886040" y="2564822"/>
            <a:ext cx="2019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BBDD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(Triggers y Package)</a:t>
            </a:r>
            <a:endParaRPr/>
          </a:p>
        </p:txBody>
      </p:sp>
      <p:cxnSp>
        <p:nvCxnSpPr>
          <p:cNvPr id="161" name="Google Shape;161;g24ec66aae28_0_110"/>
          <p:cNvCxnSpPr/>
          <p:nvPr/>
        </p:nvCxnSpPr>
        <p:spPr>
          <a:xfrm>
            <a:off x="6720649" y="3725926"/>
            <a:ext cx="1949100" cy="1719600"/>
          </a:xfrm>
          <a:prstGeom prst="curvedConnector3">
            <a:avLst>
              <a:gd fmla="val 18095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" name="Google Shape;162;g24ec66aae28_0_110"/>
          <p:cNvSpPr txBox="1"/>
          <p:nvPr/>
        </p:nvSpPr>
        <p:spPr>
          <a:xfrm>
            <a:off x="8538221" y="3044779"/>
            <a:ext cx="193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Llamada REST (UTL_HTTP )</a:t>
            </a:r>
            <a:endParaRPr/>
          </a:p>
        </p:txBody>
      </p:sp>
      <p:sp>
        <p:nvSpPr>
          <p:cNvPr id="163" name="Google Shape;163;g24ec66aae28_0_110"/>
          <p:cNvSpPr txBox="1"/>
          <p:nvPr/>
        </p:nvSpPr>
        <p:spPr>
          <a:xfrm>
            <a:off x="4458079" y="6084890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Llamada REST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(XMLRPC)</a:t>
            </a:r>
            <a:endParaRPr/>
          </a:p>
        </p:txBody>
      </p:sp>
      <p:sp>
        <p:nvSpPr>
          <p:cNvPr id="164" name="Google Shape;164;g24ec66aae28_0_110"/>
          <p:cNvSpPr txBox="1"/>
          <p:nvPr/>
        </p:nvSpPr>
        <p:spPr>
          <a:xfrm>
            <a:off x="2045775" y="6081541"/>
            <a:ext cx="15882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dibujo animado con letras&#10;&#10;Descripción generada automáticamente con confianza media" id="165" name="Google Shape;165;g24ec66aae28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8172" y="3607895"/>
            <a:ext cx="589968" cy="380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animado con letras&#10;&#10;Descripción generada automáticamente con confianza media" id="166" name="Google Shape;166;g24ec66aae28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2487" y="5576904"/>
            <a:ext cx="748052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167" name="Google Shape;167;g24ec66aae28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5759" y="4841469"/>
            <a:ext cx="1559695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4ec66aae28_0_110"/>
          <p:cNvSpPr txBox="1"/>
          <p:nvPr/>
        </p:nvSpPr>
        <p:spPr>
          <a:xfrm>
            <a:off x="6704404" y="6096734"/>
            <a:ext cx="276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 XML-RPC con PHP/API</a:t>
            </a:r>
            <a:r>
              <a:rPr b="0" i="0" lang="es-ES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WordPress XMLRPC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g24ec66aae28_0_110"/>
          <p:cNvCxnSpPr>
            <a:stCxn id="157" idx="3"/>
          </p:cNvCxnSpPr>
          <p:nvPr/>
        </p:nvCxnSpPr>
        <p:spPr>
          <a:xfrm>
            <a:off x="3233873" y="3486690"/>
            <a:ext cx="1951200" cy="294600"/>
          </a:xfrm>
          <a:prstGeom prst="curvedConnector3">
            <a:avLst>
              <a:gd fmla="val 47937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Logotipo, Icono&#10;&#10;Descripción generada automáticamente" id="170" name="Google Shape;170;g24ec66aae28_0_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5396" y="4913897"/>
            <a:ext cx="748617" cy="748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71" name="Google Shape;171;g24ec66aae28_0_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5749" y="5396625"/>
            <a:ext cx="1298124" cy="64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g24ec66aae28_0_110"/>
          <p:cNvCxnSpPr/>
          <p:nvPr/>
        </p:nvCxnSpPr>
        <p:spPr>
          <a:xfrm>
            <a:off x="3883560" y="5165850"/>
            <a:ext cx="2868900" cy="54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3" name="Google Shape;173;g24ec66aae28_0_110"/>
          <p:cNvCxnSpPr/>
          <p:nvPr/>
        </p:nvCxnSpPr>
        <p:spPr>
          <a:xfrm rot="10800000">
            <a:off x="6672367" y="4019223"/>
            <a:ext cx="2237100" cy="1100100"/>
          </a:xfrm>
          <a:prstGeom prst="curvedConnector3">
            <a:avLst>
              <a:gd fmla="val -39836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" name="Google Shape;174;g24ec66aae28_0_110"/>
          <p:cNvSpPr txBox="1"/>
          <p:nvPr/>
        </p:nvSpPr>
        <p:spPr>
          <a:xfrm>
            <a:off x="6905759" y="4171557"/>
            <a:ext cx="202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Almacenamiento Id’s WP en BD</a:t>
            </a:r>
            <a:endParaRPr/>
          </a:p>
        </p:txBody>
      </p:sp>
      <p:pic>
        <p:nvPicPr>
          <p:cNvPr id="175" name="Google Shape;175;g24ec66aae28_0_11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ec66aae28_0_134"/>
          <p:cNvSpPr txBox="1"/>
          <p:nvPr>
            <p:ph idx="1" type="body"/>
          </p:nvPr>
        </p:nvSpPr>
        <p:spPr>
          <a:xfrm>
            <a:off x="1763713" y="1495425"/>
            <a:ext cx="8595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4000"/>
              <a:t>Métodos incorporados más importantes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81" name="Google Shape;181;g24ec66aae28_0_134"/>
          <p:cNvSpPr txBox="1"/>
          <p:nvPr>
            <p:ph idx="2" type="body"/>
          </p:nvPr>
        </p:nvSpPr>
        <p:spPr>
          <a:xfrm>
            <a:off x="1763713" y="2638425"/>
            <a:ext cx="79731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-171450" lvl="1" marL="74295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200" u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5275" lvl="2" marL="847725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24ec66aae28_0_134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sp>
        <p:nvSpPr>
          <p:cNvPr id="183" name="Google Shape;183;g24ec66aae28_0_134"/>
          <p:cNvSpPr txBox="1"/>
          <p:nvPr/>
        </p:nvSpPr>
        <p:spPr>
          <a:xfrm>
            <a:off x="1275346" y="2790415"/>
            <a:ext cx="4271100" cy="3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Alta, modificación y borrado de una entrada. (Post)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Alta y borrado de imágenes. (Multimedia)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s-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Consulta, alta, modificación y borrado de palabras clave. (Tag)</a:t>
            </a:r>
            <a:endParaRPr/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g24ec66aae28_0_134"/>
          <p:cNvGraphicFramePr/>
          <p:nvPr/>
        </p:nvGraphicFramePr>
        <p:xfrm>
          <a:off x="5750260" y="290788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{AFF8A585-7060-4056-B018-FC0DAD66B724}</a:tableStyleId>
              </a:tblPr>
              <a:tblGrid>
                <a:gridCol w="2489200"/>
                <a:gridCol w="1943100"/>
              </a:tblGrid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>
                          <a:solidFill>
                            <a:schemeClr val="dk1"/>
                          </a:solidFill>
                        </a:rPr>
                        <a:t>API PHP-xmlrpc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WORDPRESS xmlrpc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getTagByName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wp.getTerms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newPost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wp.newPost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newTermTag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wp.newTerm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updateCatPost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mt.setPostCategories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updateImgPost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wp.editPost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updatePost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wp.editPost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uploadFile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wp.uploadFile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deleteFile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wp.deleteFile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deletePost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wp.deletePost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2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deleteTermTag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wp.deleteTerm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</a:tbl>
          </a:graphicData>
        </a:graphic>
      </p:graphicFrame>
      <p:pic>
        <p:nvPicPr>
          <p:cNvPr id="185" name="Google Shape;185;g24ec66aae28_0_1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ec66aae28_0_142"/>
          <p:cNvSpPr txBox="1"/>
          <p:nvPr>
            <p:ph idx="1" type="body"/>
          </p:nvPr>
        </p:nvSpPr>
        <p:spPr>
          <a:xfrm>
            <a:off x="1763725" y="1495425"/>
            <a:ext cx="80613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/>
              <a:t>Diseño, Multilenguaje y Accesibilidad</a:t>
            </a:r>
            <a:endParaRPr/>
          </a:p>
        </p:txBody>
      </p:sp>
      <p:sp>
        <p:nvSpPr>
          <p:cNvPr id="191" name="Google Shape;191;g24ec66aae28_0_142"/>
          <p:cNvSpPr txBox="1"/>
          <p:nvPr>
            <p:ph idx="2" type="body"/>
          </p:nvPr>
        </p:nvSpPr>
        <p:spPr>
          <a:xfrm>
            <a:off x="1763713" y="2398712"/>
            <a:ext cx="7973100" cy="4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2125" lIns="104275" spcFirstLastPara="1" rIns="104275" wrap="square" tIns="52125">
            <a:noAutofit/>
          </a:bodyPr>
          <a:lstStyle/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s-ES"/>
              <a:t>Diseño:</a:t>
            </a:r>
            <a:endParaRPr b="1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600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600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600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600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600"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s-ES"/>
              <a:t>Multilenguaje: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URL  y e</a:t>
            </a:r>
            <a:r>
              <a:rPr lang="es-ES"/>
              <a:t>tiquetas-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marcas para texto.</a:t>
            </a:r>
            <a:endParaRPr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0" lvl="2" marL="55245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s-ES"/>
              <a:t>Accesibilidad: </a:t>
            </a:r>
            <a:endParaRPr b="1"/>
          </a:p>
        </p:txBody>
      </p:sp>
      <p:sp>
        <p:nvSpPr>
          <p:cNvPr id="192" name="Google Shape;192;g24ec66aae28_0_142"/>
          <p:cNvSpPr txBox="1"/>
          <p:nvPr>
            <p:ph type="title"/>
          </p:nvPr>
        </p:nvSpPr>
        <p:spPr>
          <a:xfrm>
            <a:off x="5421313" y="6350"/>
            <a:ext cx="526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25" lIns="104275" spcFirstLastPara="1" rIns="104275" wrap="square" tIns="52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CMS Multimedia completo sobre API WordPress</a:t>
            </a:r>
            <a:endParaRPr/>
          </a:p>
        </p:txBody>
      </p:sp>
      <p:pic>
        <p:nvPicPr>
          <p:cNvPr id="193" name="Google Shape;193;g24ec66aae28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75" y="2273375"/>
            <a:ext cx="4818725" cy="18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4ec66aae28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025" y="4873100"/>
            <a:ext cx="4549999" cy="218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4ec66aae28_0_1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800" y="7201454"/>
            <a:ext cx="740727" cy="3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 U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2010-10-05T17:28:44Z</dcterms:created>
  <dc:creator>CAROKI</dc:creator>
</cp:coreProperties>
</file>