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7" r:id="rId2"/>
    <p:sldId id="263" r:id="rId3"/>
    <p:sldId id="261" r:id="rId4"/>
    <p:sldId id="262" r:id="rId5"/>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E7F95"/>
    <a:srgbClr val="017B8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0" d="100"/>
          <a:sy n="70" d="100"/>
        </p:scale>
        <p:origin x="6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9DFEF94-EE4F-4011-AF33-1237246C41A2}" type="datetimeFigureOut">
              <a:rPr lang="es-ES" smtClean="0"/>
              <a:t>12/06/2023</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FD26EB-7FFA-4479-9B52-E54C4AE75732}" type="slidenum">
              <a:rPr lang="es-ES" smtClean="0"/>
              <a:t>‹Nº›</a:t>
            </a:fld>
            <a:endParaRPr lang="es-ES"/>
          </a:p>
        </p:txBody>
      </p:sp>
    </p:spTree>
    <p:extLst>
      <p:ext uri="{BB962C8B-B14F-4D97-AF65-F5344CB8AC3E}">
        <p14:creationId xmlns:p14="http://schemas.microsoft.com/office/powerpoint/2010/main" val="35801682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s-ES"/>
          </a:p>
        </p:txBody>
      </p:sp>
      <p:sp>
        <p:nvSpPr>
          <p:cNvPr id="4" name="Marcador de fecha 3"/>
          <p:cNvSpPr>
            <a:spLocks noGrp="1"/>
          </p:cNvSpPr>
          <p:nvPr>
            <p:ph type="dt" sz="half" idx="10"/>
          </p:nvPr>
        </p:nvSpPr>
        <p:spPr/>
        <p:txBody>
          <a:bodyPr/>
          <a:lstStyle/>
          <a:p>
            <a:fld id="{FEBAD28C-338E-4FC2-8614-C0E824ECBBA3}" type="datetimeFigureOut">
              <a:rPr lang="es-ES" smtClean="0"/>
              <a:t>12/06/2023</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A6C4AF5B-D01E-4C30-8769-FF8AFC3DA35E}" type="slidenum">
              <a:rPr lang="es-ES" smtClean="0"/>
              <a:t>‹Nº›</a:t>
            </a:fld>
            <a:endParaRPr lang="es-ES"/>
          </a:p>
        </p:txBody>
      </p:sp>
    </p:spTree>
    <p:extLst>
      <p:ext uri="{BB962C8B-B14F-4D97-AF65-F5344CB8AC3E}">
        <p14:creationId xmlns:p14="http://schemas.microsoft.com/office/powerpoint/2010/main" val="12933270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FEBAD28C-338E-4FC2-8614-C0E824ECBBA3}" type="datetimeFigureOut">
              <a:rPr lang="es-ES" smtClean="0"/>
              <a:t>12/06/2023</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A6C4AF5B-D01E-4C30-8769-FF8AFC3DA35E}" type="slidenum">
              <a:rPr lang="es-ES" smtClean="0"/>
              <a:t>‹Nº›</a:t>
            </a:fld>
            <a:endParaRPr lang="es-ES"/>
          </a:p>
        </p:txBody>
      </p:sp>
    </p:spTree>
    <p:extLst>
      <p:ext uri="{BB962C8B-B14F-4D97-AF65-F5344CB8AC3E}">
        <p14:creationId xmlns:p14="http://schemas.microsoft.com/office/powerpoint/2010/main" val="1691279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FEBAD28C-338E-4FC2-8614-C0E824ECBBA3}" type="datetimeFigureOut">
              <a:rPr lang="es-ES" smtClean="0"/>
              <a:t>12/06/2023</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A6C4AF5B-D01E-4C30-8769-FF8AFC3DA35E}" type="slidenum">
              <a:rPr lang="es-ES" smtClean="0"/>
              <a:t>‹Nº›</a:t>
            </a:fld>
            <a:endParaRPr lang="es-ES"/>
          </a:p>
        </p:txBody>
      </p:sp>
    </p:spTree>
    <p:extLst>
      <p:ext uri="{BB962C8B-B14F-4D97-AF65-F5344CB8AC3E}">
        <p14:creationId xmlns:p14="http://schemas.microsoft.com/office/powerpoint/2010/main" val="2211283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FEBAD28C-338E-4FC2-8614-C0E824ECBBA3}" type="datetimeFigureOut">
              <a:rPr lang="es-ES" smtClean="0"/>
              <a:t>12/06/2023</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A6C4AF5B-D01E-4C30-8769-FF8AFC3DA35E}" type="slidenum">
              <a:rPr lang="es-ES" smtClean="0"/>
              <a:t>‹Nº›</a:t>
            </a:fld>
            <a:endParaRPr lang="es-ES"/>
          </a:p>
        </p:txBody>
      </p:sp>
    </p:spTree>
    <p:extLst>
      <p:ext uri="{BB962C8B-B14F-4D97-AF65-F5344CB8AC3E}">
        <p14:creationId xmlns:p14="http://schemas.microsoft.com/office/powerpoint/2010/main" val="1877936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Marcador de fecha 3"/>
          <p:cNvSpPr>
            <a:spLocks noGrp="1"/>
          </p:cNvSpPr>
          <p:nvPr>
            <p:ph type="dt" sz="half" idx="10"/>
          </p:nvPr>
        </p:nvSpPr>
        <p:spPr/>
        <p:txBody>
          <a:bodyPr/>
          <a:lstStyle/>
          <a:p>
            <a:fld id="{FEBAD28C-338E-4FC2-8614-C0E824ECBBA3}" type="datetimeFigureOut">
              <a:rPr lang="es-ES" smtClean="0"/>
              <a:t>12/06/2023</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A6C4AF5B-D01E-4C30-8769-FF8AFC3DA35E}" type="slidenum">
              <a:rPr lang="es-ES" smtClean="0"/>
              <a:t>‹Nº›</a:t>
            </a:fld>
            <a:endParaRPr lang="es-ES"/>
          </a:p>
        </p:txBody>
      </p:sp>
    </p:spTree>
    <p:extLst>
      <p:ext uri="{BB962C8B-B14F-4D97-AF65-F5344CB8AC3E}">
        <p14:creationId xmlns:p14="http://schemas.microsoft.com/office/powerpoint/2010/main" val="27048666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FEBAD28C-338E-4FC2-8614-C0E824ECBBA3}" type="datetimeFigureOut">
              <a:rPr lang="es-ES" smtClean="0"/>
              <a:t>12/06/2023</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A6C4AF5B-D01E-4C30-8769-FF8AFC3DA35E}" type="slidenum">
              <a:rPr lang="es-ES" smtClean="0"/>
              <a:t>‹Nº›</a:t>
            </a:fld>
            <a:endParaRPr lang="es-ES"/>
          </a:p>
        </p:txBody>
      </p:sp>
    </p:spTree>
    <p:extLst>
      <p:ext uri="{BB962C8B-B14F-4D97-AF65-F5344CB8AC3E}">
        <p14:creationId xmlns:p14="http://schemas.microsoft.com/office/powerpoint/2010/main" val="3098669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FEBAD28C-338E-4FC2-8614-C0E824ECBBA3}" type="datetimeFigureOut">
              <a:rPr lang="es-ES" smtClean="0"/>
              <a:t>12/06/2023</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A6C4AF5B-D01E-4C30-8769-FF8AFC3DA35E}" type="slidenum">
              <a:rPr lang="es-ES" smtClean="0"/>
              <a:t>‹Nº›</a:t>
            </a:fld>
            <a:endParaRPr lang="es-ES"/>
          </a:p>
        </p:txBody>
      </p:sp>
    </p:spTree>
    <p:extLst>
      <p:ext uri="{BB962C8B-B14F-4D97-AF65-F5344CB8AC3E}">
        <p14:creationId xmlns:p14="http://schemas.microsoft.com/office/powerpoint/2010/main" val="2308878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FEBAD28C-338E-4FC2-8614-C0E824ECBBA3}" type="datetimeFigureOut">
              <a:rPr lang="es-ES" smtClean="0"/>
              <a:t>12/06/2023</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A6C4AF5B-D01E-4C30-8769-FF8AFC3DA35E}" type="slidenum">
              <a:rPr lang="es-ES" smtClean="0"/>
              <a:t>‹Nº›</a:t>
            </a:fld>
            <a:endParaRPr lang="es-ES"/>
          </a:p>
        </p:txBody>
      </p:sp>
    </p:spTree>
    <p:extLst>
      <p:ext uri="{BB962C8B-B14F-4D97-AF65-F5344CB8AC3E}">
        <p14:creationId xmlns:p14="http://schemas.microsoft.com/office/powerpoint/2010/main" val="35716653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FEBAD28C-338E-4FC2-8614-C0E824ECBBA3}" type="datetimeFigureOut">
              <a:rPr lang="es-ES" smtClean="0"/>
              <a:t>12/06/2023</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A6C4AF5B-D01E-4C30-8769-FF8AFC3DA35E}" type="slidenum">
              <a:rPr lang="es-ES" smtClean="0"/>
              <a:t>‹Nº›</a:t>
            </a:fld>
            <a:endParaRPr lang="es-ES"/>
          </a:p>
        </p:txBody>
      </p:sp>
    </p:spTree>
    <p:extLst>
      <p:ext uri="{BB962C8B-B14F-4D97-AF65-F5344CB8AC3E}">
        <p14:creationId xmlns:p14="http://schemas.microsoft.com/office/powerpoint/2010/main" val="23359095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FEBAD28C-338E-4FC2-8614-C0E824ECBBA3}" type="datetimeFigureOut">
              <a:rPr lang="es-ES" smtClean="0"/>
              <a:t>12/06/2023</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A6C4AF5B-D01E-4C30-8769-FF8AFC3DA35E}" type="slidenum">
              <a:rPr lang="es-ES" smtClean="0"/>
              <a:t>‹Nº›</a:t>
            </a:fld>
            <a:endParaRPr lang="es-ES"/>
          </a:p>
        </p:txBody>
      </p:sp>
    </p:spTree>
    <p:extLst>
      <p:ext uri="{BB962C8B-B14F-4D97-AF65-F5344CB8AC3E}">
        <p14:creationId xmlns:p14="http://schemas.microsoft.com/office/powerpoint/2010/main" val="32898834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FEBAD28C-338E-4FC2-8614-C0E824ECBBA3}" type="datetimeFigureOut">
              <a:rPr lang="es-ES" smtClean="0"/>
              <a:t>12/06/2023</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A6C4AF5B-D01E-4C30-8769-FF8AFC3DA35E}" type="slidenum">
              <a:rPr lang="es-ES" smtClean="0"/>
              <a:t>‹Nº›</a:t>
            </a:fld>
            <a:endParaRPr lang="es-ES"/>
          </a:p>
        </p:txBody>
      </p:sp>
    </p:spTree>
    <p:extLst>
      <p:ext uri="{BB962C8B-B14F-4D97-AF65-F5344CB8AC3E}">
        <p14:creationId xmlns:p14="http://schemas.microsoft.com/office/powerpoint/2010/main" val="1787507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BAD28C-338E-4FC2-8614-C0E824ECBBA3}" type="datetimeFigureOut">
              <a:rPr lang="es-ES" smtClean="0"/>
              <a:t>12/06/2023</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C4AF5B-D01E-4C30-8769-FF8AFC3DA35E}" type="slidenum">
              <a:rPr lang="es-ES" smtClean="0"/>
              <a:t>‹Nº›</a:t>
            </a:fld>
            <a:endParaRPr lang="es-ES"/>
          </a:p>
        </p:txBody>
      </p:sp>
    </p:spTree>
    <p:extLst>
      <p:ext uri="{BB962C8B-B14F-4D97-AF65-F5344CB8AC3E}">
        <p14:creationId xmlns:p14="http://schemas.microsoft.com/office/powerpoint/2010/main" val="22359978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http://www.masteringenieria.uma.es/INDEX.PHP/"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95608" y="516049"/>
            <a:ext cx="10800784" cy="3051016"/>
          </a:xfrm>
        </p:spPr>
        <p:txBody>
          <a:bodyPr>
            <a:normAutofit/>
          </a:bodyPr>
          <a:lstStyle/>
          <a:p>
            <a:r>
              <a:rPr lang="es-ES" sz="4000" dirty="0" smtClean="0">
                <a:solidFill>
                  <a:srgbClr val="0E7F95"/>
                </a:solidFill>
                <a:latin typeface="Arial" panose="020B0604020202020204" pitchFamily="34" charset="0"/>
                <a:cs typeface="Arial" panose="020B0604020202020204" pitchFamily="34" charset="0"/>
              </a:rPr>
              <a:t>GUIA DE DISEÑO Y ESPECIFICACION DE LA INSTALACION DE COMUNICACIONES PARA INMUEBLES DESTINADOS A ALOJAR HOSPITALES UNIVERSITARIOS</a:t>
            </a:r>
            <a:endParaRPr lang="es-ES" sz="4000" dirty="0">
              <a:solidFill>
                <a:srgbClr val="0E7F95"/>
              </a:solidFill>
              <a:latin typeface="Arial" panose="020B0604020202020204" pitchFamily="34" charset="0"/>
              <a:cs typeface="Arial" panose="020B0604020202020204" pitchFamily="34" charset="0"/>
            </a:endParaRPr>
          </a:p>
        </p:txBody>
      </p:sp>
      <p:sp>
        <p:nvSpPr>
          <p:cNvPr id="4" name="Título 1"/>
          <p:cNvSpPr txBox="1">
            <a:spLocks/>
          </p:cNvSpPr>
          <p:nvPr/>
        </p:nvSpPr>
        <p:spPr>
          <a:xfrm>
            <a:off x="6931151" y="4852657"/>
            <a:ext cx="4966615" cy="150137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r"/>
            <a:r>
              <a:rPr lang="es-ES" sz="2000" dirty="0" smtClean="0">
                <a:solidFill>
                  <a:srgbClr val="017B8F"/>
                </a:solidFill>
                <a:latin typeface="Arial" panose="020B0604020202020204" pitchFamily="34" charset="0"/>
                <a:cs typeface="Arial" panose="020B0604020202020204" pitchFamily="34" charset="0"/>
              </a:rPr>
              <a:t>Grupos de Trabajo, RedIRIS 2023</a:t>
            </a:r>
            <a:endParaRPr lang="es-ES" sz="2000" dirty="0">
              <a:solidFill>
                <a:srgbClr val="017B8F"/>
              </a:solidFill>
              <a:latin typeface="Arial" panose="020B0604020202020204" pitchFamily="34" charset="0"/>
              <a:cs typeface="Arial" panose="020B0604020202020204" pitchFamily="34" charset="0"/>
            </a:endParaRPr>
          </a:p>
          <a:p>
            <a:pPr algn="r"/>
            <a:endParaRPr lang="es-ES" sz="2000" dirty="0">
              <a:solidFill>
                <a:srgbClr val="017B8F"/>
              </a:solidFill>
              <a:latin typeface="Arial" panose="020B0604020202020204" pitchFamily="34" charset="0"/>
              <a:cs typeface="Arial" panose="020B0604020202020204" pitchFamily="34" charset="0"/>
            </a:endParaRPr>
          </a:p>
          <a:p>
            <a:pPr algn="r"/>
            <a:r>
              <a:rPr lang="es-ES" sz="2000" dirty="0">
                <a:solidFill>
                  <a:srgbClr val="017B8F"/>
                </a:solidFill>
                <a:latin typeface="Arial" panose="020B0604020202020204" pitchFamily="34" charset="0"/>
                <a:cs typeface="Arial" panose="020B0604020202020204" pitchFamily="34" charset="0"/>
              </a:rPr>
              <a:t>Javier </a:t>
            </a:r>
            <a:r>
              <a:rPr lang="es-ES" sz="2000" dirty="0" smtClean="0">
                <a:solidFill>
                  <a:srgbClr val="017B8F"/>
                </a:solidFill>
                <a:latin typeface="Arial" panose="020B0604020202020204" pitchFamily="34" charset="0"/>
                <a:cs typeface="Arial" panose="020B0604020202020204" pitchFamily="34" charset="0"/>
              </a:rPr>
              <a:t>Álvarez</a:t>
            </a:r>
          </a:p>
          <a:p>
            <a:pPr algn="r"/>
            <a:endParaRPr lang="es-ES" sz="2000" dirty="0">
              <a:solidFill>
                <a:srgbClr val="017B8F"/>
              </a:solidFill>
              <a:latin typeface="Arial" panose="020B0604020202020204" pitchFamily="34" charset="0"/>
              <a:cs typeface="Arial" panose="020B0604020202020204" pitchFamily="34" charset="0"/>
            </a:endParaRPr>
          </a:p>
          <a:p>
            <a:pPr algn="r"/>
            <a:r>
              <a:rPr lang="es-ES" sz="2000" dirty="0" smtClean="0">
                <a:solidFill>
                  <a:srgbClr val="017B8F"/>
                </a:solidFill>
                <a:latin typeface="Arial" panose="020B0604020202020204" pitchFamily="34" charset="0"/>
                <a:cs typeface="Arial" panose="020B0604020202020204" pitchFamily="34" charset="0"/>
              </a:rPr>
              <a:t>Zaragoza </a:t>
            </a:r>
            <a:r>
              <a:rPr lang="es-ES" sz="2000" dirty="0">
                <a:solidFill>
                  <a:srgbClr val="017B8F"/>
                </a:solidFill>
                <a:latin typeface="Arial" panose="020B0604020202020204" pitchFamily="34" charset="0"/>
                <a:cs typeface="Arial" panose="020B0604020202020204" pitchFamily="34" charset="0"/>
              </a:rPr>
              <a:t>2023</a:t>
            </a:r>
          </a:p>
        </p:txBody>
      </p:sp>
      <p:sp>
        <p:nvSpPr>
          <p:cNvPr id="6" name="Marcador de número de diapositiva 5"/>
          <p:cNvSpPr>
            <a:spLocks noGrp="1"/>
          </p:cNvSpPr>
          <p:nvPr>
            <p:ph type="sldNum" sz="quarter" idx="12"/>
          </p:nvPr>
        </p:nvSpPr>
        <p:spPr/>
        <p:txBody>
          <a:bodyPr/>
          <a:lstStyle/>
          <a:p>
            <a:fld id="{7AEB5B29-88B4-4B3F-BBB5-DBA67C415CB0}" type="slidenum">
              <a:rPr lang="es-ES" smtClean="0"/>
              <a:t>1</a:t>
            </a:fld>
            <a:endParaRPr lang="es-ES"/>
          </a:p>
        </p:txBody>
      </p:sp>
      <p:pic>
        <p:nvPicPr>
          <p:cNvPr id="3" name="Imagen 2"/>
          <p:cNvPicPr>
            <a:picLocks noChangeAspect="1"/>
          </p:cNvPicPr>
          <p:nvPr/>
        </p:nvPicPr>
        <p:blipFill>
          <a:blip r:embed="rId2"/>
          <a:stretch>
            <a:fillRect/>
          </a:stretch>
        </p:blipFill>
        <p:spPr>
          <a:xfrm>
            <a:off x="1110996" y="4259580"/>
            <a:ext cx="2382012" cy="2382012"/>
          </a:xfrm>
          <a:prstGeom prst="rect">
            <a:avLst/>
          </a:prstGeom>
        </p:spPr>
      </p:pic>
      <p:cxnSp>
        <p:nvCxnSpPr>
          <p:cNvPr id="7" name="Conector recto 6"/>
          <p:cNvCxnSpPr/>
          <p:nvPr/>
        </p:nvCxnSpPr>
        <p:spPr>
          <a:xfrm flipV="1">
            <a:off x="334977" y="3948330"/>
            <a:ext cx="11341911" cy="14510"/>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18294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334977" y="935771"/>
            <a:ext cx="11682851" cy="646331"/>
          </a:xfrm>
          <a:prstGeom prst="rect">
            <a:avLst/>
          </a:prstGeom>
          <a:noFill/>
        </p:spPr>
        <p:txBody>
          <a:bodyPr wrap="square" rtlCol="0">
            <a:spAutoFit/>
          </a:bodyPr>
          <a:lstStyle/>
          <a:p>
            <a:r>
              <a:rPr lang="es-ES" b="1" dirty="0" smtClean="0">
                <a:latin typeface="Arial" panose="020B0604020202020204" pitchFamily="34" charset="0"/>
                <a:cs typeface="Arial" panose="020B0604020202020204" pitchFamily="34" charset="0"/>
              </a:rPr>
              <a:t>Devolver a la Comunidad de RedIRIS parte de lo que me ha dado. El libro, que editará RedIRIS, será de acceso público, gratuito y universal (solo se editará en formato PDF) en la web de RedIRIS.</a:t>
            </a:r>
            <a:endParaRPr lang="es-ES" b="1" dirty="0">
              <a:latin typeface="Arial" panose="020B0604020202020204" pitchFamily="34" charset="0"/>
              <a:cs typeface="Arial" panose="020B0604020202020204" pitchFamily="34" charset="0"/>
            </a:endParaRPr>
          </a:p>
        </p:txBody>
      </p:sp>
      <p:sp>
        <p:nvSpPr>
          <p:cNvPr id="6" name="Marcador de número de diapositiva 5"/>
          <p:cNvSpPr>
            <a:spLocks noGrp="1"/>
          </p:cNvSpPr>
          <p:nvPr>
            <p:ph type="sldNum" sz="quarter" idx="12"/>
          </p:nvPr>
        </p:nvSpPr>
        <p:spPr/>
        <p:txBody>
          <a:bodyPr/>
          <a:lstStyle/>
          <a:p>
            <a:fld id="{7AEB5B29-88B4-4B3F-BBB5-DBA67C415CB0}" type="slidenum">
              <a:rPr lang="es-ES" smtClean="0"/>
              <a:t>2</a:t>
            </a:fld>
            <a:endParaRPr lang="es-ES" dirty="0"/>
          </a:p>
        </p:txBody>
      </p:sp>
      <p:sp>
        <p:nvSpPr>
          <p:cNvPr id="7" name="CuadroTexto 6"/>
          <p:cNvSpPr txBox="1"/>
          <p:nvPr/>
        </p:nvSpPr>
        <p:spPr>
          <a:xfrm>
            <a:off x="334978" y="153917"/>
            <a:ext cx="11857022" cy="400110"/>
          </a:xfrm>
          <a:prstGeom prst="rect">
            <a:avLst/>
          </a:prstGeom>
          <a:noFill/>
        </p:spPr>
        <p:txBody>
          <a:bodyPr wrap="square" rtlCol="0">
            <a:spAutoFit/>
          </a:bodyPr>
          <a:lstStyle/>
          <a:p>
            <a:r>
              <a:rPr lang="es-ES" sz="2000" b="1" dirty="0">
                <a:solidFill>
                  <a:srgbClr val="017B8F"/>
                </a:solidFill>
                <a:latin typeface="Arial" panose="020B0604020202020204" pitchFamily="34" charset="0"/>
                <a:cs typeface="Arial" panose="020B0604020202020204" pitchFamily="34" charset="0"/>
              </a:rPr>
              <a:t>OBJETO </a:t>
            </a:r>
            <a:r>
              <a:rPr lang="es-ES" sz="2000" b="1" dirty="0" smtClean="0">
                <a:solidFill>
                  <a:srgbClr val="017B8F"/>
                </a:solidFill>
                <a:latin typeface="Arial" panose="020B0604020202020204" pitchFamily="34" charset="0"/>
                <a:cs typeface="Arial" panose="020B0604020202020204" pitchFamily="34" charset="0"/>
              </a:rPr>
              <a:t>DE LA GUIA, EDITADA EN FORMATO LIBRO</a:t>
            </a:r>
            <a:endParaRPr lang="es-ES" sz="2000" b="1" dirty="0">
              <a:solidFill>
                <a:srgbClr val="017B8F"/>
              </a:solidFill>
              <a:latin typeface="Arial" panose="020B0604020202020204" pitchFamily="34" charset="0"/>
              <a:cs typeface="Arial" panose="020B0604020202020204" pitchFamily="34" charset="0"/>
            </a:endParaRPr>
          </a:p>
        </p:txBody>
      </p:sp>
      <p:sp>
        <p:nvSpPr>
          <p:cNvPr id="8" name="CuadroTexto 7"/>
          <p:cNvSpPr txBox="1"/>
          <p:nvPr/>
        </p:nvSpPr>
        <p:spPr>
          <a:xfrm>
            <a:off x="334977" y="1648065"/>
            <a:ext cx="11682851" cy="1754326"/>
          </a:xfrm>
          <a:prstGeom prst="rect">
            <a:avLst/>
          </a:prstGeom>
          <a:noFill/>
        </p:spPr>
        <p:txBody>
          <a:bodyPr wrap="square" rtlCol="0">
            <a:spAutoFit/>
          </a:bodyPr>
          <a:lstStyle/>
          <a:p>
            <a:r>
              <a:rPr lang="es-ES" b="1" dirty="0" smtClean="0">
                <a:latin typeface="Arial" panose="020B0604020202020204" pitchFamily="34" charset="0"/>
                <a:cs typeface="Arial" panose="020B0604020202020204" pitchFamily="34" charset="0"/>
              </a:rPr>
              <a:t>En un momento en que hay tendencia a implantar todos los servicios mayoritariamente por suscripción en la nube, que inevitablemente conducen al desconocimiento de la tecnología base y a la colonización tecnológica (</a:t>
            </a:r>
            <a:r>
              <a:rPr lang="es-ES" i="1" dirty="0" smtClean="0">
                <a:solidFill>
                  <a:srgbClr val="017B8F"/>
                </a:solidFill>
                <a:latin typeface="Arial" panose="020B0604020202020204" pitchFamily="34" charset="0"/>
                <a:cs typeface="Arial" panose="020B0604020202020204" pitchFamily="34" charset="0"/>
              </a:rPr>
              <a:t>recuérdese que en la primera etapa del COVID19 no se usaban mascarillas, simplemente porque no se fabricaban en nuestro país, entre otras razones por falta de conocimiento del proceso industrial</a:t>
            </a:r>
            <a:r>
              <a:rPr lang="es-ES" b="1" dirty="0" smtClean="0">
                <a:latin typeface="Arial" panose="020B0604020202020204" pitchFamily="34" charset="0"/>
                <a:cs typeface="Arial" panose="020B0604020202020204" pitchFamily="34" charset="0"/>
              </a:rPr>
              <a:t>), el presente libro es una herramienta para el diseño y especificación de la instalación de comunicaciones en inmuebles destinados a alojar hospitales universitarios, focalizada en:</a:t>
            </a:r>
            <a:endParaRPr lang="es-ES" sz="1600" b="1" dirty="0">
              <a:solidFill>
                <a:srgbClr val="FF0000"/>
              </a:solidFill>
              <a:latin typeface="Arial" panose="020B0604020202020204" pitchFamily="34" charset="0"/>
              <a:cs typeface="Arial" panose="020B0604020202020204" pitchFamily="34" charset="0"/>
            </a:endParaRPr>
          </a:p>
        </p:txBody>
      </p:sp>
      <p:sp>
        <p:nvSpPr>
          <p:cNvPr id="9" name="CuadroTexto 8"/>
          <p:cNvSpPr txBox="1"/>
          <p:nvPr/>
        </p:nvSpPr>
        <p:spPr>
          <a:xfrm>
            <a:off x="334977" y="3417044"/>
            <a:ext cx="11682851" cy="1877437"/>
          </a:xfrm>
          <a:prstGeom prst="rect">
            <a:avLst/>
          </a:prstGeom>
          <a:noFill/>
        </p:spPr>
        <p:txBody>
          <a:bodyPr wrap="square" rtlCol="0">
            <a:spAutoFit/>
          </a:bodyPr>
          <a:lstStyle/>
          <a:p>
            <a:pPr marL="288000" indent="-288000">
              <a:buFont typeface="Arial" panose="020B0604020202020204" pitchFamily="34" charset="0"/>
              <a:buChar char="•"/>
            </a:pPr>
            <a:r>
              <a:rPr lang="es-ES" b="1" dirty="0" smtClean="0">
                <a:solidFill>
                  <a:srgbClr val="0E7F95"/>
                </a:solidFill>
                <a:latin typeface="Arial" panose="020B0604020202020204" pitchFamily="34" charset="0"/>
                <a:cs typeface="Arial" panose="020B0604020202020204" pitchFamily="34" charset="0"/>
              </a:rPr>
              <a:t>Automatización con gestión integral e integrada de las instalaciones asociadas al inmueble:</a:t>
            </a:r>
          </a:p>
          <a:p>
            <a:pPr marL="742950" lvl="1" indent="-285750">
              <a:buFont typeface="Wingdings" panose="05000000000000000000" pitchFamily="2" charset="2"/>
              <a:buChar char="§"/>
            </a:pPr>
            <a:r>
              <a:rPr lang="es-ES" sz="1600" b="1" dirty="0">
                <a:latin typeface="Arial" panose="020B0604020202020204" pitchFamily="34" charset="0"/>
                <a:cs typeface="Arial" panose="020B0604020202020204" pitchFamily="34" charset="0"/>
              </a:rPr>
              <a:t>Instalaciones instrumentales, imprescindibles para implantar otras instalaciones.</a:t>
            </a:r>
          </a:p>
          <a:p>
            <a:pPr marL="742950" lvl="1" indent="-285750">
              <a:buFont typeface="Wingdings" panose="05000000000000000000" pitchFamily="2" charset="2"/>
              <a:buChar char="§"/>
            </a:pPr>
            <a:r>
              <a:rPr lang="es-ES" sz="1600" b="1" dirty="0">
                <a:latin typeface="Arial" panose="020B0604020202020204" pitchFamily="34" charset="0"/>
                <a:cs typeface="Arial" panose="020B0604020202020204" pitchFamily="34" charset="0"/>
              </a:rPr>
              <a:t>Instalaciones finalistas, que proporcionan servicios en el inmueble.</a:t>
            </a:r>
          </a:p>
          <a:p>
            <a:pPr marL="288000" indent="-288000">
              <a:buFont typeface="Arial" panose="020B0604020202020204" pitchFamily="34" charset="0"/>
              <a:buChar char="•"/>
            </a:pPr>
            <a:r>
              <a:rPr lang="es-ES" b="1" dirty="0" smtClean="0">
                <a:solidFill>
                  <a:srgbClr val="017B8F"/>
                </a:solidFill>
                <a:latin typeface="Arial" panose="020B0604020202020204" pitchFamily="34" charset="0"/>
                <a:cs typeface="Arial" panose="020B0604020202020204" pitchFamily="34" charset="0"/>
              </a:rPr>
              <a:t>Automatización de los procesos de negocio con los que se ejecuta la actividad:</a:t>
            </a:r>
          </a:p>
          <a:p>
            <a:pPr marL="742950" lvl="1" indent="-285750">
              <a:buFont typeface="Wingdings" panose="05000000000000000000" pitchFamily="2" charset="2"/>
              <a:buChar char="§"/>
            </a:pPr>
            <a:r>
              <a:rPr lang="es-ES" sz="1600" b="1" dirty="0" smtClean="0">
                <a:latin typeface="Arial" panose="020B0604020202020204" pitchFamily="34" charset="0"/>
                <a:cs typeface="Arial" panose="020B0604020202020204" pitchFamily="34" charset="0"/>
              </a:rPr>
              <a:t>Asistencia.</a:t>
            </a:r>
          </a:p>
          <a:p>
            <a:pPr marL="742950" lvl="1" indent="-285750">
              <a:buFont typeface="Wingdings" panose="05000000000000000000" pitchFamily="2" charset="2"/>
              <a:buChar char="§"/>
            </a:pPr>
            <a:r>
              <a:rPr lang="es-ES" sz="1600" b="1" dirty="0" smtClean="0">
                <a:latin typeface="Arial" panose="020B0604020202020204" pitchFamily="34" charset="0"/>
                <a:cs typeface="Arial" panose="020B0604020202020204" pitchFamily="34" charset="0"/>
              </a:rPr>
              <a:t>Docencia.</a:t>
            </a:r>
          </a:p>
          <a:p>
            <a:pPr marL="742950" lvl="1" indent="-285750">
              <a:buFont typeface="Wingdings" panose="05000000000000000000" pitchFamily="2" charset="2"/>
              <a:buChar char="§"/>
            </a:pPr>
            <a:r>
              <a:rPr lang="es-ES" sz="1600" b="1" dirty="0" smtClean="0">
                <a:latin typeface="Arial" panose="020B0604020202020204" pitchFamily="34" charset="0"/>
                <a:cs typeface="Arial" panose="020B0604020202020204" pitchFamily="34" charset="0"/>
              </a:rPr>
              <a:t>Investigación</a:t>
            </a:r>
          </a:p>
        </p:txBody>
      </p:sp>
      <p:sp>
        <p:nvSpPr>
          <p:cNvPr id="10" name="CuadroTexto 9"/>
          <p:cNvSpPr txBox="1"/>
          <p:nvPr/>
        </p:nvSpPr>
        <p:spPr>
          <a:xfrm>
            <a:off x="334977" y="5322759"/>
            <a:ext cx="11682851" cy="861774"/>
          </a:xfrm>
          <a:prstGeom prst="rect">
            <a:avLst/>
          </a:prstGeom>
          <a:noFill/>
        </p:spPr>
        <p:txBody>
          <a:bodyPr wrap="square" rtlCol="0">
            <a:spAutoFit/>
          </a:bodyPr>
          <a:lstStyle/>
          <a:p>
            <a:r>
              <a:rPr lang="es-ES" b="1" dirty="0" smtClean="0">
                <a:solidFill>
                  <a:srgbClr val="0E7F95"/>
                </a:solidFill>
                <a:latin typeface="Arial" panose="020B0604020202020204" pitchFamily="34" charset="0"/>
                <a:cs typeface="Arial" panose="020B0604020202020204" pitchFamily="34" charset="0"/>
              </a:rPr>
              <a:t>La Instalación de Comunicaciones tiene que dar soporte (usando exclusivamente tecnología IP) a:</a:t>
            </a:r>
          </a:p>
          <a:p>
            <a:pPr marL="288000" indent="-288000">
              <a:buFont typeface="Arial" panose="020B0604020202020204" pitchFamily="34" charset="0"/>
              <a:buChar char="•"/>
            </a:pPr>
            <a:r>
              <a:rPr lang="es-ES" sz="1600" b="1" dirty="0" smtClean="0">
                <a:latin typeface="Arial" panose="020B0604020202020204" pitchFamily="34" charset="0"/>
                <a:cs typeface="Arial" panose="020B0604020202020204" pitchFamily="34" charset="0"/>
              </a:rPr>
              <a:t>Intranet del Inmueble (Control con regulación automatizada y gestión automatizada del inmueble)</a:t>
            </a:r>
          </a:p>
          <a:p>
            <a:pPr marL="288000" indent="-288000">
              <a:buFont typeface="Arial" panose="020B0604020202020204" pitchFamily="34" charset="0"/>
              <a:buChar char="•"/>
            </a:pPr>
            <a:r>
              <a:rPr lang="es-ES" sz="1600" b="1" dirty="0" smtClean="0">
                <a:latin typeface="Arial" panose="020B0604020202020204" pitchFamily="34" charset="0"/>
                <a:cs typeface="Arial" panose="020B0604020202020204" pitchFamily="34" charset="0"/>
              </a:rPr>
              <a:t>Intranet del Negocio (Gestión automatizada de los procesos de negocio que aloja el inmueble)</a:t>
            </a:r>
            <a:endParaRPr lang="es-ES" sz="1600" b="1" dirty="0">
              <a:latin typeface="Arial" panose="020B0604020202020204" pitchFamily="34" charset="0"/>
              <a:cs typeface="Arial" panose="020B0604020202020204" pitchFamily="34" charset="0"/>
            </a:endParaRPr>
          </a:p>
        </p:txBody>
      </p:sp>
      <p:cxnSp>
        <p:nvCxnSpPr>
          <p:cNvPr id="16" name="Conector recto 15"/>
          <p:cNvCxnSpPr/>
          <p:nvPr/>
        </p:nvCxnSpPr>
        <p:spPr>
          <a:xfrm flipV="1">
            <a:off x="334977" y="601626"/>
            <a:ext cx="11341911" cy="1451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7275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9" grpId="0"/>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334978" y="780755"/>
            <a:ext cx="11610279" cy="369332"/>
          </a:xfrm>
          <a:prstGeom prst="rect">
            <a:avLst/>
          </a:prstGeom>
          <a:noFill/>
        </p:spPr>
        <p:txBody>
          <a:bodyPr wrap="square" rtlCol="0">
            <a:spAutoFit/>
          </a:bodyPr>
          <a:lstStyle/>
          <a:p>
            <a:pPr>
              <a:spcBef>
                <a:spcPts val="0"/>
              </a:spcBef>
            </a:pPr>
            <a:r>
              <a:rPr lang="es-ES" b="1" dirty="0">
                <a:latin typeface="Arial" panose="020B0604020202020204" pitchFamily="34" charset="0"/>
                <a:cs typeface="Arial" panose="020B0604020202020204" pitchFamily="34" charset="0"/>
              </a:rPr>
              <a:t>La solución </a:t>
            </a:r>
            <a:r>
              <a:rPr lang="es-ES" b="1" dirty="0" smtClean="0">
                <a:latin typeface="Arial" panose="020B0604020202020204" pitchFamily="34" charset="0"/>
                <a:cs typeface="Arial" panose="020B0604020202020204" pitchFamily="34" charset="0"/>
              </a:rPr>
              <a:t>a atribuir </a:t>
            </a:r>
            <a:r>
              <a:rPr lang="es-ES" b="1" dirty="0">
                <a:latin typeface="Arial" panose="020B0604020202020204" pitchFamily="34" charset="0"/>
                <a:cs typeface="Arial" panose="020B0604020202020204" pitchFamily="34" charset="0"/>
              </a:rPr>
              <a:t>a cualquier problema tiene 3 niveles de </a:t>
            </a:r>
            <a:r>
              <a:rPr lang="es-ES" b="1" dirty="0" smtClean="0">
                <a:latin typeface="Arial" panose="020B0604020202020204" pitchFamily="34" charset="0"/>
                <a:cs typeface="Arial" panose="020B0604020202020204" pitchFamily="34" charset="0"/>
              </a:rPr>
              <a:t>acoplamiento:</a:t>
            </a:r>
            <a:endParaRPr lang="es-ES" b="1" dirty="0">
              <a:latin typeface="Arial" panose="020B0604020202020204" pitchFamily="34" charset="0"/>
              <a:cs typeface="Arial" panose="020B0604020202020204" pitchFamily="34" charset="0"/>
            </a:endParaRPr>
          </a:p>
        </p:txBody>
      </p:sp>
      <p:sp>
        <p:nvSpPr>
          <p:cNvPr id="6" name="Marcador de número de diapositiva 5"/>
          <p:cNvSpPr>
            <a:spLocks noGrp="1"/>
          </p:cNvSpPr>
          <p:nvPr>
            <p:ph type="sldNum" sz="quarter" idx="12"/>
          </p:nvPr>
        </p:nvSpPr>
        <p:spPr>
          <a:xfrm>
            <a:off x="8857338" y="6443437"/>
            <a:ext cx="2743200" cy="365125"/>
          </a:xfrm>
        </p:spPr>
        <p:txBody>
          <a:bodyPr/>
          <a:lstStyle/>
          <a:p>
            <a:fld id="{7AEB5B29-88B4-4B3F-BBB5-DBA67C415CB0}" type="slidenum">
              <a:rPr lang="es-ES" smtClean="0"/>
              <a:t>3</a:t>
            </a:fld>
            <a:endParaRPr lang="es-ES"/>
          </a:p>
        </p:txBody>
      </p:sp>
      <p:sp>
        <p:nvSpPr>
          <p:cNvPr id="7" name="CuadroTexto 6"/>
          <p:cNvSpPr txBox="1"/>
          <p:nvPr/>
        </p:nvSpPr>
        <p:spPr>
          <a:xfrm>
            <a:off x="334978" y="153917"/>
            <a:ext cx="11857022" cy="400110"/>
          </a:xfrm>
          <a:prstGeom prst="rect">
            <a:avLst/>
          </a:prstGeom>
          <a:noFill/>
        </p:spPr>
        <p:txBody>
          <a:bodyPr wrap="square" rtlCol="0">
            <a:spAutoFit/>
          </a:bodyPr>
          <a:lstStyle/>
          <a:p>
            <a:r>
              <a:rPr lang="es-ES" sz="2000" b="1" dirty="0" smtClean="0">
                <a:solidFill>
                  <a:srgbClr val="017B8F"/>
                </a:solidFill>
                <a:latin typeface="Arial" panose="020B0604020202020204" pitchFamily="34" charset="0"/>
                <a:cs typeface="Arial" panose="020B0604020202020204" pitchFamily="34" charset="0"/>
              </a:rPr>
              <a:t>NIVELES </a:t>
            </a:r>
            <a:r>
              <a:rPr lang="es-ES" sz="2000" b="1" dirty="0">
                <a:solidFill>
                  <a:srgbClr val="017B8F"/>
                </a:solidFill>
                <a:latin typeface="Arial" panose="020B0604020202020204" pitchFamily="34" charset="0"/>
                <a:cs typeface="Arial" panose="020B0604020202020204" pitchFamily="34" charset="0"/>
              </a:rPr>
              <a:t>DE ACOPLAMIENTO DE LA SOLUCION CON EL PROBLEMA Y SU JERARQUIA</a:t>
            </a:r>
          </a:p>
        </p:txBody>
      </p:sp>
      <p:sp>
        <p:nvSpPr>
          <p:cNvPr id="8" name="CuadroTexto 7"/>
          <p:cNvSpPr txBox="1"/>
          <p:nvPr/>
        </p:nvSpPr>
        <p:spPr>
          <a:xfrm>
            <a:off x="334978" y="1183091"/>
            <a:ext cx="11610279" cy="861774"/>
          </a:xfrm>
          <a:prstGeom prst="rect">
            <a:avLst/>
          </a:prstGeom>
          <a:noFill/>
        </p:spPr>
        <p:txBody>
          <a:bodyPr wrap="square" rtlCol="0">
            <a:spAutoFit/>
          </a:bodyPr>
          <a:lstStyle/>
          <a:p>
            <a:r>
              <a:rPr lang="es-ES" b="1" dirty="0" smtClean="0">
                <a:solidFill>
                  <a:srgbClr val="017B8F"/>
                </a:solidFill>
                <a:latin typeface="Arial" panose="020B0604020202020204" pitchFamily="34" charset="0"/>
                <a:cs typeface="Arial" panose="020B0604020202020204" pitchFamily="34" charset="0"/>
              </a:rPr>
              <a:t>Acoplamiento </a:t>
            </a:r>
            <a:r>
              <a:rPr lang="es-ES" b="1" dirty="0">
                <a:solidFill>
                  <a:srgbClr val="017B8F"/>
                </a:solidFill>
                <a:latin typeface="Arial" panose="020B0604020202020204" pitchFamily="34" charset="0"/>
                <a:cs typeface="Arial" panose="020B0604020202020204" pitchFamily="34" charset="0"/>
              </a:rPr>
              <a:t>filosófico:</a:t>
            </a:r>
          </a:p>
          <a:p>
            <a:pPr>
              <a:spcBef>
                <a:spcPts val="0"/>
              </a:spcBef>
            </a:pPr>
            <a:r>
              <a:rPr lang="es-ES" sz="1600" b="1" dirty="0">
                <a:latin typeface="Arial" panose="020B0604020202020204" pitchFamily="34" charset="0"/>
                <a:cs typeface="Arial" panose="020B0604020202020204" pitchFamily="34" charset="0"/>
              </a:rPr>
              <a:t>La solución tiene que pertenecer al mismo dominio que el problema.</a:t>
            </a:r>
          </a:p>
          <a:p>
            <a:pPr>
              <a:spcBef>
                <a:spcPts val="0"/>
              </a:spcBef>
            </a:pPr>
            <a:r>
              <a:rPr lang="es-ES" sz="1600" b="1" dirty="0">
                <a:latin typeface="Arial" panose="020B0604020202020204" pitchFamily="34" charset="0"/>
                <a:cs typeface="Arial" panose="020B0604020202020204" pitchFamily="34" charset="0"/>
              </a:rPr>
              <a:t>No se pueden </a:t>
            </a:r>
            <a:r>
              <a:rPr lang="es-ES" sz="1600" b="1" dirty="0" smtClean="0">
                <a:latin typeface="Arial" panose="020B0604020202020204" pitchFamily="34" charset="0"/>
                <a:cs typeface="Arial" panose="020B0604020202020204" pitchFamily="34" charset="0"/>
              </a:rPr>
              <a:t>importar </a:t>
            </a:r>
            <a:r>
              <a:rPr lang="es-ES" sz="1600" b="1" dirty="0">
                <a:latin typeface="Arial" panose="020B0604020202020204" pitchFamily="34" charset="0"/>
                <a:cs typeface="Arial" panose="020B0604020202020204" pitchFamily="34" charset="0"/>
              </a:rPr>
              <a:t>soluciones de otro dominio, </a:t>
            </a:r>
            <a:r>
              <a:rPr lang="es-ES" sz="1600" b="1" dirty="0" smtClean="0">
                <a:latin typeface="Arial" panose="020B0604020202020204" pitchFamily="34" charset="0"/>
                <a:cs typeface="Arial" panose="020B0604020202020204" pitchFamily="34" charset="0"/>
              </a:rPr>
              <a:t>sin </a:t>
            </a:r>
            <a:r>
              <a:rPr lang="es-ES" sz="1600" b="1" dirty="0">
                <a:latin typeface="Arial" panose="020B0604020202020204" pitchFamily="34" charset="0"/>
                <a:cs typeface="Arial" panose="020B0604020202020204" pitchFamily="34" charset="0"/>
              </a:rPr>
              <a:t>realizar su </a:t>
            </a:r>
            <a:r>
              <a:rPr lang="es-ES" sz="1600" b="1" dirty="0" smtClean="0">
                <a:latin typeface="Arial" panose="020B0604020202020204" pitchFamily="34" charset="0"/>
                <a:cs typeface="Arial" panose="020B0604020202020204" pitchFamily="34" charset="0"/>
              </a:rPr>
              <a:t>reinterpretación </a:t>
            </a:r>
            <a:r>
              <a:rPr lang="es-ES" sz="1600" b="1" dirty="0">
                <a:latin typeface="Arial" panose="020B0604020202020204" pitchFamily="34" charset="0"/>
                <a:cs typeface="Arial" panose="020B0604020202020204" pitchFamily="34" charset="0"/>
              </a:rPr>
              <a:t>en el nuevo dominio</a:t>
            </a:r>
            <a:r>
              <a:rPr lang="es-ES" sz="1600" b="1" dirty="0" smtClean="0">
                <a:latin typeface="Arial" panose="020B0604020202020204" pitchFamily="34" charset="0"/>
                <a:cs typeface="Arial" panose="020B0604020202020204" pitchFamily="34" charset="0"/>
              </a:rPr>
              <a:t>.</a:t>
            </a:r>
            <a:endParaRPr lang="es-ES" sz="1600" b="1" dirty="0">
              <a:latin typeface="Arial" panose="020B0604020202020204" pitchFamily="34" charset="0"/>
              <a:cs typeface="Arial" panose="020B0604020202020204" pitchFamily="34" charset="0"/>
            </a:endParaRPr>
          </a:p>
        </p:txBody>
      </p:sp>
      <p:sp>
        <p:nvSpPr>
          <p:cNvPr id="9" name="CuadroTexto 8"/>
          <p:cNvSpPr txBox="1"/>
          <p:nvPr/>
        </p:nvSpPr>
        <p:spPr>
          <a:xfrm>
            <a:off x="334978" y="2060915"/>
            <a:ext cx="11610279" cy="861774"/>
          </a:xfrm>
          <a:prstGeom prst="rect">
            <a:avLst/>
          </a:prstGeom>
          <a:noFill/>
        </p:spPr>
        <p:txBody>
          <a:bodyPr wrap="square" rtlCol="0">
            <a:spAutoFit/>
          </a:bodyPr>
          <a:lstStyle/>
          <a:p>
            <a:r>
              <a:rPr lang="es-ES" b="1" dirty="0" smtClean="0">
                <a:solidFill>
                  <a:srgbClr val="017B8F"/>
                </a:solidFill>
                <a:latin typeface="Arial" panose="020B0604020202020204" pitchFamily="34" charset="0"/>
                <a:cs typeface="Arial" panose="020B0604020202020204" pitchFamily="34" charset="0"/>
              </a:rPr>
              <a:t>Acoplamiento </a:t>
            </a:r>
            <a:r>
              <a:rPr lang="es-ES" b="1" dirty="0">
                <a:solidFill>
                  <a:srgbClr val="017B8F"/>
                </a:solidFill>
                <a:latin typeface="Arial" panose="020B0604020202020204" pitchFamily="34" charset="0"/>
                <a:cs typeface="Arial" panose="020B0604020202020204" pitchFamily="34" charset="0"/>
              </a:rPr>
              <a:t>de ingeniería:</a:t>
            </a:r>
          </a:p>
          <a:p>
            <a:pPr>
              <a:spcBef>
                <a:spcPts val="0"/>
              </a:spcBef>
            </a:pPr>
            <a:r>
              <a:rPr lang="es-ES" sz="1600" b="1" dirty="0">
                <a:latin typeface="Arial" panose="020B0604020202020204" pitchFamily="34" charset="0"/>
                <a:cs typeface="Arial" panose="020B0604020202020204" pitchFamily="34" charset="0"/>
              </a:rPr>
              <a:t>La solución tiene que contemplar toda la </a:t>
            </a:r>
            <a:r>
              <a:rPr lang="es-ES" sz="1600" b="1" dirty="0" smtClean="0">
                <a:latin typeface="Arial" panose="020B0604020202020204" pitchFamily="34" charset="0"/>
                <a:cs typeface="Arial" panose="020B0604020202020204" pitchFamily="34" charset="0"/>
              </a:rPr>
              <a:t>casuística que se pueda dar (tanto la evidente, como la deducida).</a:t>
            </a:r>
            <a:endParaRPr lang="es-ES" sz="1600" b="1" dirty="0">
              <a:latin typeface="Arial" panose="020B0604020202020204" pitchFamily="34" charset="0"/>
              <a:cs typeface="Arial" panose="020B0604020202020204" pitchFamily="34" charset="0"/>
            </a:endParaRPr>
          </a:p>
          <a:p>
            <a:pPr>
              <a:spcBef>
                <a:spcPts val="0"/>
              </a:spcBef>
            </a:pPr>
            <a:r>
              <a:rPr lang="es-ES" sz="1600" b="1" dirty="0">
                <a:latin typeface="Arial" panose="020B0604020202020204" pitchFamily="34" charset="0"/>
                <a:cs typeface="Arial" panose="020B0604020202020204" pitchFamily="34" charset="0"/>
              </a:rPr>
              <a:t>Requiere identificar los casos de uso explícitos y los casos de uso ocultos (deducidos</a:t>
            </a:r>
            <a:r>
              <a:rPr lang="es-ES" sz="1600" b="1" dirty="0" smtClean="0">
                <a:latin typeface="Arial" panose="020B0604020202020204" pitchFamily="34" charset="0"/>
                <a:cs typeface="Arial" panose="020B0604020202020204" pitchFamily="34" charset="0"/>
              </a:rPr>
              <a:t>).</a:t>
            </a:r>
            <a:endParaRPr lang="es-ES" sz="1600" b="1" dirty="0">
              <a:latin typeface="Arial" panose="020B0604020202020204" pitchFamily="34" charset="0"/>
              <a:cs typeface="Arial" panose="020B0604020202020204" pitchFamily="34" charset="0"/>
            </a:endParaRPr>
          </a:p>
        </p:txBody>
      </p:sp>
      <p:sp>
        <p:nvSpPr>
          <p:cNvPr id="10" name="CuadroTexto 9"/>
          <p:cNvSpPr txBox="1"/>
          <p:nvPr/>
        </p:nvSpPr>
        <p:spPr>
          <a:xfrm>
            <a:off x="334978" y="2911307"/>
            <a:ext cx="11610279" cy="1908215"/>
          </a:xfrm>
          <a:prstGeom prst="rect">
            <a:avLst/>
          </a:prstGeom>
          <a:noFill/>
        </p:spPr>
        <p:txBody>
          <a:bodyPr wrap="square" rtlCol="0">
            <a:spAutoFit/>
          </a:bodyPr>
          <a:lstStyle/>
          <a:p>
            <a:r>
              <a:rPr lang="es-ES" b="1" dirty="0" smtClean="0">
                <a:solidFill>
                  <a:srgbClr val="017B8F"/>
                </a:solidFill>
                <a:latin typeface="Arial" panose="020B0604020202020204" pitchFamily="34" charset="0"/>
                <a:cs typeface="Arial" panose="020B0604020202020204" pitchFamily="34" charset="0"/>
              </a:rPr>
              <a:t>Acoplamiento </a:t>
            </a:r>
            <a:r>
              <a:rPr lang="es-ES" b="1" dirty="0">
                <a:solidFill>
                  <a:srgbClr val="017B8F"/>
                </a:solidFill>
                <a:latin typeface="Arial" panose="020B0604020202020204" pitchFamily="34" charset="0"/>
                <a:cs typeface="Arial" panose="020B0604020202020204" pitchFamily="34" charset="0"/>
              </a:rPr>
              <a:t>computacional:</a:t>
            </a:r>
          </a:p>
          <a:p>
            <a:pPr>
              <a:spcBef>
                <a:spcPts val="0"/>
              </a:spcBef>
            </a:pPr>
            <a:r>
              <a:rPr lang="es-ES" sz="1600" b="1" dirty="0">
                <a:latin typeface="Arial" panose="020B0604020202020204" pitchFamily="34" charset="0"/>
                <a:cs typeface="Arial" panose="020B0604020202020204" pitchFamily="34" charset="0"/>
              </a:rPr>
              <a:t>La solución tiene que ser la más </a:t>
            </a:r>
            <a:r>
              <a:rPr lang="es-ES" sz="1600" b="1" dirty="0" smtClean="0">
                <a:latin typeface="Arial" panose="020B0604020202020204" pitchFamily="34" charset="0"/>
                <a:cs typeface="Arial" panose="020B0604020202020204" pitchFamily="34" charset="0"/>
              </a:rPr>
              <a:t>eficiente posible. Tiene </a:t>
            </a:r>
            <a:r>
              <a:rPr lang="es-ES" sz="1600" b="1" dirty="0">
                <a:latin typeface="Arial" panose="020B0604020202020204" pitchFamily="34" charset="0"/>
                <a:cs typeface="Arial" panose="020B0604020202020204" pitchFamily="34" charset="0"/>
              </a:rPr>
              <a:t>que maximizar </a:t>
            </a:r>
            <a:r>
              <a:rPr lang="es-ES" sz="1600" b="1" dirty="0" smtClean="0">
                <a:latin typeface="Arial" panose="020B0604020202020204" pitchFamily="34" charset="0"/>
                <a:cs typeface="Arial" panose="020B0604020202020204" pitchFamily="34" charset="0"/>
              </a:rPr>
              <a:t>simultáneamente, eficacia y eficiencia (en un equilibrio aceptable).</a:t>
            </a:r>
          </a:p>
          <a:p>
            <a:pPr>
              <a:spcBef>
                <a:spcPts val="0"/>
              </a:spcBef>
            </a:pPr>
            <a:endParaRPr lang="es-ES" sz="1000" b="1" dirty="0">
              <a:latin typeface="Arial" panose="020B0604020202020204" pitchFamily="34" charset="0"/>
              <a:cs typeface="Arial" panose="020B0604020202020204" pitchFamily="34" charset="0"/>
            </a:endParaRPr>
          </a:p>
          <a:p>
            <a:pPr>
              <a:spcBef>
                <a:spcPts val="0"/>
              </a:spcBef>
            </a:pPr>
            <a:r>
              <a:rPr lang="es-ES" sz="1600" b="1" dirty="0" smtClean="0">
                <a:latin typeface="Arial" panose="020B0604020202020204" pitchFamily="34" charset="0"/>
                <a:cs typeface="Arial" panose="020B0604020202020204" pitchFamily="34" charset="0"/>
              </a:rPr>
              <a:t>La eficacia mínima será la requerida para garantizar el buen funcionamiento de la solución.</a:t>
            </a:r>
          </a:p>
          <a:p>
            <a:pPr>
              <a:spcBef>
                <a:spcPts val="0"/>
              </a:spcBef>
            </a:pPr>
            <a:endParaRPr lang="es-ES" sz="1000" b="1" dirty="0" smtClean="0">
              <a:latin typeface="Arial" panose="020B0604020202020204" pitchFamily="34" charset="0"/>
              <a:cs typeface="Arial" panose="020B0604020202020204" pitchFamily="34" charset="0"/>
            </a:endParaRPr>
          </a:p>
          <a:p>
            <a:pPr>
              <a:spcBef>
                <a:spcPts val="0"/>
              </a:spcBef>
            </a:pPr>
            <a:r>
              <a:rPr lang="es-ES" sz="1600" b="1" dirty="0" smtClean="0">
                <a:latin typeface="Arial" panose="020B0604020202020204" pitchFamily="34" charset="0"/>
                <a:cs typeface="Arial" panose="020B0604020202020204" pitchFamily="34" charset="0"/>
              </a:rPr>
              <a:t>La eficiencia tiene en cuenta los costes de implantación. Hay que evitar soluciones a las que les resulte de aplicación la figura jurídica de “ejecución de contenido imposible”.</a:t>
            </a:r>
          </a:p>
        </p:txBody>
      </p:sp>
      <p:sp>
        <p:nvSpPr>
          <p:cNvPr id="11" name="CuadroTexto 10"/>
          <p:cNvSpPr txBox="1"/>
          <p:nvPr/>
        </p:nvSpPr>
        <p:spPr>
          <a:xfrm>
            <a:off x="334978" y="5288747"/>
            <a:ext cx="11610279" cy="1323439"/>
          </a:xfrm>
          <a:prstGeom prst="rect">
            <a:avLst/>
          </a:prstGeom>
          <a:noFill/>
        </p:spPr>
        <p:txBody>
          <a:bodyPr wrap="square" rtlCol="0">
            <a:spAutoFit/>
          </a:bodyPr>
          <a:lstStyle/>
          <a:p>
            <a:pPr>
              <a:spcBef>
                <a:spcPts val="0"/>
              </a:spcBef>
            </a:pPr>
            <a:r>
              <a:rPr lang="es-ES" sz="1600" b="1" dirty="0" smtClean="0">
                <a:latin typeface="Arial" panose="020B0604020202020204" pitchFamily="34" charset="0"/>
                <a:cs typeface="Arial" panose="020B0604020202020204" pitchFamily="34" charset="0"/>
              </a:rPr>
              <a:t>Es imprescindible evitar </a:t>
            </a:r>
            <a:r>
              <a:rPr lang="es-ES" sz="1600" b="1" dirty="0">
                <a:latin typeface="Arial" panose="020B0604020202020204" pitchFamily="34" charset="0"/>
                <a:cs typeface="Arial" panose="020B0604020202020204" pitchFamily="34" charset="0"/>
              </a:rPr>
              <a:t>escenarios </a:t>
            </a:r>
            <a:r>
              <a:rPr lang="es-ES" sz="1600" b="1" dirty="0" smtClean="0">
                <a:latin typeface="Arial" panose="020B0604020202020204" pitchFamily="34" charset="0"/>
                <a:cs typeface="Arial" panose="020B0604020202020204" pitchFamily="34" charset="0"/>
              </a:rPr>
              <a:t>de conformismo pasivo “hacer lo que se puede </a:t>
            </a:r>
            <a:r>
              <a:rPr lang="es-ES" sz="1600" b="1" dirty="0">
                <a:latin typeface="Arial" panose="020B0604020202020204" pitchFamily="34" charset="0"/>
                <a:cs typeface="Arial" panose="020B0604020202020204" pitchFamily="34" charset="0"/>
              </a:rPr>
              <a:t>con lo que se tiene</a:t>
            </a:r>
            <a:r>
              <a:rPr lang="es-ES" sz="1600" b="1" dirty="0" smtClean="0">
                <a:latin typeface="Arial" panose="020B0604020202020204" pitchFamily="34" charset="0"/>
                <a:cs typeface="Arial" panose="020B0604020202020204" pitchFamily="34" charset="0"/>
              </a:rPr>
              <a:t>”.</a:t>
            </a:r>
          </a:p>
          <a:p>
            <a:pPr>
              <a:spcBef>
                <a:spcPts val="0"/>
              </a:spcBef>
            </a:pPr>
            <a:endParaRPr lang="es-ES" sz="1600" b="1" dirty="0">
              <a:latin typeface="Arial" panose="020B0604020202020204" pitchFamily="34" charset="0"/>
              <a:cs typeface="Arial" panose="020B0604020202020204" pitchFamily="34" charset="0"/>
            </a:endParaRPr>
          </a:p>
          <a:p>
            <a:pPr>
              <a:spcBef>
                <a:spcPts val="0"/>
              </a:spcBef>
            </a:pPr>
            <a:r>
              <a:rPr lang="es-ES" sz="1600" b="1" dirty="0" smtClean="0">
                <a:latin typeface="Arial" panose="020B0604020202020204" pitchFamily="34" charset="0"/>
                <a:cs typeface="Arial" panose="020B0604020202020204" pitchFamily="34" charset="0"/>
              </a:rPr>
              <a:t>Cualquier instalación se tiene que diseñar con criterios de infraestructura, tal que funcione como mínimo 20 años sin intervención alguna, que no sea su mantenimiento. Si no se cumple esta premisa, se puede afirmar que ha sido mal diseñada y especificada.  </a:t>
            </a:r>
            <a:endParaRPr lang="es-ES" sz="1600" b="1" dirty="0">
              <a:latin typeface="Arial" panose="020B0604020202020204" pitchFamily="34" charset="0"/>
              <a:cs typeface="Arial" panose="020B0604020202020204" pitchFamily="34" charset="0"/>
            </a:endParaRPr>
          </a:p>
        </p:txBody>
      </p:sp>
      <p:cxnSp>
        <p:nvCxnSpPr>
          <p:cNvPr id="13" name="Conector recto 12"/>
          <p:cNvCxnSpPr/>
          <p:nvPr/>
        </p:nvCxnSpPr>
        <p:spPr>
          <a:xfrm flipV="1">
            <a:off x="334977" y="601626"/>
            <a:ext cx="11341911" cy="1451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22720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9" grpId="0"/>
      <p:bldP spid="10" grpId="0"/>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334978" y="710621"/>
            <a:ext cx="11610279" cy="369332"/>
          </a:xfrm>
          <a:prstGeom prst="rect">
            <a:avLst/>
          </a:prstGeom>
          <a:noFill/>
        </p:spPr>
        <p:txBody>
          <a:bodyPr wrap="square" rtlCol="0">
            <a:spAutoFit/>
          </a:bodyPr>
          <a:lstStyle/>
          <a:p>
            <a:pPr>
              <a:spcBef>
                <a:spcPts val="0"/>
              </a:spcBef>
            </a:pPr>
            <a:r>
              <a:rPr lang="es-ES" b="1" dirty="0" smtClean="0">
                <a:latin typeface="Arial" panose="020B0604020202020204" pitchFamily="34" charset="0"/>
                <a:cs typeface="Arial" panose="020B0604020202020204" pitchFamily="34" charset="0"/>
              </a:rPr>
              <a:t>En la guía se abordan los siguientes sistemas integrados en la Instalación de Comunicaciones:</a:t>
            </a:r>
          </a:p>
        </p:txBody>
      </p:sp>
      <p:sp>
        <p:nvSpPr>
          <p:cNvPr id="6" name="Marcador de número de diapositiva 5"/>
          <p:cNvSpPr>
            <a:spLocks noGrp="1"/>
          </p:cNvSpPr>
          <p:nvPr>
            <p:ph type="sldNum" sz="quarter" idx="12"/>
          </p:nvPr>
        </p:nvSpPr>
        <p:spPr>
          <a:xfrm>
            <a:off x="8857338" y="6443437"/>
            <a:ext cx="2743200" cy="365125"/>
          </a:xfrm>
        </p:spPr>
        <p:txBody>
          <a:bodyPr/>
          <a:lstStyle/>
          <a:p>
            <a:fld id="{7AEB5B29-88B4-4B3F-BBB5-DBA67C415CB0}" type="slidenum">
              <a:rPr lang="es-ES" smtClean="0"/>
              <a:t>4</a:t>
            </a:fld>
            <a:endParaRPr lang="es-ES"/>
          </a:p>
        </p:txBody>
      </p:sp>
      <p:sp>
        <p:nvSpPr>
          <p:cNvPr id="7" name="CuadroTexto 6"/>
          <p:cNvSpPr txBox="1"/>
          <p:nvPr/>
        </p:nvSpPr>
        <p:spPr>
          <a:xfrm>
            <a:off x="334978" y="153917"/>
            <a:ext cx="11857022" cy="400110"/>
          </a:xfrm>
          <a:prstGeom prst="rect">
            <a:avLst/>
          </a:prstGeom>
          <a:noFill/>
        </p:spPr>
        <p:txBody>
          <a:bodyPr wrap="square" rtlCol="0">
            <a:spAutoFit/>
          </a:bodyPr>
          <a:lstStyle/>
          <a:p>
            <a:r>
              <a:rPr lang="es-ES" sz="2000" b="1" dirty="0" smtClean="0">
                <a:solidFill>
                  <a:srgbClr val="017B8F"/>
                </a:solidFill>
                <a:latin typeface="Arial" panose="020B0604020202020204" pitchFamily="34" charset="0"/>
                <a:cs typeface="Arial" panose="020B0604020202020204" pitchFamily="34" charset="0"/>
              </a:rPr>
              <a:t>SISTEMAS QUE TIENE QUE INCLUIR LA INSTALACION DE COMUNICACIONES</a:t>
            </a:r>
            <a:endParaRPr lang="es-ES" sz="2000" b="1" dirty="0">
              <a:solidFill>
                <a:srgbClr val="017B8F"/>
              </a:solidFill>
              <a:latin typeface="Arial" panose="020B0604020202020204" pitchFamily="34" charset="0"/>
              <a:cs typeface="Arial" panose="020B0604020202020204" pitchFamily="34" charset="0"/>
            </a:endParaRPr>
          </a:p>
        </p:txBody>
      </p:sp>
      <p:sp>
        <p:nvSpPr>
          <p:cNvPr id="9" name="CuadroTexto 8"/>
          <p:cNvSpPr txBox="1"/>
          <p:nvPr/>
        </p:nvSpPr>
        <p:spPr>
          <a:xfrm>
            <a:off x="334978" y="1021517"/>
            <a:ext cx="11610279" cy="3416320"/>
          </a:xfrm>
          <a:prstGeom prst="rect">
            <a:avLst/>
          </a:prstGeom>
          <a:noFill/>
        </p:spPr>
        <p:txBody>
          <a:bodyPr wrap="square" rtlCol="0">
            <a:spAutoFit/>
          </a:bodyPr>
          <a:lstStyle/>
          <a:p>
            <a:pPr marL="288000" lvl="0" indent="-288000">
              <a:buFont typeface="Arial" panose="020B0604020202020204" pitchFamily="34" charset="0"/>
              <a:buChar char="•"/>
            </a:pPr>
            <a:r>
              <a:rPr lang="es-ES" sz="1600" b="1" dirty="0" smtClean="0">
                <a:solidFill>
                  <a:srgbClr val="017B8F"/>
                </a:solidFill>
                <a:latin typeface="Arial" panose="020B0604020202020204" pitchFamily="34" charset="0"/>
                <a:cs typeface="Arial" panose="020B0604020202020204" pitchFamily="34" charset="0"/>
              </a:rPr>
              <a:t>Sistemas </a:t>
            </a:r>
            <a:r>
              <a:rPr lang="es-ES" sz="1600" b="1" dirty="0">
                <a:solidFill>
                  <a:srgbClr val="017B8F"/>
                </a:solidFill>
                <a:latin typeface="Arial" panose="020B0604020202020204" pitchFamily="34" charset="0"/>
                <a:cs typeface="Arial" panose="020B0604020202020204" pitchFamily="34" charset="0"/>
              </a:rPr>
              <a:t>instrumentales, cuyo objetivo es implantar otros sistemas:</a:t>
            </a:r>
          </a:p>
          <a:p>
            <a:pPr marL="742950" lvl="1" indent="-285750">
              <a:buFont typeface="Wingdings" panose="05000000000000000000" pitchFamily="2" charset="2"/>
              <a:buChar char="§"/>
            </a:pPr>
            <a:r>
              <a:rPr lang="es-ES" sz="1400" dirty="0">
                <a:latin typeface="Arial" panose="020B0604020202020204" pitchFamily="34" charset="0"/>
                <a:cs typeface="Arial" panose="020B0604020202020204" pitchFamily="34" charset="0"/>
              </a:rPr>
              <a:t>Sectorización </a:t>
            </a:r>
            <a:r>
              <a:rPr lang="es-ES" sz="1400" dirty="0" smtClean="0">
                <a:latin typeface="Arial" panose="020B0604020202020204" pitchFamily="34" charset="0"/>
                <a:cs typeface="Arial" panose="020B0604020202020204" pitchFamily="34" charset="0"/>
              </a:rPr>
              <a:t>del inmueble resolviendo </a:t>
            </a:r>
            <a:r>
              <a:rPr lang="es-ES" sz="1400" dirty="0">
                <a:latin typeface="Arial" panose="020B0604020202020204" pitchFamily="34" charset="0"/>
                <a:cs typeface="Arial" panose="020B0604020202020204" pitchFamily="34" charset="0"/>
              </a:rPr>
              <a:t>la Compatibilidad </a:t>
            </a:r>
            <a:r>
              <a:rPr lang="es-ES" sz="1400" dirty="0" smtClean="0">
                <a:latin typeface="Arial" panose="020B0604020202020204" pitchFamily="34" charset="0"/>
                <a:cs typeface="Arial" panose="020B0604020202020204" pitchFamily="34" charset="0"/>
              </a:rPr>
              <a:t>Electromagnética a nivel de inmueble.</a:t>
            </a:r>
            <a:endParaRPr lang="es-ES" sz="1400" dirty="0">
              <a:latin typeface="Arial" panose="020B0604020202020204" pitchFamily="34" charset="0"/>
              <a:cs typeface="Arial" panose="020B0604020202020204" pitchFamily="34" charset="0"/>
            </a:endParaRPr>
          </a:p>
          <a:p>
            <a:pPr marL="742950" lvl="1" indent="-285750">
              <a:buFont typeface="Wingdings" panose="05000000000000000000" pitchFamily="2" charset="2"/>
              <a:buChar char="§"/>
            </a:pPr>
            <a:r>
              <a:rPr lang="es-ES" sz="1400" dirty="0">
                <a:latin typeface="Arial" panose="020B0604020202020204" pitchFamily="34" charset="0"/>
                <a:cs typeface="Arial" panose="020B0604020202020204" pitchFamily="34" charset="0"/>
              </a:rPr>
              <a:t>Cableado y componentes pasivos para implantar el control de todas las instalaciones.</a:t>
            </a:r>
          </a:p>
          <a:p>
            <a:pPr marL="742950" lvl="1" indent="-285750">
              <a:buFont typeface="Wingdings" panose="05000000000000000000" pitchFamily="2" charset="2"/>
              <a:buChar char="§"/>
            </a:pPr>
            <a:r>
              <a:rPr lang="es-ES" sz="1400" dirty="0">
                <a:latin typeface="Arial" panose="020B0604020202020204" pitchFamily="34" charset="0"/>
                <a:cs typeface="Arial" panose="020B0604020202020204" pitchFamily="34" charset="0"/>
              </a:rPr>
              <a:t>Infraestructura IP para proporcionar conectividad al control de todas las instalaciones.</a:t>
            </a:r>
          </a:p>
          <a:p>
            <a:pPr marL="742950" lvl="1" indent="-285750">
              <a:buFont typeface="Wingdings" panose="05000000000000000000" pitchFamily="2" charset="2"/>
              <a:buChar char="§"/>
            </a:pPr>
            <a:r>
              <a:rPr lang="es-ES" sz="1400" dirty="0">
                <a:latin typeface="Arial" panose="020B0604020202020204" pitchFamily="34" charset="0"/>
                <a:cs typeface="Arial" panose="020B0604020202020204" pitchFamily="34" charset="0"/>
              </a:rPr>
              <a:t>Infraestructura informática para implantar el software de control de </a:t>
            </a:r>
            <a:r>
              <a:rPr lang="es-ES" sz="1400" dirty="0" smtClean="0">
                <a:latin typeface="Arial" panose="020B0604020202020204" pitchFamily="34" charset="0"/>
                <a:cs typeface="Arial" panose="020B0604020202020204" pitchFamily="34" charset="0"/>
              </a:rPr>
              <a:t>todas las instalaciones con máquinas virtuales.</a:t>
            </a:r>
          </a:p>
          <a:p>
            <a:pPr marL="288000" indent="-288000">
              <a:buFont typeface="Arial" panose="020B0604020202020204" pitchFamily="34" charset="0"/>
              <a:buChar char="•"/>
            </a:pPr>
            <a:r>
              <a:rPr lang="es-ES" sz="1600" b="1" dirty="0" smtClean="0">
                <a:solidFill>
                  <a:srgbClr val="017B8F"/>
                </a:solidFill>
                <a:latin typeface="Arial" panose="020B0604020202020204" pitchFamily="34" charset="0"/>
                <a:cs typeface="Arial" panose="020B0604020202020204" pitchFamily="34" charset="0"/>
              </a:rPr>
              <a:t>Sistemas finalistas, cuyo objetivo es implantar servicios en el inmueble:</a:t>
            </a:r>
          </a:p>
          <a:p>
            <a:pPr marL="742950" lvl="1" indent="-285750">
              <a:buFont typeface="Wingdings" panose="05000000000000000000" pitchFamily="2" charset="2"/>
              <a:buChar char="§"/>
            </a:pPr>
            <a:r>
              <a:rPr lang="es-ES" sz="1400" dirty="0" smtClean="0">
                <a:latin typeface="Arial" panose="020B0604020202020204" pitchFamily="34" charset="0"/>
                <a:cs typeface="Arial" panose="020B0604020202020204" pitchFamily="34" charset="0"/>
              </a:rPr>
              <a:t>Sistema telefónico con buscapersonas empotrado integrado con paciente-enfermera.</a:t>
            </a:r>
          </a:p>
          <a:p>
            <a:pPr marL="742950" lvl="1" indent="-285750">
              <a:buFont typeface="Wingdings" panose="05000000000000000000" pitchFamily="2" charset="2"/>
              <a:buChar char="§"/>
            </a:pPr>
            <a:r>
              <a:rPr lang="es-ES" sz="1400" dirty="0" smtClean="0">
                <a:latin typeface="Arial" panose="020B0604020202020204" pitchFamily="34" charset="0"/>
                <a:cs typeface="Arial" panose="020B0604020202020204" pitchFamily="34" charset="0"/>
              </a:rPr>
              <a:t>Sistema de comunicación paciente-enfermera integrado con sistema telefónico.</a:t>
            </a:r>
          </a:p>
          <a:p>
            <a:pPr marL="742950" lvl="1" indent="-285750">
              <a:buFont typeface="Wingdings" panose="05000000000000000000" pitchFamily="2" charset="2"/>
              <a:buChar char="§"/>
            </a:pPr>
            <a:r>
              <a:rPr lang="es-ES" sz="1400" dirty="0" smtClean="0">
                <a:latin typeface="Arial" panose="020B0604020202020204" pitchFamily="34" charset="0"/>
                <a:cs typeface="Arial" panose="020B0604020202020204" pitchFamily="34" charset="0"/>
              </a:rPr>
              <a:t>Sistema de control de accesos, control de presencia y contención biológica.</a:t>
            </a:r>
          </a:p>
          <a:p>
            <a:pPr marL="742950" lvl="1" indent="-285750">
              <a:buFont typeface="Wingdings" panose="05000000000000000000" pitchFamily="2" charset="2"/>
              <a:buChar char="§"/>
            </a:pPr>
            <a:r>
              <a:rPr lang="es-ES" sz="1400" dirty="0" smtClean="0">
                <a:latin typeface="Arial" panose="020B0604020202020204" pitchFamily="34" charset="0"/>
                <a:cs typeface="Arial" panose="020B0604020202020204" pitchFamily="34" charset="0"/>
              </a:rPr>
              <a:t>Sistema de video-vigilancia, vídeo-monitorización y vídeo-supervisión.</a:t>
            </a:r>
          </a:p>
          <a:p>
            <a:pPr marL="742950" lvl="1" indent="-285750">
              <a:buFont typeface="Wingdings" panose="05000000000000000000" pitchFamily="2" charset="2"/>
              <a:buChar char="§"/>
            </a:pPr>
            <a:r>
              <a:rPr lang="es-ES" sz="1400" dirty="0" smtClean="0">
                <a:latin typeface="Arial" panose="020B0604020202020204" pitchFamily="34" charset="0"/>
                <a:cs typeface="Arial" panose="020B0604020202020204" pitchFamily="34" charset="0"/>
              </a:rPr>
              <a:t>Sistema de difusión horaria</a:t>
            </a:r>
          </a:p>
          <a:p>
            <a:pPr marL="742950" lvl="1" indent="-285750">
              <a:buFont typeface="Wingdings" panose="05000000000000000000" pitchFamily="2" charset="2"/>
              <a:buChar char="§"/>
            </a:pPr>
            <a:r>
              <a:rPr lang="es-ES" sz="1400" dirty="0" smtClean="0">
                <a:latin typeface="Arial" panose="020B0604020202020204" pitchFamily="34" charset="0"/>
                <a:cs typeface="Arial" panose="020B0604020202020204" pitchFamily="34" charset="0"/>
              </a:rPr>
              <a:t>Sistema de televisión.</a:t>
            </a:r>
          </a:p>
          <a:p>
            <a:pPr marL="742950" lvl="1" indent="-285750">
              <a:buFont typeface="Wingdings" panose="05000000000000000000" pitchFamily="2" charset="2"/>
              <a:buChar char="§"/>
            </a:pPr>
            <a:r>
              <a:rPr lang="es-ES" sz="1400" dirty="0" smtClean="0">
                <a:latin typeface="Arial" panose="020B0604020202020204" pitchFamily="34" charset="0"/>
                <a:cs typeface="Arial" panose="020B0604020202020204" pitchFamily="34" charset="0"/>
              </a:rPr>
              <a:t>Sistema de supervisión de todas las instalaciones con gestión de alerta temprana.</a:t>
            </a:r>
          </a:p>
          <a:p>
            <a:pPr marL="742950" lvl="1" indent="-285750">
              <a:buFont typeface="Wingdings" panose="05000000000000000000" pitchFamily="2" charset="2"/>
              <a:buChar char="§"/>
            </a:pPr>
            <a:r>
              <a:rPr lang="es-ES" sz="1400" dirty="0" smtClean="0">
                <a:latin typeface="Arial" panose="020B0604020202020204" pitchFamily="34" charset="0"/>
                <a:cs typeface="Arial" panose="020B0604020202020204" pitchFamily="34" charset="0"/>
              </a:rPr>
              <a:t>Sistema de audiovisuales.</a:t>
            </a:r>
          </a:p>
          <a:p>
            <a:pPr marL="288000" indent="-288000">
              <a:buFont typeface="Arial" panose="020B0604020202020204" pitchFamily="34" charset="0"/>
              <a:buChar char="•"/>
            </a:pPr>
            <a:r>
              <a:rPr lang="es-ES" sz="1600" b="1" dirty="0" smtClean="0">
                <a:solidFill>
                  <a:srgbClr val="017B8F"/>
                </a:solidFill>
                <a:latin typeface="Arial" panose="020B0604020202020204" pitchFamily="34" charset="0"/>
                <a:cs typeface="Arial" panose="020B0604020202020204" pitchFamily="34" charset="0"/>
              </a:rPr>
              <a:t>Repositorio con toda la documentación de la obra y sistemas.</a:t>
            </a:r>
          </a:p>
        </p:txBody>
      </p:sp>
      <p:sp>
        <p:nvSpPr>
          <p:cNvPr id="10" name="CuadroTexto 9"/>
          <p:cNvSpPr txBox="1"/>
          <p:nvPr/>
        </p:nvSpPr>
        <p:spPr>
          <a:xfrm>
            <a:off x="334978" y="4167053"/>
            <a:ext cx="11610279" cy="2062103"/>
          </a:xfrm>
          <a:prstGeom prst="rect">
            <a:avLst/>
          </a:prstGeom>
          <a:noFill/>
        </p:spPr>
        <p:txBody>
          <a:bodyPr wrap="square" rtlCol="0">
            <a:spAutoFit/>
          </a:bodyPr>
          <a:lstStyle/>
          <a:p>
            <a:pPr>
              <a:spcBef>
                <a:spcPts val="0"/>
              </a:spcBef>
            </a:pPr>
            <a:endParaRPr lang="es-ES" b="1" dirty="0" smtClean="0">
              <a:latin typeface="Arial" panose="020B0604020202020204" pitchFamily="34" charset="0"/>
              <a:cs typeface="Arial" panose="020B0604020202020204" pitchFamily="34" charset="0"/>
            </a:endParaRPr>
          </a:p>
          <a:p>
            <a:pPr>
              <a:spcBef>
                <a:spcPts val="0"/>
              </a:spcBef>
            </a:pPr>
            <a:r>
              <a:rPr lang="es-ES" b="1" dirty="0" smtClean="0">
                <a:latin typeface="Arial" panose="020B0604020202020204" pitchFamily="34" charset="0"/>
                <a:cs typeface="Arial" panose="020B0604020202020204" pitchFamily="34" charset="0"/>
              </a:rPr>
              <a:t>Se proporciona todo el material elaborado para el seminario que se imparte en el </a:t>
            </a:r>
            <a:r>
              <a:rPr lang="es-ES" b="1" dirty="0" smtClean="0">
                <a:solidFill>
                  <a:srgbClr val="0E7F95"/>
                </a:solidFill>
                <a:latin typeface="Arial" panose="020B0604020202020204" pitchFamily="34" charset="0"/>
                <a:cs typeface="Arial" panose="020B0604020202020204" pitchFamily="34" charset="0"/>
              </a:rPr>
              <a:t>Master sobre Instalaciones Hospitalarias</a:t>
            </a:r>
            <a:r>
              <a:rPr lang="es-ES" b="1" dirty="0" smtClean="0">
                <a:solidFill>
                  <a:srgbClr val="FF0000"/>
                </a:solidFill>
                <a:latin typeface="Arial" panose="020B0604020202020204" pitchFamily="34" charset="0"/>
                <a:cs typeface="Arial" panose="020B0604020202020204" pitchFamily="34" charset="0"/>
              </a:rPr>
              <a:t> </a:t>
            </a:r>
            <a:r>
              <a:rPr lang="es-ES" b="1" dirty="0" smtClean="0">
                <a:latin typeface="Arial" panose="020B0604020202020204" pitchFamily="34" charset="0"/>
                <a:cs typeface="Arial" panose="020B0604020202020204" pitchFamily="34" charset="0"/>
              </a:rPr>
              <a:t>en el Politécnico de la Universidad de Málaga:</a:t>
            </a:r>
          </a:p>
          <a:p>
            <a:pPr>
              <a:spcBef>
                <a:spcPts val="0"/>
              </a:spcBef>
            </a:pPr>
            <a:r>
              <a:rPr lang="es-ES" b="1" dirty="0">
                <a:latin typeface="Arial" panose="020B0604020202020204" pitchFamily="34" charset="0"/>
                <a:cs typeface="Arial" panose="020B0604020202020204" pitchFamily="34" charset="0"/>
                <a:hlinkClick r:id="rId2"/>
              </a:rPr>
              <a:t>http://www.masteringenieria.uma.es/INDEX.PHP</a:t>
            </a:r>
            <a:r>
              <a:rPr lang="es-ES" b="1" dirty="0" smtClean="0">
                <a:latin typeface="Arial" panose="020B0604020202020204" pitchFamily="34" charset="0"/>
                <a:cs typeface="Arial" panose="020B0604020202020204" pitchFamily="34" charset="0"/>
                <a:hlinkClick r:id="rId2"/>
              </a:rPr>
              <a:t>/</a:t>
            </a:r>
            <a:endParaRPr lang="es-ES" b="1" dirty="0" smtClean="0">
              <a:latin typeface="Arial" panose="020B0604020202020204" pitchFamily="34" charset="0"/>
              <a:cs typeface="Arial" panose="020B0604020202020204" pitchFamily="34" charset="0"/>
            </a:endParaRPr>
          </a:p>
          <a:p>
            <a:pPr marL="288000" indent="-288000">
              <a:spcBef>
                <a:spcPts val="0"/>
              </a:spcBef>
              <a:buFont typeface="Arial" panose="020B0604020202020204" pitchFamily="34" charset="0"/>
              <a:buChar char="•"/>
            </a:pPr>
            <a:r>
              <a:rPr lang="es-ES" sz="1400" dirty="0" smtClean="0">
                <a:latin typeface="Arial" panose="020B0604020202020204" pitchFamily="34" charset="0"/>
                <a:cs typeface="Arial" panose="020B0604020202020204" pitchFamily="34" charset="0"/>
              </a:rPr>
              <a:t>Diapositivas </a:t>
            </a:r>
            <a:r>
              <a:rPr lang="es-ES" sz="1400" dirty="0">
                <a:latin typeface="Arial" panose="020B0604020202020204" pitchFamily="34" charset="0"/>
                <a:cs typeface="Arial" panose="020B0604020202020204" pitchFamily="34" charset="0"/>
              </a:rPr>
              <a:t>en PDF</a:t>
            </a:r>
          </a:p>
          <a:p>
            <a:pPr marL="288000" indent="-288000">
              <a:spcBef>
                <a:spcPts val="0"/>
              </a:spcBef>
              <a:buFont typeface="Arial" panose="020B0604020202020204" pitchFamily="34" charset="0"/>
              <a:buChar char="•"/>
            </a:pPr>
            <a:r>
              <a:rPr lang="es-ES" sz="1400" dirty="0">
                <a:latin typeface="Arial" panose="020B0604020202020204" pitchFamily="34" charset="0"/>
                <a:cs typeface="Arial" panose="020B0604020202020204" pitchFamily="34" charset="0"/>
              </a:rPr>
              <a:t>Libro en PDF</a:t>
            </a:r>
          </a:p>
          <a:p>
            <a:pPr marL="288000" indent="-288000">
              <a:spcBef>
                <a:spcPts val="0"/>
              </a:spcBef>
              <a:buFont typeface="Arial" panose="020B0604020202020204" pitchFamily="34" charset="0"/>
              <a:buChar char="•"/>
            </a:pPr>
            <a:r>
              <a:rPr lang="es-ES" sz="1400" dirty="0">
                <a:latin typeface="Arial" panose="020B0604020202020204" pitchFamily="34" charset="0"/>
                <a:cs typeface="Arial" panose="020B0604020202020204" pitchFamily="34" charset="0"/>
              </a:rPr>
              <a:t>Ejemplo de modelo de cálculo de la Instalación de Comunicaciones en Excel</a:t>
            </a:r>
          </a:p>
          <a:p>
            <a:pPr marL="288000" indent="-288000">
              <a:spcBef>
                <a:spcPts val="0"/>
              </a:spcBef>
              <a:buFont typeface="Arial" panose="020B0604020202020204" pitchFamily="34" charset="0"/>
              <a:buChar char="•"/>
            </a:pPr>
            <a:r>
              <a:rPr lang="es-ES" sz="1400" dirty="0">
                <a:latin typeface="Arial" panose="020B0604020202020204" pitchFamily="34" charset="0"/>
                <a:cs typeface="Arial" panose="020B0604020202020204" pitchFamily="34" charset="0"/>
              </a:rPr>
              <a:t>20 Vídeos en los que se aborda el contenido </a:t>
            </a:r>
            <a:r>
              <a:rPr lang="es-ES" sz="1400" dirty="0" smtClean="0">
                <a:latin typeface="Arial" panose="020B0604020202020204" pitchFamily="34" charset="0"/>
                <a:cs typeface="Arial" panose="020B0604020202020204" pitchFamily="34" charset="0"/>
              </a:rPr>
              <a:t>de la guía.</a:t>
            </a:r>
            <a:endParaRPr lang="es-ES" sz="1400" dirty="0">
              <a:latin typeface="Arial" panose="020B0604020202020204" pitchFamily="34" charset="0"/>
              <a:cs typeface="Arial" panose="020B0604020202020204" pitchFamily="34" charset="0"/>
            </a:endParaRPr>
          </a:p>
        </p:txBody>
      </p:sp>
      <p:sp>
        <p:nvSpPr>
          <p:cNvPr id="11" name="CuadroTexto 10"/>
          <p:cNvSpPr txBox="1"/>
          <p:nvPr/>
        </p:nvSpPr>
        <p:spPr>
          <a:xfrm>
            <a:off x="334978" y="6294188"/>
            <a:ext cx="11610279" cy="338554"/>
          </a:xfrm>
          <a:prstGeom prst="rect">
            <a:avLst/>
          </a:prstGeom>
          <a:noFill/>
        </p:spPr>
        <p:txBody>
          <a:bodyPr wrap="square" rtlCol="0">
            <a:spAutoFit/>
          </a:bodyPr>
          <a:lstStyle/>
          <a:p>
            <a:pPr>
              <a:spcBef>
                <a:spcPts val="0"/>
              </a:spcBef>
            </a:pPr>
            <a:r>
              <a:rPr lang="es-ES" sz="1600" b="1" dirty="0" smtClean="0">
                <a:latin typeface="Arial" panose="020B0604020202020204" pitchFamily="34" charset="0"/>
                <a:cs typeface="Arial" panose="020B0604020202020204" pitchFamily="34" charset="0"/>
              </a:rPr>
              <a:t>! Muchas gracias por su atención !</a:t>
            </a:r>
            <a:endParaRPr lang="es-ES" sz="1600" b="1" dirty="0">
              <a:latin typeface="Arial" panose="020B0604020202020204" pitchFamily="34" charset="0"/>
              <a:cs typeface="Arial" panose="020B0604020202020204" pitchFamily="34" charset="0"/>
            </a:endParaRPr>
          </a:p>
        </p:txBody>
      </p:sp>
      <p:cxnSp>
        <p:nvCxnSpPr>
          <p:cNvPr id="12" name="Conector recto 11"/>
          <p:cNvCxnSpPr/>
          <p:nvPr/>
        </p:nvCxnSpPr>
        <p:spPr>
          <a:xfrm flipV="1">
            <a:off x="334977" y="601626"/>
            <a:ext cx="11341911" cy="1451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17065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P spid="10" grpId="0"/>
      <p:bldP spid="11" grpId="0"/>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140</TotalTime>
  <Words>754</Words>
  <Application>Microsoft Office PowerPoint</Application>
  <PresentationFormat>Panorámica</PresentationFormat>
  <Paragraphs>65</Paragraphs>
  <Slides>4</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4</vt:i4>
      </vt:variant>
    </vt:vector>
  </HeadingPairs>
  <TitlesOfParts>
    <vt:vector size="9" baseType="lpstr">
      <vt:lpstr>Arial</vt:lpstr>
      <vt:lpstr>Calibri</vt:lpstr>
      <vt:lpstr>Calibri Light</vt:lpstr>
      <vt:lpstr>Wingdings</vt:lpstr>
      <vt:lpstr>Tema de Office</vt:lpstr>
      <vt:lpstr>GUIA DE DISEÑO Y ESPECIFICACION DE LA INSTALACION DE COMUNICACIONES PARA INMUEBLES DESTINADOS A ALOJAR HOSPITALES UNIVERSITARIOS</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SEMINARIO SOBRE MEJORA DE PUESTA A TIERRA COORDINACION Y SELECTIVIDAD EN LA INSTALACION ELECTRICA DEL EDIFICIO 51 PROVENIENTE DEL CENTRO DE TRANSFORMACION Nº 2 (CT2) EN EL CAMPUS DEL ISCIII EN MAJADAHONDA</dc:title>
  <dc:creator>Javier</dc:creator>
  <cp:lastModifiedBy>Javier</cp:lastModifiedBy>
  <cp:revision>27</cp:revision>
  <dcterms:created xsi:type="dcterms:W3CDTF">2023-06-03T11:04:37Z</dcterms:created>
  <dcterms:modified xsi:type="dcterms:W3CDTF">2023-06-12T17:38:23Z</dcterms:modified>
</cp:coreProperties>
</file>