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6" r:id="rId2"/>
    <p:sldMasterId id="2147483730" r:id="rId3"/>
  </p:sldMasterIdLst>
  <p:notesMasterIdLst>
    <p:notesMasterId r:id="rId45"/>
  </p:notesMasterIdLst>
  <p:handoutMasterIdLst>
    <p:handoutMasterId r:id="rId46"/>
  </p:handoutMasterIdLst>
  <p:sldIdLst>
    <p:sldId id="256" r:id="rId4"/>
    <p:sldId id="582" r:id="rId5"/>
    <p:sldId id="504" r:id="rId6"/>
    <p:sldId id="600" r:id="rId7"/>
    <p:sldId id="496" r:id="rId8"/>
    <p:sldId id="583" r:id="rId9"/>
    <p:sldId id="584" r:id="rId10"/>
    <p:sldId id="586" r:id="rId11"/>
    <p:sldId id="585" r:id="rId12"/>
    <p:sldId id="589" r:id="rId13"/>
    <p:sldId id="454" r:id="rId14"/>
    <p:sldId id="571" r:id="rId15"/>
    <p:sldId id="588" r:id="rId16"/>
    <p:sldId id="569" r:id="rId17"/>
    <p:sldId id="587" r:id="rId18"/>
    <p:sldId id="570" r:id="rId19"/>
    <p:sldId id="572" r:id="rId20"/>
    <p:sldId id="573" r:id="rId21"/>
    <p:sldId id="575" r:id="rId22"/>
    <p:sldId id="595" r:id="rId23"/>
    <p:sldId id="574" r:id="rId24"/>
    <p:sldId id="599" r:id="rId25"/>
    <p:sldId id="593" r:id="rId26"/>
    <p:sldId id="532" r:id="rId27"/>
    <p:sldId id="596" r:id="rId28"/>
    <p:sldId id="544" r:id="rId29"/>
    <p:sldId id="567" r:id="rId30"/>
    <p:sldId id="560" r:id="rId31"/>
    <p:sldId id="592" r:id="rId32"/>
    <p:sldId id="562" r:id="rId33"/>
    <p:sldId id="533" r:id="rId34"/>
    <p:sldId id="578" r:id="rId35"/>
    <p:sldId id="590" r:id="rId36"/>
    <p:sldId id="403" r:id="rId37"/>
    <p:sldId id="597" r:id="rId38"/>
    <p:sldId id="477" r:id="rId39"/>
    <p:sldId id="598" r:id="rId40"/>
    <p:sldId id="406" r:id="rId41"/>
    <p:sldId id="414" r:id="rId42"/>
    <p:sldId id="471" r:id="rId43"/>
    <p:sldId id="501"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1">
          <p15:clr>
            <a:srgbClr val="A4A3A4"/>
          </p15:clr>
        </p15:guide>
        <p15:guide id="2" orient="horz" pos="1441">
          <p15:clr>
            <a:srgbClr val="A4A3A4"/>
          </p15:clr>
        </p15:guide>
        <p15:guide id="3" pos="1920">
          <p15:clr>
            <a:srgbClr val="A4A3A4"/>
          </p15:clr>
        </p15:guide>
        <p15:guide id="4" pos="385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an Blanto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4C8"/>
    <a:srgbClr val="41414B"/>
    <a:srgbClr val="414154"/>
    <a:srgbClr val="0A0A00"/>
    <a:srgbClr val="545454"/>
    <a:srgbClr val="78A5C8"/>
    <a:srgbClr val="78A5F5"/>
    <a:srgbClr val="32E6F5"/>
    <a:srgbClr val="32E600"/>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176" autoAdjust="0"/>
  </p:normalViewPr>
  <p:slideViewPr>
    <p:cSldViewPr snapToGrid="0" snapToObjects="1" showGuides="1">
      <p:cViewPr varScale="1">
        <p:scale>
          <a:sx n="86" d="100"/>
          <a:sy n="86" d="100"/>
        </p:scale>
        <p:origin x="821" y="72"/>
      </p:cViewPr>
      <p:guideLst>
        <p:guide orient="horz" pos="2881"/>
        <p:guide orient="horz" pos="1441"/>
        <p:guide pos="1920"/>
        <p:guide pos="3854"/>
      </p:guideLst>
    </p:cSldViewPr>
  </p:slideViewPr>
  <p:outlineViewPr>
    <p:cViewPr>
      <p:scale>
        <a:sx n="33" d="100"/>
        <a:sy n="33" d="100"/>
      </p:scale>
      <p:origin x="0" y="18544"/>
    </p:cViewPr>
  </p:outlineViewPr>
  <p:notesTextViewPr>
    <p:cViewPr>
      <p:scale>
        <a:sx n="100" d="100"/>
        <a:sy n="100" d="100"/>
      </p:scale>
      <p:origin x="0" y="0"/>
    </p:cViewPr>
  </p:notesTextViewPr>
  <p:sorterViewPr>
    <p:cViewPr>
      <p:scale>
        <a:sx n="66" d="100"/>
        <a:sy n="66" d="100"/>
      </p:scale>
      <p:origin x="0" y="-1382"/>
    </p:cViewPr>
  </p:sorterViewPr>
  <p:notesViewPr>
    <p:cSldViewPr snapToGrid="0" snapToObjects="1" showGuides="1">
      <p:cViewPr varScale="1">
        <p:scale>
          <a:sx n="102" d="100"/>
          <a:sy n="102" d="100"/>
        </p:scale>
        <p:origin x="-457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13F48B1-56F7-C546-9761-9A6A86F3028A}" type="datetimeFigureOut">
              <a:rPr lang="en-US" smtClean="0"/>
              <a:t>11/29/2017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BF1C86-FCFC-0249-9BC6-BC732CD00947}" type="slidenum">
              <a:rPr lang="en-US" smtClean="0"/>
              <a:t>‹#›</a:t>
            </a:fld>
            <a:endParaRPr lang="en-US"/>
          </a:p>
        </p:txBody>
      </p:sp>
    </p:spTree>
    <p:extLst>
      <p:ext uri="{BB962C8B-B14F-4D97-AF65-F5344CB8AC3E}">
        <p14:creationId xmlns:p14="http://schemas.microsoft.com/office/powerpoint/2010/main" val="9457087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1E3867-0285-DC4C-8716-F34A89007716}" type="datetimeFigureOut">
              <a:rPr lang="en-US" smtClean="0"/>
              <a:t>11/29/2017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C65651-DF66-1F4A-9155-966FEEBC99CC}" type="slidenum">
              <a:rPr lang="en-US" smtClean="0"/>
              <a:t>‹#›</a:t>
            </a:fld>
            <a:endParaRPr lang="en-US"/>
          </a:p>
        </p:txBody>
      </p:sp>
    </p:spTree>
    <p:extLst>
      <p:ext uri="{BB962C8B-B14F-4D97-AF65-F5344CB8AC3E}">
        <p14:creationId xmlns:p14="http://schemas.microsoft.com/office/powerpoint/2010/main" val="14150592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ea typeface="+mn-ea"/>
                <a:cs typeface="+mn-cs"/>
              </a:rPr>
              <a:t>***To be used if prospect has no prior experience of Mojo or has not yet met the sales team***</a:t>
            </a:r>
          </a:p>
          <a:p>
            <a:pPr eaLnBrk="1" fontAlgn="auto" hangingPunct="1">
              <a:spcBef>
                <a:spcPts val="0"/>
              </a:spcBef>
              <a:spcAft>
                <a:spcPts val="0"/>
              </a:spcAft>
              <a:defRPr/>
            </a:pPr>
            <a:endParaRPr lang="en-US" dirty="0">
              <a:ea typeface="+mn-ea"/>
              <a:cs typeface="+mn-cs"/>
            </a:endParaRPr>
          </a:p>
          <a:p>
            <a:pPr eaLnBrk="1" fontAlgn="auto" hangingPunct="1">
              <a:spcBef>
                <a:spcPts val="0"/>
              </a:spcBef>
              <a:spcAft>
                <a:spcPts val="0"/>
              </a:spcAft>
              <a:defRPr/>
            </a:pPr>
            <a:r>
              <a:rPr lang="en-US" dirty="0">
                <a:ea typeface="+mn-ea"/>
                <a:cs typeface="+mn-cs"/>
              </a:rPr>
              <a:t>At Mojo Networks we have a long history of working with both Cloud and Wireless technologies</a:t>
            </a:r>
          </a:p>
          <a:p>
            <a:pPr eaLnBrk="1" fontAlgn="auto" hangingPunct="1">
              <a:spcBef>
                <a:spcPts val="0"/>
              </a:spcBef>
              <a:spcAft>
                <a:spcPts val="0"/>
              </a:spcAft>
              <a:defRPr/>
            </a:pPr>
            <a:endParaRPr lang="en-US" dirty="0">
              <a:ea typeface="+mn-ea"/>
              <a:cs typeface="+mn-cs"/>
            </a:endParaRPr>
          </a:p>
          <a:p>
            <a:pPr marL="171450" indent="-171450" eaLnBrk="1" fontAlgn="auto" hangingPunct="1">
              <a:spcBef>
                <a:spcPts val="0"/>
              </a:spcBef>
              <a:spcAft>
                <a:spcPts val="0"/>
              </a:spcAft>
              <a:buFontTx/>
              <a:buChar char="-"/>
              <a:defRPr/>
            </a:pPr>
            <a:r>
              <a:rPr lang="en-US" dirty="0">
                <a:ea typeface="+mn-ea"/>
                <a:cs typeface="+mn-cs"/>
              </a:rPr>
              <a:t>We began with a pure security platform, aimed to accurately and reliably identify wireless threats on the wire and in the air in order to automatically neutralize them</a:t>
            </a:r>
          </a:p>
          <a:p>
            <a:pPr marL="628650" lvl="1" indent="-171450" eaLnBrk="1" fontAlgn="auto" hangingPunct="1">
              <a:spcBef>
                <a:spcPts val="0"/>
              </a:spcBef>
              <a:spcAft>
                <a:spcPts val="0"/>
              </a:spcAft>
              <a:buFontTx/>
              <a:buChar char="-"/>
              <a:defRPr/>
            </a:pPr>
            <a:r>
              <a:rPr lang="en-US" dirty="0">
                <a:ea typeface="+mn-ea"/>
              </a:rPr>
              <a:t>Our cloud was purpose-built to manage autonomous sensors that scan 24/7</a:t>
            </a:r>
          </a:p>
          <a:p>
            <a:pPr marL="1085850" lvl="2" indent="-171450" eaLnBrk="1" fontAlgn="auto" hangingPunct="1">
              <a:spcBef>
                <a:spcPts val="0"/>
              </a:spcBef>
              <a:spcAft>
                <a:spcPts val="0"/>
              </a:spcAft>
              <a:buFontTx/>
              <a:buChar char="-"/>
              <a:defRPr/>
            </a:pPr>
            <a:r>
              <a:rPr lang="en-US" dirty="0">
                <a:ea typeface="+mn-ea"/>
              </a:rPr>
              <a:t>Needed to scale for data processing</a:t>
            </a:r>
          </a:p>
          <a:p>
            <a:pPr marL="1085850" lvl="2" indent="-171450" eaLnBrk="1" fontAlgn="auto" hangingPunct="1">
              <a:spcBef>
                <a:spcPts val="0"/>
              </a:spcBef>
              <a:spcAft>
                <a:spcPts val="0"/>
              </a:spcAft>
              <a:buFontTx/>
              <a:buChar char="-"/>
              <a:defRPr/>
            </a:pPr>
            <a:r>
              <a:rPr lang="en-US" dirty="0">
                <a:ea typeface="+mn-ea"/>
              </a:rPr>
              <a:t>Needed to scale for distributed environments</a:t>
            </a:r>
          </a:p>
          <a:p>
            <a:pPr marL="1085850" lvl="2" indent="-171450" eaLnBrk="1" fontAlgn="auto" hangingPunct="1">
              <a:spcBef>
                <a:spcPts val="0"/>
              </a:spcBef>
              <a:spcAft>
                <a:spcPts val="0"/>
              </a:spcAft>
              <a:buFontTx/>
              <a:buChar char="-"/>
              <a:defRPr/>
            </a:pPr>
            <a:r>
              <a:rPr lang="en-US" dirty="0">
                <a:ea typeface="+mn-ea"/>
              </a:rPr>
              <a:t>Needed to ensure sensors could operate at 100% capacity without a direct connection to the cloud (</a:t>
            </a:r>
            <a:r>
              <a:rPr lang="en-US" b="1" dirty="0">
                <a:ea typeface="+mn-ea"/>
              </a:rPr>
              <a:t>Controller-free architecture</a:t>
            </a:r>
            <a:r>
              <a:rPr lang="en-US" dirty="0">
                <a:ea typeface="+mn-ea"/>
              </a:rPr>
              <a:t>)</a:t>
            </a:r>
          </a:p>
          <a:p>
            <a:pPr marL="171450" indent="-171450" eaLnBrk="1" fontAlgn="auto" hangingPunct="1">
              <a:spcBef>
                <a:spcPts val="0"/>
              </a:spcBef>
              <a:spcAft>
                <a:spcPts val="0"/>
              </a:spcAft>
              <a:buFontTx/>
              <a:buChar char="-"/>
              <a:defRPr/>
            </a:pPr>
            <a:endParaRPr lang="en-US" dirty="0">
              <a:ea typeface="+mn-ea"/>
              <a:cs typeface="+mn-cs"/>
            </a:endParaRPr>
          </a:p>
          <a:p>
            <a:pPr marL="171450" indent="-171450" eaLnBrk="1" fontAlgn="auto" hangingPunct="1">
              <a:spcBef>
                <a:spcPts val="0"/>
              </a:spcBef>
              <a:spcAft>
                <a:spcPts val="0"/>
              </a:spcAft>
              <a:buFontTx/>
              <a:buChar char="-"/>
              <a:defRPr/>
            </a:pPr>
            <a:r>
              <a:rPr lang="en-US" dirty="0">
                <a:ea typeface="+mn-ea"/>
                <a:cs typeface="+mn-cs"/>
              </a:rPr>
              <a:t>We evolved to provide a combined solution of access and security, providing both core services through a “Dual-mode” access point that could both scan and provide access at the same time</a:t>
            </a:r>
          </a:p>
          <a:p>
            <a:pPr marL="628650" lvl="1" indent="-171450" eaLnBrk="1" fontAlgn="auto" hangingPunct="1">
              <a:spcBef>
                <a:spcPts val="0"/>
              </a:spcBef>
              <a:spcAft>
                <a:spcPts val="0"/>
              </a:spcAft>
              <a:buFontTx/>
              <a:buChar char="-"/>
              <a:defRPr/>
            </a:pPr>
            <a:r>
              <a:rPr lang="en-US" dirty="0">
                <a:ea typeface="+mn-ea"/>
              </a:rPr>
              <a:t>Our cloud needed to grow to take in the increased data required to manage active users, optimize networks, distribute WiFi policies across large distributed environments</a:t>
            </a:r>
          </a:p>
          <a:p>
            <a:pPr marL="628650" lvl="1" indent="-171450" eaLnBrk="1" fontAlgn="auto" hangingPunct="1">
              <a:spcBef>
                <a:spcPts val="0"/>
              </a:spcBef>
              <a:spcAft>
                <a:spcPts val="0"/>
              </a:spcAft>
              <a:buFontTx/>
              <a:buChar char="-"/>
              <a:defRPr/>
            </a:pPr>
            <a:r>
              <a:rPr lang="en-US" dirty="0">
                <a:ea typeface="+mn-ea"/>
              </a:rPr>
              <a:t>We needed to provide enhanced monitoring and reporting capabilities to make sense of this new data, and compartmentalize it so each user could quickly access the data he or she truly cared about</a:t>
            </a:r>
          </a:p>
          <a:p>
            <a:pPr marL="171450" indent="-171450" eaLnBrk="1" fontAlgn="auto" hangingPunct="1">
              <a:spcBef>
                <a:spcPts val="0"/>
              </a:spcBef>
              <a:spcAft>
                <a:spcPts val="0"/>
              </a:spcAft>
              <a:buFontTx/>
              <a:buChar char="-"/>
              <a:defRPr/>
            </a:pPr>
            <a:endParaRPr lang="en-US" dirty="0">
              <a:ea typeface="+mn-ea"/>
              <a:cs typeface="+mn-cs"/>
            </a:endParaRPr>
          </a:p>
          <a:p>
            <a:pPr marL="171450" indent="-171450" eaLnBrk="1" fontAlgn="auto" hangingPunct="1">
              <a:spcBef>
                <a:spcPts val="0"/>
              </a:spcBef>
              <a:spcAft>
                <a:spcPts val="0"/>
              </a:spcAft>
              <a:buFontTx/>
              <a:buChar char="-"/>
              <a:defRPr/>
            </a:pPr>
            <a:r>
              <a:rPr lang="en-US" dirty="0">
                <a:ea typeface="+mn-ea"/>
                <a:cs typeface="+mn-cs"/>
              </a:rPr>
              <a:t>Today we employ a unified approach to WiFi, where </a:t>
            </a:r>
            <a:r>
              <a:rPr lang="en-US" b="1" dirty="0">
                <a:ea typeface="+mn-ea"/>
                <a:cs typeface="+mn-cs"/>
              </a:rPr>
              <a:t>intelligent, autonomous access points </a:t>
            </a:r>
            <a:r>
              <a:rPr lang="en-US" dirty="0">
                <a:ea typeface="+mn-ea"/>
                <a:cs typeface="+mn-cs"/>
              </a:rPr>
              <a:t>connect to a </a:t>
            </a:r>
            <a:r>
              <a:rPr lang="en-US" b="1" dirty="0">
                <a:ea typeface="+mn-ea"/>
                <a:cs typeface="+mn-cs"/>
              </a:rPr>
              <a:t>purpose-built cloud architecture</a:t>
            </a:r>
            <a:r>
              <a:rPr lang="en-US" dirty="0">
                <a:ea typeface="+mn-ea"/>
                <a:cs typeface="+mn-cs"/>
              </a:rPr>
              <a:t> designed to </a:t>
            </a:r>
            <a:r>
              <a:rPr lang="en-US" b="1" dirty="0">
                <a:ea typeface="+mn-ea"/>
                <a:cs typeface="+mn-cs"/>
              </a:rPr>
              <a:t>scale</a:t>
            </a:r>
            <a:r>
              <a:rPr lang="en-US" dirty="0">
                <a:ea typeface="+mn-ea"/>
                <a:cs typeface="+mn-cs"/>
              </a:rPr>
              <a:t> networks to near infinite levels</a:t>
            </a:r>
          </a:p>
          <a:p>
            <a:pPr marL="628650" lvl="1" indent="-171450" eaLnBrk="1" fontAlgn="auto" hangingPunct="1">
              <a:spcBef>
                <a:spcPts val="0"/>
              </a:spcBef>
              <a:spcAft>
                <a:spcPts val="0"/>
              </a:spcAft>
              <a:buFontTx/>
              <a:buChar char="-"/>
              <a:defRPr/>
            </a:pPr>
            <a:r>
              <a:rPr lang="en-US" dirty="0">
                <a:ea typeface="+mn-ea"/>
              </a:rPr>
              <a:t>The cloud provides a </a:t>
            </a:r>
            <a:r>
              <a:rPr lang="en-US" b="1" dirty="0">
                <a:ea typeface="+mn-ea"/>
              </a:rPr>
              <a:t>unified approach</a:t>
            </a:r>
            <a:r>
              <a:rPr lang="en-US" dirty="0">
                <a:ea typeface="+mn-ea"/>
              </a:rPr>
              <a:t> to wireless networks, offering a complete suite of applications and tools needed throughout the entire enterprise WiFi workflow</a:t>
            </a:r>
          </a:p>
          <a:p>
            <a:pPr marL="628650" lvl="1" indent="-171450" eaLnBrk="1" fontAlgn="auto" hangingPunct="1">
              <a:spcBef>
                <a:spcPts val="0"/>
              </a:spcBef>
              <a:spcAft>
                <a:spcPts val="0"/>
              </a:spcAft>
              <a:buFontTx/>
              <a:buChar char="-"/>
              <a:defRPr/>
            </a:pPr>
            <a:r>
              <a:rPr lang="en-US" dirty="0">
                <a:ea typeface="+mn-ea"/>
              </a:rPr>
              <a:t>Access points are fully capable of finding the cloud, keeping their configurations up to date, and automatically optimizing networks to keep them performing at optimal levels</a:t>
            </a:r>
          </a:p>
          <a:p>
            <a:pPr marL="171450" indent="-171450" eaLnBrk="1" fontAlgn="auto" hangingPunct="1">
              <a:spcBef>
                <a:spcPts val="0"/>
              </a:spcBef>
              <a:spcAft>
                <a:spcPts val="0"/>
              </a:spcAft>
              <a:buFontTx/>
              <a:buChar char="-"/>
              <a:defRPr/>
            </a:pPr>
            <a:r>
              <a:rPr lang="en-US" dirty="0">
                <a:ea typeface="+mn-ea"/>
                <a:cs typeface="+mn-cs"/>
              </a:rPr>
              <a:t>This combination allows us to act quickly to support customer and industry needs, </a:t>
            </a:r>
          </a:p>
          <a:p>
            <a:pPr marL="628650" lvl="1" indent="-171450" eaLnBrk="1" fontAlgn="auto" hangingPunct="1">
              <a:spcBef>
                <a:spcPts val="0"/>
              </a:spcBef>
              <a:spcAft>
                <a:spcPts val="0"/>
              </a:spcAft>
              <a:buFontTx/>
              <a:buChar char="-"/>
              <a:defRPr/>
            </a:pPr>
            <a:r>
              <a:rPr lang="en-US" dirty="0">
                <a:ea typeface="+mn-ea"/>
              </a:rPr>
              <a:t>Cloud updates for new features and security</a:t>
            </a:r>
          </a:p>
          <a:p>
            <a:pPr marL="628650" lvl="1" indent="-171450" eaLnBrk="1" fontAlgn="auto" hangingPunct="1">
              <a:spcBef>
                <a:spcPts val="0"/>
              </a:spcBef>
              <a:spcAft>
                <a:spcPts val="0"/>
              </a:spcAft>
              <a:buFontTx/>
              <a:buChar char="-"/>
              <a:defRPr/>
            </a:pPr>
            <a:r>
              <a:rPr lang="en-US" dirty="0">
                <a:ea typeface="+mn-ea"/>
              </a:rPr>
              <a:t>New applications built using our fully-featured, web-based API</a:t>
            </a:r>
          </a:p>
          <a:p>
            <a:pPr marL="171450" indent="-171450" eaLnBrk="1" fontAlgn="auto" hangingPunct="1">
              <a:spcBef>
                <a:spcPts val="0"/>
              </a:spcBef>
              <a:spcAft>
                <a:spcPts val="0"/>
              </a:spcAft>
              <a:buFontTx/>
              <a:buChar char="-"/>
              <a:defRPr/>
            </a:pPr>
            <a:r>
              <a:rPr lang="en-US" dirty="0">
                <a:ea typeface="+mn-ea"/>
                <a:cs typeface="+mn-cs"/>
              </a:rPr>
              <a:t>We can ensure that the integrity of the cloud, and by extension our customers’ data, is completely </a:t>
            </a:r>
            <a:r>
              <a:rPr lang="en-US" b="1" dirty="0">
                <a:ea typeface="+mn-ea"/>
                <a:cs typeface="+mn-cs"/>
              </a:rPr>
              <a:t>secure</a:t>
            </a:r>
            <a:r>
              <a:rPr lang="en-US" dirty="0">
                <a:ea typeface="+mn-ea"/>
                <a:cs typeface="+mn-cs"/>
              </a:rPr>
              <a:t> from external attacks</a:t>
            </a:r>
          </a:p>
          <a:p>
            <a:pPr marL="171450" indent="-171450" eaLnBrk="1" fontAlgn="auto" hangingPunct="1">
              <a:spcBef>
                <a:spcPts val="0"/>
              </a:spcBef>
              <a:spcAft>
                <a:spcPts val="0"/>
              </a:spcAft>
              <a:buFontTx/>
              <a:buChar char="-"/>
              <a:defRPr/>
            </a:pPr>
            <a:r>
              <a:rPr lang="en-US" dirty="0">
                <a:ea typeface="+mn-ea"/>
                <a:cs typeface="+mn-cs"/>
              </a:rPr>
              <a:t>The efficiencies created for our cloud operations teams, in addition to the efficiencies created for you within your team and their WiFi related tasks, means we can </a:t>
            </a:r>
            <a:r>
              <a:rPr lang="en-US" b="1" dirty="0">
                <a:ea typeface="+mn-ea"/>
                <a:cs typeface="+mn-cs"/>
              </a:rPr>
              <a:t>deliver significant savings</a:t>
            </a:r>
          </a:p>
          <a:p>
            <a:pPr marL="628650" lvl="1" indent="-171450" eaLnBrk="1" fontAlgn="auto" hangingPunct="1">
              <a:spcBef>
                <a:spcPts val="0"/>
              </a:spcBef>
              <a:spcAft>
                <a:spcPts val="0"/>
              </a:spcAft>
              <a:buFontTx/>
              <a:buChar char="-"/>
              <a:defRPr/>
            </a:pPr>
            <a:r>
              <a:rPr lang="en-US" b="1" dirty="0">
                <a:ea typeface="+mn-ea"/>
              </a:rPr>
              <a:t>Over 50% reduction in total </a:t>
            </a:r>
            <a:r>
              <a:rPr lang="en-US" b="1" dirty="0" err="1">
                <a:ea typeface="+mn-ea"/>
              </a:rPr>
              <a:t>CapEx</a:t>
            </a:r>
            <a:r>
              <a:rPr lang="en-US" b="1" dirty="0">
                <a:ea typeface="+mn-ea"/>
              </a:rPr>
              <a:t> expenditures</a:t>
            </a:r>
          </a:p>
          <a:p>
            <a:pPr marL="628650" lvl="1" indent="-171450" eaLnBrk="1" fontAlgn="auto" hangingPunct="1">
              <a:spcBef>
                <a:spcPts val="0"/>
              </a:spcBef>
              <a:spcAft>
                <a:spcPts val="0"/>
              </a:spcAft>
              <a:buFontTx/>
              <a:buChar char="-"/>
              <a:defRPr/>
            </a:pPr>
            <a:r>
              <a:rPr lang="en-US" b="1" dirty="0">
                <a:ea typeface="+mn-ea"/>
              </a:rPr>
              <a:t>A move to </a:t>
            </a:r>
            <a:r>
              <a:rPr lang="en-US" b="1" dirty="0" err="1">
                <a:ea typeface="+mn-ea"/>
              </a:rPr>
              <a:t>OpEx</a:t>
            </a:r>
            <a:r>
              <a:rPr lang="en-US" b="1" dirty="0">
                <a:ea typeface="+mn-ea"/>
              </a:rPr>
              <a:t> spending that covers cloud services, updates, support and maintenance</a:t>
            </a:r>
          </a:p>
          <a:p>
            <a:pPr eaLnBrk="1" fontAlgn="auto" hangingPunct="1">
              <a:spcBef>
                <a:spcPts val="0"/>
              </a:spcBef>
              <a:spcAft>
                <a:spcPts val="0"/>
              </a:spcAft>
              <a:defRPr/>
            </a:pPr>
            <a:endParaRPr lang="en-US" b="1" dirty="0">
              <a:ea typeface="+mn-ea"/>
              <a:cs typeface="+mn-cs"/>
            </a:endParaRPr>
          </a:p>
          <a:p>
            <a:endParaRPr lang="en-US" dirty="0"/>
          </a:p>
        </p:txBody>
      </p:sp>
      <p:sp>
        <p:nvSpPr>
          <p:cNvPr id="4" name="Slide Number Placeholder 3"/>
          <p:cNvSpPr>
            <a:spLocks noGrp="1"/>
          </p:cNvSpPr>
          <p:nvPr>
            <p:ph type="sldNum" sz="quarter" idx="10"/>
          </p:nvPr>
        </p:nvSpPr>
        <p:spPr/>
        <p:txBody>
          <a:bodyPr/>
          <a:lstStyle/>
          <a:p>
            <a:fld id="{5DC65651-DF66-1F4A-9155-966FEEBC99CC}" type="slidenum">
              <a:rPr lang="en-US" smtClean="0"/>
              <a:t>2</a:t>
            </a:fld>
            <a:endParaRPr lang="en-US"/>
          </a:p>
        </p:txBody>
      </p:sp>
    </p:spTree>
    <p:extLst>
      <p:ext uri="{BB962C8B-B14F-4D97-AF65-F5344CB8AC3E}">
        <p14:creationId xmlns:p14="http://schemas.microsoft.com/office/powerpoint/2010/main" val="652622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698323-67A4-43D6-8FFD-FC0328FA2BC3}" type="slidenum">
              <a:rPr lang="en-US" smtClean="0"/>
              <a:t>40</a:t>
            </a:fld>
            <a:endParaRPr lang="en-US"/>
          </a:p>
        </p:txBody>
      </p:sp>
    </p:spTree>
    <p:extLst>
      <p:ext uri="{BB962C8B-B14F-4D97-AF65-F5344CB8AC3E}">
        <p14:creationId xmlns:p14="http://schemas.microsoft.com/office/powerpoint/2010/main" val="2205134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WiFi needs to support this shift</a:t>
            </a:r>
          </a:p>
          <a:p>
            <a:endParaRPr lang="en-US" dirty="0"/>
          </a:p>
          <a:p>
            <a:pPr marL="171450" indent="-171450">
              <a:buFontTx/>
              <a:buChar char="-"/>
            </a:pPr>
            <a:r>
              <a:rPr lang="en-US" dirty="0"/>
              <a:t>Overtime WiFi has evolved in</a:t>
            </a:r>
            <a:r>
              <a:rPr lang="en-US" baseline="0" dirty="0"/>
              <a:t> response to the growing number of </a:t>
            </a:r>
            <a:r>
              <a:rPr lang="en-US" baseline="0" dirty="0" err="1"/>
              <a:t>wifi</a:t>
            </a:r>
            <a:r>
              <a:rPr lang="en-US" baseline="0" dirty="0"/>
              <a:t> devices</a:t>
            </a:r>
          </a:p>
          <a:p>
            <a:pPr marL="628650" lvl="1" indent="-171450">
              <a:buFontTx/>
              <a:buChar char="-"/>
            </a:pPr>
            <a:r>
              <a:rPr lang="en-US" baseline="0" dirty="0"/>
              <a:t>More devices means a greater appetite for </a:t>
            </a:r>
            <a:r>
              <a:rPr lang="en-US" b="1" baseline="0" dirty="0"/>
              <a:t>capacity</a:t>
            </a:r>
          </a:p>
          <a:p>
            <a:pPr marL="628650" lvl="1" indent="-171450">
              <a:buFontTx/>
              <a:buChar char="-"/>
            </a:pPr>
            <a:r>
              <a:rPr lang="en-US" b="0" baseline="0" dirty="0"/>
              <a:t>More devices adds complexity and unpredictability into the network</a:t>
            </a:r>
          </a:p>
          <a:p>
            <a:pPr marL="171450" lvl="0" indent="-171450">
              <a:buFontTx/>
              <a:buChar char="-"/>
            </a:pPr>
            <a:endParaRPr lang="en-US" b="0" baseline="0" dirty="0"/>
          </a:p>
          <a:p>
            <a:pPr marL="171450" lvl="0" indent="-171450">
              <a:buFontTx/>
              <a:buChar char="-"/>
            </a:pPr>
            <a:r>
              <a:rPr lang="en-US" b="0" baseline="0" dirty="0"/>
              <a:t>Major challenges were first addressed at the hardware level but soon were met by management software as hardware started to commoditize</a:t>
            </a:r>
          </a:p>
          <a:p>
            <a:pPr marL="628650" lvl="1" indent="-171450">
              <a:buFontTx/>
              <a:buChar char="-"/>
            </a:pPr>
            <a:r>
              <a:rPr lang="en-US" b="0" baseline="0" dirty="0"/>
              <a:t>Today’s challenge goes beyond the physical constraints of current WiFi architectures</a:t>
            </a:r>
          </a:p>
          <a:p>
            <a:pPr marL="628650" lvl="1" indent="-171450">
              <a:buFontTx/>
              <a:buChar char="-"/>
            </a:pPr>
            <a:r>
              <a:rPr lang="en-US" b="0" baseline="0" dirty="0"/>
              <a:t>Today’s challenge concerns </a:t>
            </a:r>
            <a:r>
              <a:rPr lang="en-US" b="1" baseline="0" dirty="0"/>
              <a:t>the ability to store and make sense of the massive amount of data coming from your network so that you can automate WiFi </a:t>
            </a:r>
            <a:endParaRPr lang="en-US" b="0" baseline="0" dirty="0"/>
          </a:p>
          <a:p>
            <a:pPr marL="628650" lvl="1" indent="-171450">
              <a:buFontTx/>
              <a:buChar char="-"/>
            </a:pPr>
            <a:endParaRPr lang="en-US" b="0" baseline="0" dirty="0"/>
          </a:p>
        </p:txBody>
      </p:sp>
      <p:sp>
        <p:nvSpPr>
          <p:cNvPr id="4" name="Slide Number Placeholder 3"/>
          <p:cNvSpPr>
            <a:spLocks noGrp="1"/>
          </p:cNvSpPr>
          <p:nvPr>
            <p:ph type="sldNum" sz="quarter" idx="10"/>
          </p:nvPr>
        </p:nvSpPr>
        <p:spPr/>
        <p:txBody>
          <a:bodyPr/>
          <a:lstStyle/>
          <a:p>
            <a:fld id="{5DC65651-DF66-1F4A-9155-966FEEBC99CC}" type="slidenum">
              <a:rPr lang="en-US" smtClean="0"/>
              <a:t>3</a:t>
            </a:fld>
            <a:endParaRPr lang="en-US"/>
          </a:p>
        </p:txBody>
      </p:sp>
    </p:spTree>
    <p:extLst>
      <p:ext uri="{BB962C8B-B14F-4D97-AF65-F5344CB8AC3E}">
        <p14:creationId xmlns:p14="http://schemas.microsoft.com/office/powerpoint/2010/main" val="83809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b="1" dirty="0"/>
              <a:t>High Level Marketing Points</a:t>
            </a:r>
          </a:p>
          <a:p>
            <a:pPr marL="174625" indent="-174625">
              <a:buFont typeface="Arial" panose="020B0604020202020204" pitchFamily="34" charset="0"/>
              <a:buChar char="•"/>
            </a:pPr>
            <a:r>
              <a:rPr lang="en-US" sz="1600" dirty="0"/>
              <a:t>Highly Scalable Architecture (Scalability)</a:t>
            </a:r>
          </a:p>
          <a:p>
            <a:pPr marL="514350" lvl="1" indent="-174625">
              <a:buFont typeface="Arial" panose="020B0604020202020204" pitchFamily="34" charset="0"/>
              <a:buChar char="•"/>
            </a:pPr>
            <a:r>
              <a:rPr lang="en-US" sz="1400" dirty="0"/>
              <a:t>100 thousands of devices</a:t>
            </a:r>
          </a:p>
          <a:p>
            <a:pPr marL="514350" lvl="1" indent="-174625">
              <a:buFont typeface="Arial" panose="020B0604020202020204" pitchFamily="34" charset="0"/>
              <a:buChar char="•"/>
            </a:pPr>
            <a:r>
              <a:rPr lang="en-US" sz="1400" dirty="0"/>
              <a:t>Zettabytes of Data for Analysis</a:t>
            </a:r>
          </a:p>
          <a:p>
            <a:pPr marL="514350" lvl="1" indent="-174625">
              <a:buFont typeface="Arial" panose="020B0604020202020204" pitchFamily="34" charset="0"/>
              <a:buChar char="•"/>
            </a:pPr>
            <a:r>
              <a:rPr lang="en-US" sz="1400" dirty="0"/>
              <a:t>Unlimited resources (CPU, RAM, Disk)</a:t>
            </a:r>
          </a:p>
          <a:p>
            <a:pPr marL="285750" indent="-285750">
              <a:buFont typeface="Arial" panose="020B0604020202020204" pitchFamily="34" charset="0"/>
              <a:buChar char="•"/>
            </a:pPr>
            <a:endParaRPr lang="en-US" sz="1600" dirty="0"/>
          </a:p>
          <a:p>
            <a:pPr marL="174625" indent="-174625">
              <a:buFont typeface="Arial" panose="020B0604020202020204" pitchFamily="34" charset="0"/>
              <a:buChar char="•"/>
            </a:pPr>
            <a:r>
              <a:rPr lang="en-US" sz="1600" dirty="0"/>
              <a:t>Unified Platform (Manageability)</a:t>
            </a:r>
          </a:p>
          <a:p>
            <a:pPr marL="514350" lvl="1" indent="-174625">
              <a:buFont typeface="Arial" panose="020B0604020202020204" pitchFamily="34" charset="0"/>
              <a:buChar char="•"/>
            </a:pPr>
            <a:r>
              <a:rPr lang="en-US" sz="1400" dirty="0"/>
              <a:t>Web</a:t>
            </a:r>
            <a:r>
              <a:rPr lang="en-US" sz="1400" baseline="0" dirty="0"/>
              <a:t> access from anywhere on any device</a:t>
            </a:r>
          </a:p>
          <a:p>
            <a:pPr marL="514350" lvl="1" indent="-174625">
              <a:buFont typeface="Arial" panose="020B0604020202020204" pitchFamily="34" charset="0"/>
              <a:buChar char="•"/>
            </a:pPr>
            <a:r>
              <a:rPr lang="en-US" sz="1400" baseline="0" dirty="0"/>
              <a:t>Simplified </a:t>
            </a:r>
          </a:p>
          <a:p>
            <a:pPr marL="971550" lvl="2" indent="-174625">
              <a:buFont typeface="Arial" panose="020B0604020202020204" pitchFamily="34" charset="0"/>
              <a:buChar char="•"/>
            </a:pPr>
            <a:r>
              <a:rPr lang="en-US" sz="1400" baseline="0" dirty="0"/>
              <a:t>Zero Touch AP</a:t>
            </a:r>
          </a:p>
          <a:p>
            <a:pPr marL="971550" lvl="2" indent="-174625">
              <a:buFont typeface="Arial" panose="020B0604020202020204" pitchFamily="34" charset="0"/>
              <a:buChar char="•"/>
            </a:pPr>
            <a:r>
              <a:rPr lang="en-US" sz="1400" baseline="0" dirty="0"/>
              <a:t>Central Monitoring and Troubleshooting</a:t>
            </a:r>
          </a:p>
          <a:p>
            <a:pPr marL="514350" lvl="1" indent="-174625">
              <a:buFont typeface="Arial" panose="020B0604020202020204" pitchFamily="34" charset="0"/>
              <a:buChar char="•"/>
            </a:pPr>
            <a:r>
              <a:rPr lang="en-US" sz="1400" dirty="0"/>
              <a:t>Access, Security, Engagement, Analytics</a:t>
            </a:r>
          </a:p>
          <a:p>
            <a:pPr marL="514350" lvl="1" indent="-174625">
              <a:buFont typeface="Arial" panose="020B0604020202020204" pitchFamily="34" charset="0"/>
              <a:buChar char="•"/>
            </a:pPr>
            <a:endParaRPr lang="en-US" sz="1400" dirty="0"/>
          </a:p>
          <a:p>
            <a:pPr marL="174625" indent="-174625">
              <a:buFont typeface="Arial" panose="020B0604020202020204" pitchFamily="34" charset="0"/>
              <a:buChar char="•"/>
            </a:pPr>
            <a:r>
              <a:rPr lang="en-US" sz="1600" dirty="0"/>
              <a:t>Designed to be Highly Available, Redundant, Fault Tolerant (Reduced Complexity)</a:t>
            </a:r>
          </a:p>
          <a:p>
            <a:pPr marL="514350" lvl="1" indent="-174625">
              <a:buFont typeface="Arial" panose="020B0604020202020204" pitchFamily="34" charset="0"/>
              <a:buChar char="•"/>
            </a:pPr>
            <a:r>
              <a:rPr lang="en-US" sz="1400" dirty="0"/>
              <a:t>Zero IT Involvement</a:t>
            </a:r>
          </a:p>
          <a:p>
            <a:pPr marL="514350" lvl="1" indent="-174625">
              <a:buFont typeface="Arial" panose="020B0604020202020204" pitchFamily="34" charset="0"/>
              <a:buChar char="•"/>
            </a:pPr>
            <a:r>
              <a:rPr lang="en-US" sz="1400" dirty="0"/>
              <a:t>Uses Amazon</a:t>
            </a:r>
            <a:r>
              <a:rPr lang="en-US" sz="1400" baseline="0" dirty="0"/>
              <a:t> Web Services</a:t>
            </a:r>
            <a:endParaRPr lang="en-US" sz="1400" dirty="0"/>
          </a:p>
          <a:p>
            <a:endParaRPr lang="en-US" sz="1400" b="1" dirty="0"/>
          </a:p>
          <a:p>
            <a:endParaRPr lang="en-US" sz="1400" b="1" dirty="0"/>
          </a:p>
          <a:p>
            <a:r>
              <a:rPr lang="en-US" sz="1400" b="1" dirty="0"/>
              <a:t>Interfaces</a:t>
            </a:r>
          </a:p>
          <a:p>
            <a:pPr marL="171450" indent="-171450">
              <a:buFont typeface="Arial" panose="020B0604020202020204" pitchFamily="34" charset="0"/>
              <a:buChar char="•"/>
            </a:pPr>
            <a:r>
              <a:rPr lang="en-US" b="1" dirty="0"/>
              <a:t>Mojo</a:t>
            </a:r>
            <a:r>
              <a:rPr lang="en-US" b="1" baseline="0" dirty="0"/>
              <a:t> One</a:t>
            </a:r>
            <a:r>
              <a:rPr lang="en-US" baseline="0" dirty="0"/>
              <a:t> – Single Sign On</a:t>
            </a:r>
          </a:p>
          <a:p>
            <a:pPr marL="628650" lvl="1" indent="-171450">
              <a:buFont typeface="Arial" panose="020B0604020202020204" pitchFamily="34" charset="0"/>
              <a:buChar char="•"/>
            </a:pPr>
            <a:r>
              <a:rPr lang="en-US" baseline="0" dirty="0"/>
              <a:t>Access to all services, apps, portals </a:t>
            </a:r>
          </a:p>
          <a:p>
            <a:pPr marL="628650" lvl="1" indent="-171450">
              <a:buFont typeface="Arial" panose="020B0604020202020204" pitchFamily="34" charset="0"/>
              <a:buChar char="•"/>
            </a:pPr>
            <a:r>
              <a:rPr lang="en-US" baseline="0" dirty="0"/>
              <a:t>Granular control over what is seen and permissions</a:t>
            </a:r>
          </a:p>
          <a:p>
            <a:pPr marL="628650" lvl="1" indent="-171450">
              <a:buFont typeface="Arial" panose="020B0604020202020204" pitchFamily="34" charset="0"/>
              <a:buChar char="•"/>
            </a:pPr>
            <a:r>
              <a:rPr lang="en-US" baseline="0" dirty="0"/>
              <a:t>User base authentication</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Two-factor authentication</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Federated login using SAML</a:t>
            </a:r>
          </a:p>
          <a:p>
            <a:pPr marL="628650" lvl="1" indent="-171450">
              <a:buFont typeface="Arial" panose="020B0604020202020204" pitchFamily="34" charset="0"/>
              <a:buChar char="•"/>
            </a:pPr>
            <a:r>
              <a:rPr lang="en-US" baseline="0" dirty="0"/>
              <a:t>Key based </a:t>
            </a:r>
            <a:r>
              <a:rPr lang="en-US" baseline="0" dirty="0" err="1"/>
              <a:t>auth</a:t>
            </a:r>
            <a:r>
              <a:rPr lang="en-US" baseline="0" dirty="0"/>
              <a:t> for API access</a:t>
            </a:r>
          </a:p>
          <a:p>
            <a:pPr marL="628650" lvl="1" indent="-171450">
              <a:buFont typeface="Arial" panose="020B0604020202020204" pitchFamily="34" charset="0"/>
              <a:buChar char="•"/>
            </a:pPr>
            <a:r>
              <a:rPr lang="en-US" baseline="0" dirty="0"/>
              <a:t>Allows Admins to manage users’ accounts</a:t>
            </a:r>
          </a:p>
          <a:p>
            <a:pPr marL="171450" indent="-171450">
              <a:buFont typeface="Arial" panose="020B0604020202020204" pitchFamily="34" charset="0"/>
              <a:buChar char="•"/>
            </a:pPr>
            <a:endParaRPr lang="en-US" b="1" baseline="0" dirty="0"/>
          </a:p>
          <a:p>
            <a:pPr marL="171450" indent="-171450">
              <a:buFont typeface="Arial" panose="020B0604020202020204" pitchFamily="34" charset="0"/>
              <a:buChar char="•"/>
            </a:pPr>
            <a:r>
              <a:rPr lang="en-US" b="1" baseline="0" dirty="0"/>
              <a:t>Mojo Launchpad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Single Sign On for  one, secure interface to all Services, Apps, and Tools</a:t>
            </a:r>
          </a:p>
          <a:p>
            <a:pPr marL="982980" lvl="1" indent="-342900">
              <a:buFont typeface="Arial" panose="020B0604020202020204" pitchFamily="34" charset="0"/>
              <a:buChar char="•"/>
            </a:pPr>
            <a:r>
              <a:rPr lang="en-US" dirty="0"/>
              <a:t>User management</a:t>
            </a:r>
          </a:p>
          <a:p>
            <a:pPr marL="982980" lvl="1" indent="-342900">
              <a:buFont typeface="Arial" panose="020B0604020202020204" pitchFamily="34" charset="0"/>
              <a:buChar char="•"/>
            </a:pPr>
            <a:r>
              <a:rPr lang="en-US" dirty="0"/>
              <a:t>Entitlement</a:t>
            </a:r>
          </a:p>
          <a:p>
            <a:pPr marL="982980" lvl="1" indent="-342900">
              <a:buFont typeface="Arial" panose="020B0604020202020204" pitchFamily="34" charset="0"/>
              <a:buChar char="•"/>
            </a:pPr>
            <a:r>
              <a:rPr lang="en-US" dirty="0"/>
              <a:t>MSP views</a:t>
            </a:r>
            <a:endParaRPr lang="en-US" b="1" baseline="0" dirty="0"/>
          </a:p>
          <a:p>
            <a:pPr marL="171450" indent="-171450">
              <a:buFont typeface="Arial" panose="020B0604020202020204" pitchFamily="34" charset="0"/>
              <a:buChar char="•"/>
            </a:pPr>
            <a:endParaRPr lang="en-US" b="1" baseline="0" dirty="0"/>
          </a:p>
          <a:p>
            <a:pPr marL="171450" indent="-171450">
              <a:buFont typeface="Arial" panose="020B0604020202020204" pitchFamily="34" charset="0"/>
              <a:buChar char="•"/>
            </a:pPr>
            <a:r>
              <a:rPr lang="en-US" b="1" baseline="0" dirty="0"/>
              <a:t>CPP </a:t>
            </a:r>
            <a:r>
              <a:rPr lang="en-US" baseline="0" dirty="0"/>
              <a:t>- Customer Provisioning Portal</a:t>
            </a:r>
          </a:p>
          <a:p>
            <a:pPr marL="628650" lvl="1" indent="-171450">
              <a:buFont typeface="Arial" panose="020B0604020202020204" pitchFamily="34" charset="0"/>
              <a:buChar char="•"/>
            </a:pPr>
            <a:r>
              <a:rPr lang="en-US" baseline="0" dirty="0"/>
              <a:t>Provisions services for new customers</a:t>
            </a:r>
          </a:p>
          <a:p>
            <a:pPr marL="628650" lvl="1" indent="-171450">
              <a:buFont typeface="Arial" panose="020B0604020202020204" pitchFamily="34" charset="0"/>
              <a:buChar char="•"/>
            </a:pPr>
            <a:r>
              <a:rPr lang="en-US" baseline="0" dirty="0"/>
              <a:t>Manages customer entitlements</a:t>
            </a:r>
          </a:p>
          <a:p>
            <a:pPr marL="628650" lvl="1" indent="-171450">
              <a:buFont typeface="Arial" panose="020B0604020202020204" pitchFamily="34" charset="0"/>
              <a:buChar char="•"/>
            </a:pPr>
            <a:r>
              <a:rPr lang="en-US" baseline="0" dirty="0"/>
              <a:t>Services APIs for integration to Salesforce (or other CRM)</a:t>
            </a:r>
          </a:p>
          <a:p>
            <a:pPr marL="628650" lvl="1" indent="-171450">
              <a:buFont typeface="Arial" panose="020B0604020202020204" pitchFamily="34" charset="0"/>
              <a:buChar char="•"/>
            </a:pPr>
            <a:r>
              <a:rPr lang="en-US" baseline="0" dirty="0"/>
              <a:t>Rule based – new account in SFDC triggers customer provisioning.</a:t>
            </a:r>
          </a:p>
          <a:p>
            <a:pPr marL="628650" lvl="1" indent="-171450">
              <a:buFont typeface="Arial" panose="020B0604020202020204" pitchFamily="34" charset="0"/>
              <a:buChar char="•"/>
            </a:pPr>
            <a:r>
              <a:rPr lang="en-US" baseline="0" dirty="0"/>
              <a:t>Customer data stored in centralized customer database</a:t>
            </a:r>
          </a:p>
          <a:p>
            <a:pPr marL="171450" indent="-171450">
              <a:buFont typeface="Arial" panose="020B0604020202020204" pitchFamily="34" charset="0"/>
              <a:buChar char="•"/>
            </a:pPr>
            <a:endParaRPr lang="en-US" b="1" baseline="0" dirty="0"/>
          </a:p>
          <a:p>
            <a:pPr marL="171450" indent="-171450">
              <a:buFont typeface="Arial" panose="020B0604020202020204" pitchFamily="34" charset="0"/>
              <a:buChar char="•"/>
            </a:pPr>
            <a:r>
              <a:rPr lang="en-US" b="1" baseline="0" dirty="0"/>
              <a:t>Redirector </a:t>
            </a:r>
          </a:p>
          <a:p>
            <a:pPr marL="628650" lvl="1" indent="-171450">
              <a:buFont typeface="Arial" panose="020B0604020202020204" pitchFamily="34" charset="0"/>
              <a:buChar char="•"/>
            </a:pPr>
            <a:r>
              <a:rPr lang="en-US" b="0" baseline="0" dirty="0"/>
              <a:t>Receives new device setup request and looks it up in the customer database by device ID </a:t>
            </a:r>
          </a:p>
          <a:p>
            <a:pPr marL="628650" lvl="1" indent="-171450">
              <a:buFont typeface="Arial" panose="020B0604020202020204" pitchFamily="34" charset="0"/>
              <a:buChar char="•"/>
            </a:pPr>
            <a:r>
              <a:rPr lang="en-US" b="0" baseline="0" dirty="0"/>
              <a:t>Responds to device with its service instance info</a:t>
            </a:r>
          </a:p>
          <a:p>
            <a:pPr marL="628650" lvl="1" indent="-171450">
              <a:buFont typeface="Arial" panose="020B0604020202020204" pitchFamily="34" charset="0"/>
              <a:buChar char="•"/>
            </a:pPr>
            <a:r>
              <a:rPr lang="en-US" b="0" baseline="0" dirty="0"/>
              <a:t>Device must be provisioned (Device ID in customer database).  Done via:</a:t>
            </a:r>
          </a:p>
          <a:p>
            <a:pPr marL="1085850" lvl="2" indent="-171450">
              <a:buFont typeface="Arial" panose="020B0604020202020204" pitchFamily="34" charset="0"/>
              <a:buChar char="•"/>
            </a:pPr>
            <a:r>
              <a:rPr lang="en-US" b="0" baseline="0" dirty="0"/>
              <a:t>SFDC integration </a:t>
            </a:r>
          </a:p>
          <a:p>
            <a:pPr marL="1085850" lvl="2" indent="-171450">
              <a:buFont typeface="Arial" panose="020B0604020202020204" pitchFamily="34" charset="0"/>
              <a:buChar char="•"/>
            </a:pPr>
            <a:r>
              <a:rPr lang="en-US" b="0" baseline="0" dirty="0"/>
              <a:t>Mojo Launchpad – self service</a:t>
            </a:r>
          </a:p>
          <a:p>
            <a:pPr marL="1085850" lvl="2" indent="-171450">
              <a:buFont typeface="Arial" panose="020B0604020202020204" pitchFamily="34" charset="0"/>
              <a:buChar char="•"/>
            </a:pPr>
            <a:endParaRPr lang="en-US" b="0" baseline="0" dirty="0"/>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sz="1400" b="1" baseline="0" dirty="0"/>
              <a:t>Services</a:t>
            </a:r>
            <a:r>
              <a:rPr lang="en-US" b="1" baseline="0" dirty="0"/>
              <a:t> </a:t>
            </a:r>
          </a:p>
          <a:p>
            <a:pPr marL="171450" indent="-171450">
              <a:buFont typeface="Arial" panose="020B0604020202020204" pitchFamily="34" charset="0"/>
              <a:buChar char="•"/>
            </a:pPr>
            <a:r>
              <a:rPr lang="en-US" b="1" baseline="0" dirty="0"/>
              <a:t>MWM</a:t>
            </a:r>
            <a:r>
              <a:rPr lang="en-US" baseline="0" dirty="0"/>
              <a:t> - Mojo Wireless Manager – Mojo device management and monitoring</a:t>
            </a:r>
          </a:p>
          <a:p>
            <a:pPr marL="628650" lvl="1" indent="-171450">
              <a:buFont typeface="Arial" panose="020B0604020202020204" pitchFamily="34" charset="0"/>
              <a:buChar char="•"/>
            </a:pPr>
            <a:r>
              <a:rPr lang="en-US" baseline="0" dirty="0"/>
              <a:t>Multi-Tenet</a:t>
            </a:r>
          </a:p>
          <a:p>
            <a:pPr marL="628650" lvl="1" indent="-171450">
              <a:buFont typeface="Arial" panose="020B0604020202020204" pitchFamily="34" charset="0"/>
              <a:buChar char="•"/>
            </a:pPr>
            <a:r>
              <a:rPr lang="en-US" baseline="0" dirty="0"/>
              <a:t>Super-Tenet – multiple service instances aggregated under a unified view to manage very large customers (&gt;5000 APs)</a:t>
            </a:r>
          </a:p>
          <a:p>
            <a:pPr marL="171450" indent="-171450">
              <a:buFont typeface="Arial" panose="020B0604020202020204" pitchFamily="34" charset="0"/>
              <a:buChar char="•"/>
            </a:pPr>
            <a:r>
              <a:rPr lang="en-US" b="1" baseline="0" dirty="0"/>
              <a:t>MGM</a:t>
            </a:r>
            <a:r>
              <a:rPr lang="en-US" baseline="0" dirty="0"/>
              <a:t> - Mojo Guest Manager – Guest management and analytics</a:t>
            </a:r>
          </a:p>
          <a:p>
            <a:pPr marL="171450" indent="-171450">
              <a:buFont typeface="Arial" panose="020B0604020202020204" pitchFamily="34" charset="0"/>
              <a:buChar char="•"/>
            </a:pPr>
            <a:r>
              <a:rPr lang="en-US" b="1" baseline="0" dirty="0"/>
              <a:t>Packets</a:t>
            </a:r>
            <a:r>
              <a:rPr lang="en-US" b="0" baseline="0" dirty="0"/>
              <a:t> – Graphical packet analyzer</a:t>
            </a:r>
          </a:p>
          <a:p>
            <a:pPr marL="628650" lvl="1" indent="-171450">
              <a:buFont typeface="Arial" panose="020B0604020202020204" pitchFamily="34" charset="0"/>
              <a:buChar char="•"/>
            </a:pPr>
            <a:r>
              <a:rPr lang="en-US" b="0" baseline="0" dirty="0"/>
              <a:t>Cloud hosted</a:t>
            </a:r>
          </a:p>
          <a:p>
            <a:pPr marL="628650" lvl="1" indent="-171450">
              <a:buFont typeface="Arial" panose="020B0604020202020204" pitchFamily="34" charset="0"/>
              <a:buChar char="•"/>
            </a:pPr>
            <a:r>
              <a:rPr lang="en-US" b="0" baseline="0" dirty="0"/>
              <a:t>Easy to capture and troubleshoot remotely</a:t>
            </a:r>
          </a:p>
          <a:p>
            <a:pPr marL="628650" lvl="1" indent="-171450">
              <a:buFont typeface="Arial" panose="020B0604020202020204" pitchFamily="34" charset="0"/>
              <a:buChar char="•"/>
            </a:pPr>
            <a:r>
              <a:rPr lang="en-US" b="0" baseline="0" dirty="0"/>
              <a:t>Simple online collaboration</a:t>
            </a:r>
            <a:endParaRPr lang="en-US" b="1" baseline="0" dirty="0"/>
          </a:p>
          <a:p>
            <a:pPr marL="171450" indent="-171450">
              <a:buFont typeface="Arial" panose="020B0604020202020204" pitchFamily="34" charset="0"/>
              <a:buChar char="•"/>
            </a:pPr>
            <a:r>
              <a:rPr lang="en-US" baseline="0" dirty="0">
                <a:solidFill>
                  <a:schemeClr val="accent5"/>
                </a:solidFill>
              </a:rPr>
              <a:t>??? Each service can have multiple instances ???</a:t>
            </a:r>
          </a:p>
          <a:p>
            <a:pPr marL="171450" indent="-171450">
              <a:buFont typeface="Arial" panose="020B0604020202020204" pitchFamily="34" charset="0"/>
              <a:buChar char="•"/>
            </a:pPr>
            <a:r>
              <a:rPr lang="en-US" baseline="0" dirty="0"/>
              <a:t>Different Service for different functionality.</a:t>
            </a:r>
          </a:p>
          <a:p>
            <a:pPr marL="171450" indent="-171450">
              <a:buFont typeface="Arial" panose="020B0604020202020204" pitchFamily="34" charset="0"/>
              <a:buChar char="•"/>
            </a:pPr>
            <a:r>
              <a:rPr lang="en-US" baseline="0" dirty="0"/>
              <a:t>Each has own API</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sz="1400" b="1" baseline="0" dirty="0"/>
              <a:t>Applications</a:t>
            </a:r>
          </a:p>
          <a:p>
            <a:pPr marL="171450" indent="-171450">
              <a:buFont typeface="Arial" panose="020B0604020202020204" pitchFamily="34" charset="0"/>
              <a:buChar char="•"/>
            </a:pPr>
            <a:r>
              <a:rPr lang="en-US" b="1" baseline="0" dirty="0"/>
              <a:t>Nano </a:t>
            </a:r>
            <a:r>
              <a:rPr lang="en-US" baseline="0" dirty="0"/>
              <a:t>– Simple mobile UI for MWM</a:t>
            </a:r>
          </a:p>
          <a:p>
            <a:pPr marL="171450" indent="-171450">
              <a:buFont typeface="Arial" panose="020B0604020202020204" pitchFamily="34" charset="0"/>
              <a:buChar char="•"/>
            </a:pPr>
            <a:r>
              <a:rPr lang="en-US" b="1" baseline="0" dirty="0"/>
              <a:t>Canvas</a:t>
            </a:r>
            <a:r>
              <a:rPr lang="en-US" baseline="0" dirty="0"/>
              <a:t> – Easy to use Guest portal design platform</a:t>
            </a:r>
          </a:p>
          <a:p>
            <a:pPr marL="171450" indent="-171450">
              <a:buFont typeface="Arial" panose="020B0604020202020204" pitchFamily="34" charset="0"/>
              <a:buChar char="•"/>
            </a:pPr>
            <a:r>
              <a:rPr lang="en-US" b="0" baseline="0" dirty="0"/>
              <a:t>All mobile friendly</a:t>
            </a:r>
          </a:p>
          <a:p>
            <a:pPr marL="171450" indent="-171450">
              <a:buFont typeface="Arial" panose="020B0604020202020204" pitchFamily="34" charset="0"/>
              <a:buChar char="•"/>
            </a:pPr>
            <a:r>
              <a:rPr lang="en-US" b="0" baseline="0" dirty="0"/>
              <a:t>Interact with multiple services at the same time</a:t>
            </a:r>
          </a:p>
          <a:p>
            <a:pPr marL="171450" indent="-171450">
              <a:buFont typeface="Arial" panose="020B0604020202020204" pitchFamily="34" charset="0"/>
              <a:buChar char="•"/>
            </a:pPr>
            <a:r>
              <a:rPr lang="en-US" b="0" baseline="0" dirty="0"/>
              <a:t>New apps easily created using service APIs</a:t>
            </a:r>
          </a:p>
          <a:p>
            <a:pPr marL="171450" indent="-171450">
              <a:buFont typeface="Arial" panose="020B0604020202020204" pitchFamily="34" charset="0"/>
              <a:buChar char="•"/>
            </a:pPr>
            <a:endParaRPr lang="en-US" b="0" baseline="0" dirty="0"/>
          </a:p>
          <a:p>
            <a:pPr marL="0" indent="0">
              <a:buFont typeface="Arial" panose="020B0604020202020204" pitchFamily="34" charset="0"/>
              <a:buNone/>
            </a:pPr>
            <a:r>
              <a:rPr lang="en-US" b="1" baseline="0" dirty="0"/>
              <a:t>Nagios </a:t>
            </a:r>
            <a:r>
              <a:rPr lang="en-US" b="0" baseline="0" dirty="0"/>
              <a:t>- Monitors Applications </a:t>
            </a:r>
          </a:p>
          <a:p>
            <a:endParaRPr lang="en-US" dirty="0"/>
          </a:p>
        </p:txBody>
      </p:sp>
      <p:sp>
        <p:nvSpPr>
          <p:cNvPr id="4" name="Slide Number Placeholder 3"/>
          <p:cNvSpPr>
            <a:spLocks noGrp="1"/>
          </p:cNvSpPr>
          <p:nvPr>
            <p:ph type="sldNum" sz="quarter" idx="10"/>
          </p:nvPr>
        </p:nvSpPr>
        <p:spPr/>
        <p:txBody>
          <a:bodyPr/>
          <a:lstStyle/>
          <a:p>
            <a:fld id="{5DC65651-DF66-1F4A-9155-966FEEBC99CC}" type="slidenum">
              <a:rPr lang="en-US" smtClean="0"/>
              <a:t>14</a:t>
            </a:fld>
            <a:endParaRPr lang="en-US"/>
          </a:p>
        </p:txBody>
      </p:sp>
    </p:spTree>
    <p:extLst>
      <p:ext uri="{BB962C8B-B14F-4D97-AF65-F5344CB8AC3E}">
        <p14:creationId xmlns:p14="http://schemas.microsoft.com/office/powerpoint/2010/main" val="2891518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Sean</a:t>
            </a:r>
          </a:p>
        </p:txBody>
      </p:sp>
      <p:sp>
        <p:nvSpPr>
          <p:cNvPr id="4" name="Slide Number Placeholder 3"/>
          <p:cNvSpPr>
            <a:spLocks noGrp="1"/>
          </p:cNvSpPr>
          <p:nvPr>
            <p:ph type="sldNum" sz="quarter" idx="10"/>
          </p:nvPr>
        </p:nvSpPr>
        <p:spPr/>
        <p:txBody>
          <a:bodyPr/>
          <a:lstStyle/>
          <a:p>
            <a:fld id="{5DC65651-DF66-1F4A-9155-966FEEBC99CC}" type="slidenum">
              <a:rPr lang="en-US" smtClean="0"/>
              <a:t>18</a:t>
            </a:fld>
            <a:endParaRPr lang="en-US"/>
          </a:p>
        </p:txBody>
      </p:sp>
    </p:spTree>
    <p:extLst>
      <p:ext uri="{BB962C8B-B14F-4D97-AF65-F5344CB8AC3E}">
        <p14:creationId xmlns:p14="http://schemas.microsoft.com/office/powerpoint/2010/main" val="3372785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Mojo Canvas</a:t>
            </a:r>
          </a:p>
          <a:p>
            <a:r>
              <a:rPr lang="en-US" dirty="0"/>
              <a:t>Mojo Canvas is a web-hosted, interactive design app that lets you create modern splash and landing pages for guest networks that engage with your guests before and after they connect to your WiFi network. With Canvas you’ll be able to:</a:t>
            </a:r>
          </a:p>
          <a:p>
            <a:r>
              <a:rPr lang="en-US" dirty="0"/>
              <a:t>Create beautiful and stunning splash pages without the need for any web design skills, </a:t>
            </a:r>
          </a:p>
          <a:p>
            <a:r>
              <a:rPr lang="en-US" dirty="0"/>
              <a:t>Support cool new ways for your guests to connect such as through social media, custom web forms and much more</a:t>
            </a:r>
          </a:p>
          <a:p>
            <a:r>
              <a:rPr lang="en-US" dirty="0"/>
              <a:t>Develop cool new ways to communicate with your guests after they connect, using SMS, ad insertion and much more </a:t>
            </a:r>
          </a:p>
          <a:p>
            <a:endParaRPr lang="en-US" dirty="0"/>
          </a:p>
        </p:txBody>
      </p:sp>
      <p:sp>
        <p:nvSpPr>
          <p:cNvPr id="4" name="Header Placeholder 3"/>
          <p:cNvSpPr>
            <a:spLocks noGrp="1"/>
          </p:cNvSpPr>
          <p:nvPr>
            <p:ph type="hdr" sz="quarter" idx="10"/>
          </p:nvPr>
        </p:nvSpPr>
        <p:spPr/>
        <p:txBody>
          <a:bodyPr/>
          <a:lstStyle/>
          <a:p>
            <a:r>
              <a:rPr lang="en-US"/>
              <a:t>Arial 32 pts</a:t>
            </a:r>
          </a:p>
        </p:txBody>
      </p:sp>
      <p:sp>
        <p:nvSpPr>
          <p:cNvPr id="5" name="Slide Number Placeholder 4"/>
          <p:cNvSpPr>
            <a:spLocks noGrp="1"/>
          </p:cNvSpPr>
          <p:nvPr>
            <p:ph type="sldNum" sz="quarter" idx="11"/>
          </p:nvPr>
        </p:nvSpPr>
        <p:spPr/>
        <p:txBody>
          <a:bodyPr/>
          <a:lstStyle/>
          <a:p>
            <a:fld id="{26154DD6-188C-4A3C-9C9F-DE45A7792DE9}" type="slidenum">
              <a:rPr lang="en-US" smtClean="0"/>
              <a:t>20</a:t>
            </a:fld>
            <a:endParaRPr lang="en-US"/>
          </a:p>
        </p:txBody>
      </p:sp>
    </p:spTree>
    <p:extLst>
      <p:ext uri="{BB962C8B-B14F-4D97-AF65-F5344CB8AC3E}">
        <p14:creationId xmlns:p14="http://schemas.microsoft.com/office/powerpoint/2010/main" val="3211357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Sean</a:t>
            </a:r>
          </a:p>
        </p:txBody>
      </p:sp>
      <p:sp>
        <p:nvSpPr>
          <p:cNvPr id="4" name="Slide Number Placeholder 3"/>
          <p:cNvSpPr>
            <a:spLocks noGrp="1"/>
          </p:cNvSpPr>
          <p:nvPr>
            <p:ph type="sldNum" sz="quarter" idx="10"/>
          </p:nvPr>
        </p:nvSpPr>
        <p:spPr/>
        <p:txBody>
          <a:bodyPr/>
          <a:lstStyle/>
          <a:p>
            <a:fld id="{5DC65651-DF66-1F4A-9155-966FEEBC99CC}" type="slidenum">
              <a:rPr lang="en-US" smtClean="0"/>
              <a:t>21</a:t>
            </a:fld>
            <a:endParaRPr lang="en-US"/>
          </a:p>
        </p:txBody>
      </p:sp>
    </p:spTree>
    <p:extLst>
      <p:ext uri="{BB962C8B-B14F-4D97-AF65-F5344CB8AC3E}">
        <p14:creationId xmlns:p14="http://schemas.microsoft.com/office/powerpoint/2010/main" val="3807417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203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u="sng" dirty="0">
                <a:latin typeface="Calibri" charset="0"/>
              </a:rPr>
              <a:t>Elevator Pitch for this slide (Not more than 30 seconds)</a:t>
            </a:r>
          </a:p>
          <a:p>
            <a:pPr eaLnBrk="1" hangingPunct="1">
              <a:spcBef>
                <a:spcPct val="0"/>
              </a:spcBef>
            </a:pPr>
            <a:endParaRPr lang="en-US" dirty="0">
              <a:latin typeface="Calibri" charset="0"/>
            </a:endParaRPr>
          </a:p>
          <a:p>
            <a:pPr eaLnBrk="1" hangingPunct="1">
              <a:spcBef>
                <a:spcPct val="0"/>
              </a:spcBef>
            </a:pPr>
            <a:r>
              <a:rPr lang="en-US" dirty="0">
                <a:latin typeface="Calibri" charset="0"/>
              </a:rPr>
              <a:t>Mojo AirTight is the industry’s best WIPS system. It’s patented Marker Packet Technology provides 3 unique benefits:-</a:t>
            </a:r>
          </a:p>
          <a:p>
            <a:pPr eaLnBrk="1" hangingPunct="1">
              <a:spcBef>
                <a:spcPct val="0"/>
              </a:spcBef>
            </a:pPr>
            <a:endParaRPr lang="en-US" dirty="0">
              <a:latin typeface="Calibri" charset="0"/>
            </a:endParaRPr>
          </a:p>
          <a:p>
            <a:pPr eaLnBrk="1" hangingPunct="1">
              <a:spcBef>
                <a:spcPct val="0"/>
              </a:spcBef>
            </a:pPr>
            <a:r>
              <a:rPr lang="en-US" dirty="0">
                <a:latin typeface="Calibri" charset="0"/>
              </a:rPr>
              <a:t># 1 - Real time detection and automatic prevention of all types of wireless threats even when the Mojo AP loses connectivity to the cloud.</a:t>
            </a:r>
          </a:p>
          <a:p>
            <a:pPr eaLnBrk="1" hangingPunct="1">
              <a:spcBef>
                <a:spcPct val="0"/>
              </a:spcBef>
            </a:pPr>
            <a:r>
              <a:rPr lang="en-US" dirty="0">
                <a:latin typeface="Calibri" charset="0"/>
              </a:rPr>
              <a:t># 2 - It locks down your corporate Wi-Fi devices (for K-12 change this to student devices) by ensuring they stay connected to the corporate Wi-Fi network</a:t>
            </a:r>
          </a:p>
          <a:p>
            <a:pPr eaLnBrk="1" hangingPunct="1">
              <a:spcBef>
                <a:spcPct val="0"/>
              </a:spcBef>
            </a:pPr>
            <a:r>
              <a:rPr lang="en-US" dirty="0">
                <a:latin typeface="Calibri" charset="0"/>
              </a:rPr>
              <a:t># 3 - It provides peace of mind with minimal false alarms</a:t>
            </a:r>
          </a:p>
          <a:p>
            <a:pPr eaLnBrk="1" hangingPunct="1">
              <a:spcBef>
                <a:spcPct val="0"/>
              </a:spcBef>
            </a:pPr>
            <a:endParaRPr lang="en-US" b="1" u="sng" dirty="0">
              <a:latin typeface="Calibri" charset="0"/>
            </a:endParaRPr>
          </a:p>
          <a:p>
            <a:pPr eaLnBrk="1" hangingPunct="1">
              <a:spcBef>
                <a:spcPct val="0"/>
              </a:spcBef>
            </a:pPr>
            <a:r>
              <a:rPr lang="en-US" b="1" u="sng" dirty="0">
                <a:latin typeface="Calibri" charset="0"/>
              </a:rPr>
              <a:t>Details</a:t>
            </a:r>
          </a:p>
          <a:p>
            <a:pPr eaLnBrk="1" hangingPunct="1">
              <a:spcBef>
                <a:spcPct val="0"/>
              </a:spcBef>
            </a:pPr>
            <a:endParaRPr lang="en-US" b="1" u="sng" dirty="0">
              <a:latin typeface="Calibri" charset="0"/>
            </a:endParaRPr>
          </a:p>
          <a:p>
            <a:pPr eaLnBrk="1" hangingPunct="1">
              <a:spcBef>
                <a:spcPct val="0"/>
              </a:spcBef>
            </a:pPr>
            <a:r>
              <a:rPr lang="en-US" dirty="0">
                <a:latin typeface="Calibri" charset="0"/>
              </a:rPr>
              <a:t>Mojo Network’s patented Marker Packet technology </a:t>
            </a:r>
          </a:p>
          <a:p>
            <a:endParaRPr lang="en-US" dirty="0"/>
          </a:p>
        </p:txBody>
      </p:sp>
      <p:sp>
        <p:nvSpPr>
          <p:cNvPr id="4" name="Slide Number Placeholder 3"/>
          <p:cNvSpPr>
            <a:spLocks noGrp="1"/>
          </p:cNvSpPr>
          <p:nvPr>
            <p:ph type="sldNum" sz="quarter" idx="10"/>
          </p:nvPr>
        </p:nvSpPr>
        <p:spPr/>
        <p:txBody>
          <a:bodyPr/>
          <a:lstStyle/>
          <a:p>
            <a:fld id="{5DC65651-DF66-1F4A-9155-966FEEBC99CC}" type="slidenum">
              <a:rPr lang="en-US" smtClean="0"/>
              <a:t>34</a:t>
            </a:fld>
            <a:endParaRPr lang="en-US"/>
          </a:p>
        </p:txBody>
      </p:sp>
    </p:spTree>
    <p:extLst>
      <p:ext uri="{BB962C8B-B14F-4D97-AF65-F5344CB8AC3E}">
        <p14:creationId xmlns:p14="http://schemas.microsoft.com/office/powerpoint/2010/main" val="3941416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u="sng" dirty="0">
                <a:latin typeface="Calibri" charset="0"/>
              </a:rPr>
              <a:t>Elevator Pitch for this slide (Not more than 30 seconds)</a:t>
            </a:r>
          </a:p>
          <a:p>
            <a:pPr eaLnBrk="1" hangingPunct="1">
              <a:spcBef>
                <a:spcPct val="0"/>
              </a:spcBef>
            </a:pPr>
            <a:endParaRPr lang="en-US" dirty="0">
              <a:latin typeface="Calibri" charset="0"/>
            </a:endParaRPr>
          </a:p>
          <a:p>
            <a:pPr eaLnBrk="1" hangingPunct="1">
              <a:spcBef>
                <a:spcPct val="0"/>
              </a:spcBef>
            </a:pPr>
            <a:r>
              <a:rPr lang="en-US" dirty="0">
                <a:latin typeface="Calibri" charset="0"/>
              </a:rPr>
              <a:t>Mojo AirTight is the industry’s best WIPS system. It’s patented Marker Packet Technology provides 3 unique benefits:-</a:t>
            </a:r>
          </a:p>
          <a:p>
            <a:pPr eaLnBrk="1" hangingPunct="1">
              <a:spcBef>
                <a:spcPct val="0"/>
              </a:spcBef>
            </a:pPr>
            <a:endParaRPr lang="en-US" dirty="0">
              <a:latin typeface="Calibri" charset="0"/>
            </a:endParaRPr>
          </a:p>
          <a:p>
            <a:pPr eaLnBrk="1" hangingPunct="1">
              <a:spcBef>
                <a:spcPct val="0"/>
              </a:spcBef>
            </a:pPr>
            <a:r>
              <a:rPr lang="en-US" dirty="0">
                <a:latin typeface="Calibri" charset="0"/>
              </a:rPr>
              <a:t># 1 - Real time detection and automatic prevention of all types of wireless threats even when the Mojo AP loses connectivity to the cloud.</a:t>
            </a:r>
          </a:p>
          <a:p>
            <a:pPr eaLnBrk="1" hangingPunct="1">
              <a:spcBef>
                <a:spcPct val="0"/>
              </a:spcBef>
            </a:pPr>
            <a:r>
              <a:rPr lang="en-US" dirty="0">
                <a:latin typeface="Calibri" charset="0"/>
              </a:rPr>
              <a:t># 2 - It locks down your corporate Wi-Fi devices (for K-12 change this to student devices) by ensuring they stay connected to the corporate Wi-Fi network</a:t>
            </a:r>
          </a:p>
          <a:p>
            <a:pPr eaLnBrk="1" hangingPunct="1">
              <a:spcBef>
                <a:spcPct val="0"/>
              </a:spcBef>
            </a:pPr>
            <a:r>
              <a:rPr lang="en-US" dirty="0">
                <a:latin typeface="Calibri" charset="0"/>
              </a:rPr>
              <a:t># 3 - It provides peace of mind with minimal false alarms</a:t>
            </a:r>
          </a:p>
          <a:p>
            <a:pPr eaLnBrk="1" hangingPunct="1">
              <a:spcBef>
                <a:spcPct val="0"/>
              </a:spcBef>
            </a:pPr>
            <a:endParaRPr lang="en-US" b="1" u="sng" dirty="0">
              <a:latin typeface="Calibri" charset="0"/>
            </a:endParaRPr>
          </a:p>
          <a:p>
            <a:pPr eaLnBrk="1" hangingPunct="1">
              <a:spcBef>
                <a:spcPct val="0"/>
              </a:spcBef>
            </a:pPr>
            <a:r>
              <a:rPr lang="en-US" b="1" u="sng" dirty="0">
                <a:latin typeface="Calibri" charset="0"/>
              </a:rPr>
              <a:t>Details</a:t>
            </a:r>
          </a:p>
          <a:p>
            <a:pPr eaLnBrk="1" hangingPunct="1">
              <a:spcBef>
                <a:spcPct val="0"/>
              </a:spcBef>
            </a:pPr>
            <a:endParaRPr lang="en-US" b="1" u="sng" dirty="0">
              <a:latin typeface="Calibri" charset="0"/>
            </a:endParaRPr>
          </a:p>
          <a:p>
            <a:pPr eaLnBrk="1" hangingPunct="1">
              <a:spcBef>
                <a:spcPct val="0"/>
              </a:spcBef>
            </a:pPr>
            <a:r>
              <a:rPr lang="en-US" dirty="0">
                <a:latin typeface="Calibri" charset="0"/>
              </a:rPr>
              <a:t>Mojo Network’s patented Marker Packet technology </a:t>
            </a:r>
          </a:p>
          <a:p>
            <a:endParaRPr lang="en-US" dirty="0"/>
          </a:p>
        </p:txBody>
      </p:sp>
      <p:sp>
        <p:nvSpPr>
          <p:cNvPr id="4" name="Slide Number Placeholder 3"/>
          <p:cNvSpPr>
            <a:spLocks noGrp="1"/>
          </p:cNvSpPr>
          <p:nvPr>
            <p:ph type="sldNum" sz="quarter" idx="10"/>
          </p:nvPr>
        </p:nvSpPr>
        <p:spPr/>
        <p:txBody>
          <a:bodyPr/>
          <a:lstStyle/>
          <a:p>
            <a:fld id="{5DC65651-DF66-1F4A-9155-966FEEBC99CC}" type="slidenum">
              <a:rPr lang="en-US" smtClean="0"/>
              <a:t>36</a:t>
            </a:fld>
            <a:endParaRPr lang="en-US"/>
          </a:p>
        </p:txBody>
      </p:sp>
    </p:spTree>
    <p:extLst>
      <p:ext uri="{BB962C8B-B14F-4D97-AF65-F5344CB8AC3E}">
        <p14:creationId xmlns:p14="http://schemas.microsoft.com/office/powerpoint/2010/main" val="2535606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2">
    <p:bg>
      <p:bgPr>
        <a:solidFill>
          <a:srgbClr val="78A4C8"/>
        </a:solidFill>
        <a:effectLst/>
      </p:bgPr>
    </p:bg>
    <p:spTree>
      <p:nvGrpSpPr>
        <p:cNvPr id="1" name=""/>
        <p:cNvGrpSpPr/>
        <p:nvPr/>
      </p:nvGrpSpPr>
      <p:grpSpPr>
        <a:xfrm>
          <a:off x="0" y="0"/>
          <a:ext cx="0" cy="0"/>
          <a:chOff x="0" y="0"/>
          <a:chExt cx="0" cy="0"/>
        </a:xfrm>
      </p:grpSpPr>
      <p:pic>
        <p:nvPicPr>
          <p:cNvPr id="2" name="Picture 1" descr="Wi-Fi_01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9834"/>
            <a:ext cx="4114800" cy="4068166"/>
          </a:xfrm>
          <a:prstGeom prst="rect">
            <a:avLst/>
          </a:prstGeom>
        </p:spPr>
      </p:pic>
      <p:sp>
        <p:nvSpPr>
          <p:cNvPr id="6" name="Title 1"/>
          <p:cNvSpPr>
            <a:spLocks noGrp="1"/>
          </p:cNvSpPr>
          <p:nvPr>
            <p:ph type="ctrTitle" hasCustomPrompt="1"/>
          </p:nvPr>
        </p:nvSpPr>
        <p:spPr>
          <a:xfrm>
            <a:off x="3205178" y="1147657"/>
            <a:ext cx="5577840" cy="1143000"/>
          </a:xfrm>
          <a:prstGeom prst="rect">
            <a:avLst/>
          </a:prstGeom>
        </p:spPr>
        <p:txBody>
          <a:bodyPr/>
          <a:lstStyle>
            <a:lvl1pPr algn="l">
              <a:defRPr sz="3600">
                <a:solidFill>
                  <a:schemeClr val="tx1"/>
                </a:solidFill>
                <a:latin typeface="Graphik Light"/>
                <a:cs typeface="Graphik Light"/>
              </a:defRPr>
            </a:lvl1pPr>
          </a:lstStyle>
          <a:p>
            <a:r>
              <a:rPr lang="en-US" dirty="0"/>
              <a:t>Presentation Title</a:t>
            </a:r>
          </a:p>
        </p:txBody>
      </p:sp>
      <p:sp>
        <p:nvSpPr>
          <p:cNvPr id="7" name="Subtitle 2"/>
          <p:cNvSpPr>
            <a:spLocks noGrp="1"/>
          </p:cNvSpPr>
          <p:nvPr>
            <p:ph type="subTitle" idx="1" hasCustomPrompt="1"/>
          </p:nvPr>
        </p:nvSpPr>
        <p:spPr>
          <a:xfrm>
            <a:off x="3205179" y="2307520"/>
            <a:ext cx="5577838" cy="685800"/>
          </a:xfrm>
          <a:prstGeom prst="rect">
            <a:avLst/>
          </a:prstGeom>
        </p:spPr>
        <p:txBody>
          <a:bodyPr/>
          <a:lstStyle>
            <a:lvl1pPr marL="0" indent="0" algn="l">
              <a:buNone/>
              <a:defRPr sz="2000">
                <a:solidFill>
                  <a:schemeClr val="tx1"/>
                </a:solidFill>
                <a:latin typeface="Graphik Light"/>
                <a:cs typeface="Graphik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Name/Sub-Title/Date</a:t>
            </a:r>
          </a:p>
        </p:txBody>
      </p:sp>
      <p:pic>
        <p:nvPicPr>
          <p:cNvPr id="9" name="Picture 8" descr="Mojo_Logo_Networks_Lockup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8046" y="6479565"/>
            <a:ext cx="1371600" cy="186173"/>
          </a:xfrm>
          <a:prstGeom prst="rect">
            <a:avLst/>
          </a:prstGeom>
        </p:spPr>
      </p:pic>
    </p:spTree>
    <p:extLst>
      <p:ext uri="{BB962C8B-B14F-4D97-AF65-F5344CB8AC3E}">
        <p14:creationId xmlns:p14="http://schemas.microsoft.com/office/powerpoint/2010/main" val="470354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7439" y="0"/>
            <a:ext cx="8228587" cy="11430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43073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2">
    <p:bg>
      <p:bgPr>
        <a:solidFill>
          <a:srgbClr val="78A4C8"/>
        </a:solidFill>
        <a:effectLst/>
      </p:bgPr>
    </p:bg>
    <p:spTree>
      <p:nvGrpSpPr>
        <p:cNvPr id="1" name=""/>
        <p:cNvGrpSpPr/>
        <p:nvPr/>
      </p:nvGrpSpPr>
      <p:grpSpPr>
        <a:xfrm>
          <a:off x="0" y="0"/>
          <a:ext cx="0" cy="0"/>
          <a:chOff x="0" y="0"/>
          <a:chExt cx="0" cy="0"/>
        </a:xfrm>
      </p:grpSpPr>
      <p:pic>
        <p:nvPicPr>
          <p:cNvPr id="4" name="Picture 3" descr="1600x90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ctrTitle" hasCustomPrompt="1"/>
          </p:nvPr>
        </p:nvSpPr>
        <p:spPr>
          <a:xfrm>
            <a:off x="3978032" y="2442509"/>
            <a:ext cx="4804986" cy="723948"/>
          </a:xfrm>
          <a:prstGeom prst="rect">
            <a:avLst/>
          </a:prstGeom>
        </p:spPr>
        <p:txBody>
          <a:bodyPr/>
          <a:lstStyle>
            <a:lvl1pPr algn="l">
              <a:defRPr sz="2700">
                <a:solidFill>
                  <a:schemeClr val="tx1"/>
                </a:solidFill>
                <a:latin typeface="Graphik Light"/>
                <a:cs typeface="Graphik Light"/>
              </a:defRPr>
            </a:lvl1pPr>
          </a:lstStyle>
          <a:p>
            <a:r>
              <a:rPr lang="en-US" dirty="0"/>
              <a:t>Presentation Title</a:t>
            </a:r>
          </a:p>
        </p:txBody>
      </p:sp>
      <p:sp>
        <p:nvSpPr>
          <p:cNvPr id="7" name="Subtitle 2"/>
          <p:cNvSpPr>
            <a:spLocks noGrp="1"/>
          </p:cNvSpPr>
          <p:nvPr>
            <p:ph type="subTitle" idx="1" hasCustomPrompt="1"/>
          </p:nvPr>
        </p:nvSpPr>
        <p:spPr>
          <a:xfrm>
            <a:off x="3978033" y="3183320"/>
            <a:ext cx="4804984" cy="685800"/>
          </a:xfrm>
          <a:prstGeom prst="rect">
            <a:avLst/>
          </a:prstGeom>
        </p:spPr>
        <p:txBody>
          <a:bodyPr/>
          <a:lstStyle>
            <a:lvl1pPr marL="0" indent="0" algn="l">
              <a:buNone/>
              <a:defRPr sz="1500">
                <a:solidFill>
                  <a:schemeClr val="tx1"/>
                </a:solidFill>
                <a:latin typeface="Graphik Light"/>
                <a:cs typeface="Graphik Light"/>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Presenter’s Name/Sub-Title/Date</a:t>
            </a:r>
          </a:p>
        </p:txBody>
      </p:sp>
      <p:pic>
        <p:nvPicPr>
          <p:cNvPr id="8" name="Picture 7" descr="Mojo_Logo_Networks_Lockup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240" y="6320870"/>
            <a:ext cx="1371600" cy="248231"/>
          </a:xfrm>
          <a:prstGeom prst="rect">
            <a:avLst/>
          </a:prstGeom>
        </p:spPr>
      </p:pic>
    </p:spTree>
    <p:extLst>
      <p:ext uri="{BB962C8B-B14F-4D97-AF65-F5344CB8AC3E}">
        <p14:creationId xmlns:p14="http://schemas.microsoft.com/office/powerpoint/2010/main" val="225561285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3">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205178" y="1147657"/>
            <a:ext cx="5577840" cy="1143000"/>
          </a:xfrm>
          <a:prstGeom prst="rect">
            <a:avLst/>
          </a:prstGeom>
        </p:spPr>
        <p:txBody>
          <a:bodyPr/>
          <a:lstStyle>
            <a:lvl1pPr algn="l">
              <a:defRPr sz="2700">
                <a:solidFill>
                  <a:schemeClr val="tx1"/>
                </a:solidFill>
                <a:latin typeface="Graphik Light"/>
                <a:cs typeface="Graphik Light"/>
              </a:defRPr>
            </a:lvl1pPr>
          </a:lstStyle>
          <a:p>
            <a:r>
              <a:rPr lang="en-US" dirty="0"/>
              <a:t>Presentation Title</a:t>
            </a:r>
          </a:p>
        </p:txBody>
      </p:sp>
      <p:sp>
        <p:nvSpPr>
          <p:cNvPr id="5" name="Subtitle 2"/>
          <p:cNvSpPr>
            <a:spLocks noGrp="1"/>
          </p:cNvSpPr>
          <p:nvPr>
            <p:ph type="subTitle" idx="1" hasCustomPrompt="1"/>
          </p:nvPr>
        </p:nvSpPr>
        <p:spPr>
          <a:xfrm>
            <a:off x="3205178" y="2307520"/>
            <a:ext cx="5577840" cy="685800"/>
          </a:xfrm>
          <a:prstGeom prst="rect">
            <a:avLst/>
          </a:prstGeom>
        </p:spPr>
        <p:txBody>
          <a:bodyPr/>
          <a:lstStyle>
            <a:lvl1pPr marL="0" indent="0" algn="l">
              <a:buNone/>
              <a:defRPr sz="1500">
                <a:solidFill>
                  <a:schemeClr val="tx1"/>
                </a:solidFill>
                <a:latin typeface="Graphik Light"/>
                <a:cs typeface="Graphik Light"/>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Presenter’s Name/Sub-Title/Date</a:t>
            </a:r>
          </a:p>
        </p:txBody>
      </p:sp>
      <p:pic>
        <p:nvPicPr>
          <p:cNvPr id="6" name="Picture 5" descr="Wi-Fi_01_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9838"/>
            <a:ext cx="3108960" cy="4098300"/>
          </a:xfrm>
          <a:prstGeom prst="rect">
            <a:avLst/>
          </a:prstGeom>
        </p:spPr>
      </p:pic>
      <p:pic>
        <p:nvPicPr>
          <p:cNvPr id="7" name="Picture 6" descr="Mojo_Logo_Networks_Lockup_Blu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200" y="6476355"/>
            <a:ext cx="1371600" cy="246279"/>
          </a:xfrm>
          <a:prstGeom prst="rect">
            <a:avLst/>
          </a:prstGeom>
        </p:spPr>
      </p:pic>
    </p:spTree>
    <p:extLst>
      <p:ext uri="{BB962C8B-B14F-4D97-AF65-F5344CB8AC3E}">
        <p14:creationId xmlns:p14="http://schemas.microsoft.com/office/powerpoint/2010/main" val="25867423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2470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ust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60000" y="274639"/>
            <a:ext cx="7772400" cy="685800"/>
          </a:xfrm>
          <a:prstGeom prst="rect">
            <a:avLst/>
          </a:prstGeom>
        </p:spPr>
        <p:txBody>
          <a:bodyPr>
            <a:normAutofit/>
          </a:bodyPr>
          <a:lstStyle>
            <a:lvl1pPr algn="l">
              <a:defRPr sz="2400">
                <a:solidFill>
                  <a:schemeClr val="tx1"/>
                </a:solidFill>
                <a:latin typeface="Graphik Light"/>
                <a:cs typeface="Graphik Light"/>
              </a:defRPr>
            </a:lvl1pPr>
          </a:lstStyle>
          <a:p>
            <a:r>
              <a:rPr lang="en-US" dirty="0"/>
              <a:t>Slide Title</a:t>
            </a:r>
          </a:p>
        </p:txBody>
      </p:sp>
    </p:spTree>
    <p:extLst>
      <p:ext uri="{BB962C8B-B14F-4D97-AF65-F5344CB8AC3E}">
        <p14:creationId xmlns:p14="http://schemas.microsoft.com/office/powerpoint/2010/main" val="273663933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60000" y="274639"/>
            <a:ext cx="7772400" cy="685800"/>
          </a:xfrm>
          <a:prstGeom prst="rect">
            <a:avLst/>
          </a:prstGeom>
        </p:spPr>
        <p:txBody>
          <a:bodyPr>
            <a:normAutofit/>
          </a:bodyPr>
          <a:lstStyle>
            <a:lvl1pPr algn="l">
              <a:defRPr sz="2400">
                <a:solidFill>
                  <a:schemeClr val="tx1"/>
                </a:solidFill>
                <a:latin typeface="Graphik Light"/>
                <a:cs typeface="Graphik Light"/>
              </a:defRPr>
            </a:lvl1pPr>
          </a:lstStyle>
          <a:p>
            <a:r>
              <a:rPr lang="en-US" dirty="0"/>
              <a:t>Slide Title</a:t>
            </a:r>
          </a:p>
        </p:txBody>
      </p:sp>
      <p:sp>
        <p:nvSpPr>
          <p:cNvPr id="4" name="Content Placeholder 2"/>
          <p:cNvSpPr>
            <a:spLocks noGrp="1"/>
          </p:cNvSpPr>
          <p:nvPr>
            <p:ph idx="1"/>
          </p:nvPr>
        </p:nvSpPr>
        <p:spPr>
          <a:xfrm>
            <a:off x="360000" y="1313759"/>
            <a:ext cx="7772400" cy="4800600"/>
          </a:xfrm>
          <a:prstGeom prst="rect">
            <a:avLst/>
          </a:prstGeom>
        </p:spPr>
        <p:txBody>
          <a:bodyPr/>
          <a:lstStyle>
            <a:lvl1pPr marL="205735" indent="-205735">
              <a:buClr>
                <a:schemeClr val="tx1"/>
              </a:buClr>
              <a:buFont typeface="Arial"/>
              <a:buChar char="•"/>
              <a:defRPr sz="2100">
                <a:solidFill>
                  <a:schemeClr val="tx1"/>
                </a:solidFill>
                <a:latin typeface="Graphik Light"/>
                <a:cs typeface="Graphik Light"/>
              </a:defRPr>
            </a:lvl1pPr>
            <a:lvl2pPr marL="480048" indent="-205735">
              <a:buClr>
                <a:schemeClr val="tx1"/>
              </a:buClr>
              <a:buFont typeface="Arial"/>
              <a:buChar char="•"/>
              <a:defRPr sz="1800">
                <a:solidFill>
                  <a:schemeClr val="tx1"/>
                </a:solidFill>
                <a:latin typeface="Graphik Light"/>
                <a:cs typeface="Graphik Light"/>
              </a:defRPr>
            </a:lvl2pPr>
            <a:lvl3pPr marL="685783" indent="0">
              <a:buNone/>
              <a:defRPr/>
            </a:lvl3pPr>
            <a:lvl4pPr marL="1028675" indent="0">
              <a:buNone/>
              <a:defRPr/>
            </a:lvl4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324970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60000" y="274639"/>
            <a:ext cx="8058868" cy="685800"/>
          </a:xfrm>
          <a:prstGeom prst="rect">
            <a:avLst/>
          </a:prstGeom>
        </p:spPr>
        <p:txBody>
          <a:bodyPr>
            <a:normAutofit/>
          </a:bodyPr>
          <a:lstStyle>
            <a:lvl1pPr algn="l">
              <a:defRPr sz="2400">
                <a:solidFill>
                  <a:schemeClr val="tx1"/>
                </a:solidFill>
                <a:latin typeface="Graphik Light"/>
                <a:cs typeface="Graphik Light"/>
              </a:defRPr>
            </a:lvl1pPr>
          </a:lstStyle>
          <a:p>
            <a:r>
              <a:rPr lang="en-US" dirty="0"/>
              <a:t>Slide Title</a:t>
            </a:r>
          </a:p>
        </p:txBody>
      </p:sp>
      <p:sp>
        <p:nvSpPr>
          <p:cNvPr id="4" name="Content Placeholder 2"/>
          <p:cNvSpPr>
            <a:spLocks noGrp="1"/>
          </p:cNvSpPr>
          <p:nvPr>
            <p:ph idx="1"/>
          </p:nvPr>
        </p:nvSpPr>
        <p:spPr>
          <a:xfrm>
            <a:off x="360000" y="1313759"/>
            <a:ext cx="3749040" cy="4800600"/>
          </a:xfrm>
          <a:prstGeom prst="rect">
            <a:avLst/>
          </a:prstGeom>
        </p:spPr>
        <p:txBody>
          <a:bodyPr/>
          <a:lstStyle>
            <a:lvl1pPr marL="205735" indent="-205735">
              <a:buClr>
                <a:schemeClr val="tx1"/>
              </a:buClr>
              <a:buFont typeface="Arial"/>
              <a:buChar char="•"/>
              <a:defRPr sz="1800">
                <a:solidFill>
                  <a:schemeClr val="tx1"/>
                </a:solidFill>
                <a:latin typeface="Graphik Light"/>
                <a:cs typeface="Graphik Light"/>
              </a:defRPr>
            </a:lvl1pPr>
            <a:lvl2pPr marL="480048" indent="-205735">
              <a:buClr>
                <a:schemeClr val="tx1"/>
              </a:buClr>
              <a:buFont typeface="Arial"/>
              <a:buChar char="•"/>
              <a:defRPr sz="1500">
                <a:solidFill>
                  <a:schemeClr val="tx1"/>
                </a:solidFill>
                <a:latin typeface="Graphik Light"/>
                <a:cs typeface="Graphik Light"/>
              </a:defRPr>
            </a:lvl2pPr>
            <a:lvl3pPr marL="685783" indent="0">
              <a:buNone/>
              <a:defRPr/>
            </a:lvl3pPr>
            <a:lvl4pPr marL="1028675" indent="0">
              <a:buNone/>
              <a:defRPr/>
            </a:lvl4pPr>
          </a:lstStyle>
          <a:p>
            <a:pPr lvl="0"/>
            <a:r>
              <a:rPr lang="en-US"/>
              <a:t>Click to edit Master text styles</a:t>
            </a:r>
          </a:p>
          <a:p>
            <a:pPr lvl="1"/>
            <a:r>
              <a:rPr lang="en-US"/>
              <a:t>Second level</a:t>
            </a:r>
          </a:p>
        </p:txBody>
      </p:sp>
      <p:sp>
        <p:nvSpPr>
          <p:cNvPr id="5" name="Content Placeholder 2"/>
          <p:cNvSpPr>
            <a:spLocks noGrp="1"/>
          </p:cNvSpPr>
          <p:nvPr>
            <p:ph idx="10"/>
          </p:nvPr>
        </p:nvSpPr>
        <p:spPr>
          <a:xfrm>
            <a:off x="4669828" y="1313759"/>
            <a:ext cx="3749040" cy="4800600"/>
          </a:xfrm>
          <a:prstGeom prst="rect">
            <a:avLst/>
          </a:prstGeom>
        </p:spPr>
        <p:txBody>
          <a:bodyPr/>
          <a:lstStyle>
            <a:lvl1pPr marL="205735" indent="-205735">
              <a:buClr>
                <a:schemeClr val="tx1"/>
              </a:buClr>
              <a:buFont typeface="Arial"/>
              <a:buChar char="•"/>
              <a:defRPr sz="1800">
                <a:solidFill>
                  <a:schemeClr val="tx1"/>
                </a:solidFill>
                <a:latin typeface="Graphik Light"/>
                <a:cs typeface="Graphik Light"/>
              </a:defRPr>
            </a:lvl1pPr>
            <a:lvl2pPr marL="480048" indent="-205735">
              <a:buClr>
                <a:schemeClr val="tx1"/>
              </a:buClr>
              <a:buFont typeface="Arial"/>
              <a:buChar char="•"/>
              <a:defRPr sz="1500">
                <a:solidFill>
                  <a:schemeClr val="tx1"/>
                </a:solidFill>
                <a:latin typeface="Graphik Light"/>
                <a:cs typeface="Graphik Light"/>
              </a:defRPr>
            </a:lvl2pPr>
            <a:lvl3pPr marL="685783" indent="0">
              <a:buNone/>
              <a:defRPr/>
            </a:lvl3pPr>
            <a:lvl4pPr marL="1028675" indent="0">
              <a:buNone/>
              <a:defRPr/>
            </a:lvl4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5360691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Separator 1">
    <p:bg>
      <p:bgPr>
        <a:solidFill>
          <a:srgbClr val="78A4C8"/>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72001" y="6398400"/>
            <a:ext cx="375687" cy="365125"/>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Graphik Extralight"/>
                <a:ea typeface="+mn-ea"/>
                <a:cs typeface="Graphik Extra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B15218-CC95-7E40-A613-18D08C4CFC71}" type="slidenum">
              <a:rPr lang="en-US" sz="900" smtClean="0">
                <a:solidFill>
                  <a:schemeClr val="bg1"/>
                </a:solidFill>
              </a:rPr>
              <a:pPr/>
              <a:t>‹#›</a:t>
            </a:fld>
            <a:endParaRPr lang="en-US" sz="900" dirty="0">
              <a:solidFill>
                <a:schemeClr val="bg1"/>
              </a:solidFill>
            </a:endParaRPr>
          </a:p>
        </p:txBody>
      </p:sp>
      <p:sp>
        <p:nvSpPr>
          <p:cNvPr id="5" name="Title 1"/>
          <p:cNvSpPr>
            <a:spLocks noGrp="1"/>
          </p:cNvSpPr>
          <p:nvPr>
            <p:ph type="ctrTitle" hasCustomPrompt="1"/>
          </p:nvPr>
        </p:nvSpPr>
        <p:spPr>
          <a:xfrm>
            <a:off x="446401" y="4071785"/>
            <a:ext cx="5937855" cy="685800"/>
          </a:xfrm>
          <a:prstGeom prst="rect">
            <a:avLst/>
          </a:prstGeom>
        </p:spPr>
        <p:txBody>
          <a:bodyPr/>
          <a:lstStyle>
            <a:lvl1pPr algn="l">
              <a:defRPr sz="2700">
                <a:solidFill>
                  <a:schemeClr val="bg1"/>
                </a:solidFill>
                <a:latin typeface="Graphik Light"/>
                <a:cs typeface="Graphik Light"/>
              </a:defRPr>
            </a:lvl1pPr>
          </a:lstStyle>
          <a:p>
            <a:r>
              <a:rPr lang="en-US" dirty="0"/>
              <a:t>Section Title</a:t>
            </a:r>
          </a:p>
        </p:txBody>
      </p:sp>
      <p:sp>
        <p:nvSpPr>
          <p:cNvPr id="6" name="TextBox 5"/>
          <p:cNvSpPr txBox="1"/>
          <p:nvPr userDrawn="1"/>
        </p:nvSpPr>
        <p:spPr>
          <a:xfrm>
            <a:off x="446401" y="6426719"/>
            <a:ext cx="3360587" cy="230832"/>
          </a:xfrm>
          <a:prstGeom prst="rect">
            <a:avLst/>
          </a:prstGeom>
          <a:noFill/>
        </p:spPr>
        <p:txBody>
          <a:bodyPr wrap="square" rtlCol="0">
            <a:spAutoFit/>
          </a:bodyPr>
          <a:lstStyle/>
          <a:p>
            <a:r>
              <a:rPr lang="en-US" sz="900" dirty="0">
                <a:solidFill>
                  <a:schemeClr val="bg1"/>
                </a:solidFill>
                <a:latin typeface="Graphik Extralight"/>
                <a:cs typeface="Graphik Extralight"/>
              </a:rPr>
              <a:t>© Mojo Networks. Confidential</a:t>
            </a:r>
            <a:r>
              <a:rPr lang="en-US" sz="900" baseline="0" dirty="0">
                <a:solidFill>
                  <a:schemeClr val="bg1"/>
                </a:solidFill>
                <a:latin typeface="Graphik Extralight"/>
                <a:cs typeface="Graphik Extralight"/>
              </a:rPr>
              <a:t> Information.</a:t>
            </a:r>
            <a:endParaRPr lang="en-US" sz="900" dirty="0">
              <a:solidFill>
                <a:schemeClr val="bg1"/>
              </a:solidFill>
              <a:latin typeface="Graphik Extralight"/>
              <a:cs typeface="Graphik Extralight"/>
            </a:endParaRPr>
          </a:p>
        </p:txBody>
      </p:sp>
      <p:pic>
        <p:nvPicPr>
          <p:cNvPr id="7" name="Picture 6" descr="Mojo_Logo_Networks_Lockup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8200" y="6476355"/>
            <a:ext cx="1371600" cy="248231"/>
          </a:xfrm>
          <a:prstGeom prst="rect">
            <a:avLst/>
          </a:prstGeom>
        </p:spPr>
      </p:pic>
    </p:spTree>
    <p:extLst>
      <p:ext uri="{BB962C8B-B14F-4D97-AF65-F5344CB8AC3E}">
        <p14:creationId xmlns:p14="http://schemas.microsoft.com/office/powerpoint/2010/main" val="376722763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Separator 2">
    <p:bg>
      <p:bgPr>
        <a:solidFill>
          <a:srgbClr val="41414B"/>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72000" y="6398400"/>
            <a:ext cx="2133600" cy="365125"/>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Graphik Extralight"/>
                <a:ea typeface="+mn-ea"/>
                <a:cs typeface="Graphik Extra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B15218-CC95-7E40-A613-18D08C4CFC71}" type="slidenum">
              <a:rPr lang="en-US" sz="900" smtClean="0">
                <a:solidFill>
                  <a:schemeClr val="bg1"/>
                </a:solidFill>
              </a:rPr>
              <a:pPr/>
              <a:t>‹#›</a:t>
            </a:fld>
            <a:endParaRPr lang="en-US" sz="900" dirty="0">
              <a:solidFill>
                <a:schemeClr val="bg1"/>
              </a:solidFill>
            </a:endParaRPr>
          </a:p>
        </p:txBody>
      </p:sp>
      <p:sp>
        <p:nvSpPr>
          <p:cNvPr id="6" name="Title 1"/>
          <p:cNvSpPr>
            <a:spLocks noGrp="1"/>
          </p:cNvSpPr>
          <p:nvPr>
            <p:ph type="ctrTitle" hasCustomPrompt="1"/>
          </p:nvPr>
        </p:nvSpPr>
        <p:spPr>
          <a:xfrm>
            <a:off x="446401" y="4071785"/>
            <a:ext cx="5937855" cy="685800"/>
          </a:xfrm>
          <a:prstGeom prst="rect">
            <a:avLst/>
          </a:prstGeom>
        </p:spPr>
        <p:txBody>
          <a:bodyPr/>
          <a:lstStyle>
            <a:lvl1pPr algn="l">
              <a:defRPr sz="2700">
                <a:solidFill>
                  <a:schemeClr val="bg1"/>
                </a:solidFill>
                <a:latin typeface="Graphik Light"/>
                <a:cs typeface="Graphik Light"/>
              </a:defRPr>
            </a:lvl1pPr>
          </a:lstStyle>
          <a:p>
            <a:r>
              <a:rPr lang="en-US" dirty="0"/>
              <a:t>Section Title</a:t>
            </a:r>
          </a:p>
        </p:txBody>
      </p:sp>
      <p:sp>
        <p:nvSpPr>
          <p:cNvPr id="7" name="TextBox 6"/>
          <p:cNvSpPr txBox="1"/>
          <p:nvPr userDrawn="1"/>
        </p:nvSpPr>
        <p:spPr>
          <a:xfrm>
            <a:off x="446401" y="6427200"/>
            <a:ext cx="3360587" cy="230832"/>
          </a:xfrm>
          <a:prstGeom prst="rect">
            <a:avLst/>
          </a:prstGeom>
          <a:noFill/>
        </p:spPr>
        <p:txBody>
          <a:bodyPr wrap="square" rtlCol="0">
            <a:spAutoFit/>
          </a:bodyPr>
          <a:lstStyle/>
          <a:p>
            <a:r>
              <a:rPr lang="en-US" sz="900" dirty="0">
                <a:solidFill>
                  <a:srgbClr val="FFFFFF"/>
                </a:solidFill>
                <a:latin typeface="Graphik Extralight"/>
                <a:cs typeface="Graphik Extralight"/>
              </a:rPr>
              <a:t>© Mojo Networks. Confidential</a:t>
            </a:r>
            <a:r>
              <a:rPr lang="en-US" sz="900" baseline="0" dirty="0">
                <a:solidFill>
                  <a:srgbClr val="FFFFFF"/>
                </a:solidFill>
                <a:latin typeface="Graphik Extralight"/>
                <a:cs typeface="Graphik Extralight"/>
              </a:rPr>
              <a:t> Information.</a:t>
            </a:r>
            <a:endParaRPr lang="en-US" sz="900" dirty="0">
              <a:solidFill>
                <a:srgbClr val="FFFFFF"/>
              </a:solidFill>
              <a:latin typeface="Graphik Extralight"/>
              <a:cs typeface="Graphik Extralight"/>
            </a:endParaRPr>
          </a:p>
        </p:txBody>
      </p:sp>
      <p:pic>
        <p:nvPicPr>
          <p:cNvPr id="8" name="Picture 7" descr="Mojo_Logo_Networks_Lockup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8200" y="6498639"/>
            <a:ext cx="1371600" cy="248231"/>
          </a:xfrm>
          <a:prstGeom prst="rect">
            <a:avLst/>
          </a:prstGeom>
        </p:spPr>
      </p:pic>
    </p:spTree>
    <p:extLst>
      <p:ext uri="{BB962C8B-B14F-4D97-AF65-F5344CB8AC3E}">
        <p14:creationId xmlns:p14="http://schemas.microsoft.com/office/powerpoint/2010/main" val="228189456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ast Slide">
    <p:bg>
      <p:bgPr>
        <a:solidFill>
          <a:srgbClr val="78A4C8"/>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72000" y="6398400"/>
            <a:ext cx="2133600" cy="365125"/>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Graphik Extralight"/>
                <a:ea typeface="+mn-ea"/>
                <a:cs typeface="Graphik Extra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B15218-CC95-7E40-A613-18D08C4CFC71}" type="slidenum">
              <a:rPr lang="en-US" sz="900" smtClean="0">
                <a:solidFill>
                  <a:schemeClr val="bg1"/>
                </a:solidFill>
              </a:rPr>
              <a:pPr/>
              <a:t>‹#›</a:t>
            </a:fld>
            <a:endParaRPr lang="en-US" sz="900" dirty="0">
              <a:solidFill>
                <a:schemeClr val="bg1"/>
              </a:solidFill>
            </a:endParaRPr>
          </a:p>
        </p:txBody>
      </p:sp>
      <p:sp>
        <p:nvSpPr>
          <p:cNvPr id="7" name="Title 1"/>
          <p:cNvSpPr>
            <a:spLocks noGrp="1"/>
          </p:cNvSpPr>
          <p:nvPr>
            <p:ph type="title" hasCustomPrompt="1"/>
          </p:nvPr>
        </p:nvSpPr>
        <p:spPr>
          <a:xfrm>
            <a:off x="446400" y="3875223"/>
            <a:ext cx="5943600" cy="685800"/>
          </a:xfrm>
          <a:prstGeom prst="rect">
            <a:avLst/>
          </a:prstGeom>
        </p:spPr>
        <p:txBody>
          <a:bodyPr anchor="b"/>
          <a:lstStyle>
            <a:lvl1pPr algn="l">
              <a:defRPr sz="1800" b="0">
                <a:solidFill>
                  <a:schemeClr val="bg1"/>
                </a:solidFill>
                <a:latin typeface="Graphik Light"/>
                <a:cs typeface="Graphik Light"/>
              </a:defRPr>
            </a:lvl1pPr>
          </a:lstStyle>
          <a:p>
            <a:r>
              <a:rPr lang="en-US" dirty="0"/>
              <a:t>Company URL</a:t>
            </a:r>
          </a:p>
        </p:txBody>
      </p:sp>
      <p:sp>
        <p:nvSpPr>
          <p:cNvPr id="8" name="Text Placeholder 3"/>
          <p:cNvSpPr>
            <a:spLocks noGrp="1"/>
          </p:cNvSpPr>
          <p:nvPr>
            <p:ph type="body" sz="half" idx="2" hasCustomPrompt="1"/>
          </p:nvPr>
        </p:nvSpPr>
        <p:spPr>
          <a:xfrm>
            <a:off x="446400" y="4575632"/>
            <a:ext cx="5943600" cy="685800"/>
          </a:xfrm>
          <a:prstGeom prst="rect">
            <a:avLst/>
          </a:prstGeom>
        </p:spPr>
        <p:txBody>
          <a:bodyPr/>
          <a:lstStyle>
            <a:lvl1pPr marL="0" indent="0">
              <a:buNone/>
              <a:defRPr sz="1800" baseline="0">
                <a:solidFill>
                  <a:schemeClr val="bg1"/>
                </a:solidFill>
                <a:latin typeface="Graphik Light"/>
                <a:cs typeface="Graphik Light"/>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dirty="0"/>
              <a:t>More contact info goes here</a:t>
            </a:r>
          </a:p>
        </p:txBody>
      </p:sp>
      <p:sp>
        <p:nvSpPr>
          <p:cNvPr id="9" name="TextBox 8"/>
          <p:cNvSpPr txBox="1"/>
          <p:nvPr userDrawn="1"/>
        </p:nvSpPr>
        <p:spPr>
          <a:xfrm>
            <a:off x="446401" y="6427200"/>
            <a:ext cx="3360587" cy="230832"/>
          </a:xfrm>
          <a:prstGeom prst="rect">
            <a:avLst/>
          </a:prstGeom>
          <a:noFill/>
        </p:spPr>
        <p:txBody>
          <a:bodyPr wrap="square" rtlCol="0">
            <a:spAutoFit/>
          </a:bodyPr>
          <a:lstStyle/>
          <a:p>
            <a:r>
              <a:rPr lang="en-US" sz="900" dirty="0">
                <a:solidFill>
                  <a:srgbClr val="FFFFFF"/>
                </a:solidFill>
                <a:latin typeface="Graphik Extralight"/>
                <a:cs typeface="Graphik Extralight"/>
              </a:rPr>
              <a:t>© Mojo Networks. Confidential</a:t>
            </a:r>
            <a:r>
              <a:rPr lang="en-US" sz="900" baseline="0" dirty="0">
                <a:solidFill>
                  <a:srgbClr val="FFFFFF"/>
                </a:solidFill>
                <a:latin typeface="Graphik Extralight"/>
                <a:cs typeface="Graphik Extralight"/>
              </a:rPr>
              <a:t> Information.</a:t>
            </a:r>
            <a:endParaRPr lang="en-US" sz="900" dirty="0">
              <a:solidFill>
                <a:srgbClr val="FFFFFF"/>
              </a:solidFill>
              <a:latin typeface="Graphik Extralight"/>
              <a:cs typeface="Graphik Extralight"/>
            </a:endParaRPr>
          </a:p>
        </p:txBody>
      </p:sp>
      <p:pic>
        <p:nvPicPr>
          <p:cNvPr id="10" name="Picture 9" descr="Mojo_Logo_Networks_Lockup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9396" y="257696"/>
            <a:ext cx="8445208" cy="1516384"/>
          </a:xfrm>
          <a:prstGeom prst="rect">
            <a:avLst/>
          </a:prstGeom>
        </p:spPr>
      </p:pic>
    </p:spTree>
    <p:extLst>
      <p:ext uri="{BB962C8B-B14F-4D97-AF65-F5344CB8AC3E}">
        <p14:creationId xmlns:p14="http://schemas.microsoft.com/office/powerpoint/2010/main" val="353118583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3">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205178" y="1147657"/>
            <a:ext cx="5577840" cy="1143000"/>
          </a:xfrm>
          <a:prstGeom prst="rect">
            <a:avLst/>
          </a:prstGeom>
        </p:spPr>
        <p:txBody>
          <a:bodyPr/>
          <a:lstStyle>
            <a:lvl1pPr algn="l">
              <a:defRPr sz="3600">
                <a:solidFill>
                  <a:schemeClr val="tx1"/>
                </a:solidFill>
                <a:latin typeface="Graphik Light"/>
                <a:cs typeface="Graphik Light"/>
              </a:defRPr>
            </a:lvl1pPr>
          </a:lstStyle>
          <a:p>
            <a:r>
              <a:rPr lang="en-US" dirty="0"/>
              <a:t>Presentation Title</a:t>
            </a:r>
          </a:p>
        </p:txBody>
      </p:sp>
      <p:sp>
        <p:nvSpPr>
          <p:cNvPr id="5" name="Subtitle 2"/>
          <p:cNvSpPr>
            <a:spLocks noGrp="1"/>
          </p:cNvSpPr>
          <p:nvPr>
            <p:ph type="subTitle" idx="1" hasCustomPrompt="1"/>
          </p:nvPr>
        </p:nvSpPr>
        <p:spPr>
          <a:xfrm>
            <a:off x="3205178" y="2307520"/>
            <a:ext cx="5577840" cy="685800"/>
          </a:xfrm>
          <a:prstGeom prst="rect">
            <a:avLst/>
          </a:prstGeom>
        </p:spPr>
        <p:txBody>
          <a:bodyPr/>
          <a:lstStyle>
            <a:lvl1pPr marL="0" indent="0" algn="l">
              <a:buNone/>
              <a:defRPr sz="2000">
                <a:solidFill>
                  <a:schemeClr val="tx1"/>
                </a:solidFill>
                <a:latin typeface="Graphik Light"/>
                <a:cs typeface="Graphik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Name/Sub-Title/Date</a:t>
            </a:r>
          </a:p>
        </p:txBody>
      </p:sp>
      <p:pic>
        <p:nvPicPr>
          <p:cNvPr id="6" name="Picture 5" descr="Wi-Fi_01_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9835"/>
            <a:ext cx="4114800" cy="4068165"/>
          </a:xfrm>
          <a:prstGeom prst="rect">
            <a:avLst/>
          </a:prstGeom>
        </p:spPr>
      </p:pic>
      <p:pic>
        <p:nvPicPr>
          <p:cNvPr id="9" name="Picture 8" descr="Mojo_Logo_Networks_Lockup_Blu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8046" y="6481029"/>
            <a:ext cx="1371600" cy="184709"/>
          </a:xfrm>
          <a:prstGeom prst="rect">
            <a:avLst/>
          </a:prstGeom>
        </p:spPr>
      </p:pic>
    </p:spTree>
    <p:extLst>
      <p:ext uri="{BB962C8B-B14F-4D97-AF65-F5344CB8AC3E}">
        <p14:creationId xmlns:p14="http://schemas.microsoft.com/office/powerpoint/2010/main" val="272552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Presentation Titl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3978" y="3278315"/>
            <a:ext cx="5938822" cy="1143000"/>
          </a:xfrm>
          <a:prstGeom prst="rect">
            <a:avLst/>
          </a:prstGeom>
        </p:spPr>
        <p:txBody>
          <a:bodyPr/>
          <a:lstStyle>
            <a:lvl1pPr algn="l">
              <a:defRPr sz="2700">
                <a:solidFill>
                  <a:schemeClr val="tx1"/>
                </a:solidFill>
                <a:latin typeface="Graphik Light"/>
                <a:cs typeface="Graphik Light"/>
              </a:defRPr>
            </a:lvl1pPr>
          </a:lstStyle>
          <a:p>
            <a:r>
              <a:rPr lang="en-US" dirty="0"/>
              <a:t>Presentation Title</a:t>
            </a:r>
          </a:p>
        </p:txBody>
      </p:sp>
      <p:sp>
        <p:nvSpPr>
          <p:cNvPr id="3" name="Subtitle 2"/>
          <p:cNvSpPr>
            <a:spLocks noGrp="1"/>
          </p:cNvSpPr>
          <p:nvPr>
            <p:ph type="subTitle" idx="1" hasCustomPrompt="1"/>
          </p:nvPr>
        </p:nvSpPr>
        <p:spPr>
          <a:xfrm>
            <a:off x="633978" y="4423060"/>
            <a:ext cx="5938822" cy="685800"/>
          </a:xfrm>
          <a:prstGeom prst="rect">
            <a:avLst/>
          </a:prstGeom>
        </p:spPr>
        <p:txBody>
          <a:bodyPr/>
          <a:lstStyle>
            <a:lvl1pPr marL="0" indent="0" algn="l">
              <a:buNone/>
              <a:defRPr sz="1500">
                <a:solidFill>
                  <a:schemeClr val="tx1"/>
                </a:solidFill>
                <a:latin typeface="Graphik Light"/>
                <a:cs typeface="Graphik 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Presenter’s Name/Sub-Title/Date</a:t>
            </a:r>
          </a:p>
        </p:txBody>
      </p:sp>
    </p:spTree>
    <p:extLst>
      <p:ext uri="{BB962C8B-B14F-4D97-AF65-F5344CB8AC3E}">
        <p14:creationId xmlns:p14="http://schemas.microsoft.com/office/powerpoint/2010/main" val="320291786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lIns="91425" tIns="91425" rIns="91425" bIns="91425" anchor="ctr" anchorCtr="0"/>
          <a:lstStyle>
            <a:lvl1pPr lvl="0" algn="ctr">
              <a:spcBef>
                <a:spcPts val="0"/>
              </a:spcBef>
              <a:buSzPct val="100000"/>
              <a:defRPr sz="2700"/>
            </a:lvl1pPr>
            <a:lvl2pPr lvl="1" algn="ctr">
              <a:spcBef>
                <a:spcPts val="0"/>
              </a:spcBef>
              <a:buSzPct val="100000"/>
              <a:defRPr sz="2700"/>
            </a:lvl2pPr>
            <a:lvl3pPr lvl="2" algn="ctr">
              <a:spcBef>
                <a:spcPts val="0"/>
              </a:spcBef>
              <a:buSzPct val="100000"/>
              <a:defRPr sz="2700"/>
            </a:lvl3pPr>
            <a:lvl4pPr lvl="3" algn="ctr">
              <a:spcBef>
                <a:spcPts val="0"/>
              </a:spcBef>
              <a:buSzPct val="100000"/>
              <a:defRPr sz="2700"/>
            </a:lvl4pPr>
            <a:lvl5pPr lvl="4" algn="ctr">
              <a:spcBef>
                <a:spcPts val="0"/>
              </a:spcBef>
              <a:buSzPct val="100000"/>
              <a:defRPr sz="2700"/>
            </a:lvl5pPr>
            <a:lvl6pPr lvl="5" algn="ctr">
              <a:spcBef>
                <a:spcPts val="0"/>
              </a:spcBef>
              <a:buSzPct val="100000"/>
              <a:defRPr sz="2700"/>
            </a:lvl6pPr>
            <a:lvl7pPr lvl="6" algn="ctr">
              <a:spcBef>
                <a:spcPts val="0"/>
              </a:spcBef>
              <a:buSzPct val="100000"/>
              <a:defRPr sz="2700"/>
            </a:lvl7pPr>
            <a:lvl8pPr lvl="7" algn="ctr">
              <a:spcBef>
                <a:spcPts val="0"/>
              </a:spcBef>
              <a:buSzPct val="100000"/>
              <a:defRPr sz="2700"/>
            </a:lvl8pPr>
            <a:lvl9pPr lvl="8" algn="ctr">
              <a:spcBef>
                <a:spcPts val="0"/>
              </a:spcBef>
              <a:buSzPct val="100000"/>
              <a:defRPr sz="2700"/>
            </a:lvl9pPr>
          </a:lstStyle>
          <a:p>
            <a:endParaRPr/>
          </a:p>
        </p:txBody>
      </p:sp>
      <p:sp>
        <p:nvSpPr>
          <p:cNvPr id="15" name="Shape 15"/>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23428293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443" y="0"/>
            <a:ext cx="8228587" cy="1143000"/>
          </a:xfrm>
          <a:prstGeom prst="rect">
            <a:avLst/>
          </a:prstGeom>
        </p:spPr>
        <p:txBody>
          <a:bodyPr/>
          <a:lstStyle/>
          <a:p>
            <a:r>
              <a:rPr lang="en-US" dirty="0"/>
              <a:t>Click to edit Master title style</a:t>
            </a:r>
          </a:p>
        </p:txBody>
      </p:sp>
      <p:sp>
        <p:nvSpPr>
          <p:cNvPr id="3" name="Slide Number Placeholder 2"/>
          <p:cNvSpPr>
            <a:spLocks noGrp="1"/>
          </p:cNvSpPr>
          <p:nvPr>
            <p:ph type="sldNum" sz="quarter" idx="10"/>
          </p:nvPr>
        </p:nvSpPr>
        <p:spPr>
          <a:xfrm>
            <a:off x="8515708" y="6553203"/>
            <a:ext cx="628292" cy="365125"/>
          </a:xfrm>
          <a:prstGeom prst="rect">
            <a:avLst/>
          </a:prstGeom>
        </p:spPr>
        <p:txBody>
          <a:bodyPr/>
          <a:lstStyle/>
          <a:p>
            <a:fld id="{4419F015-3B86-4010-A8BB-216B42134A83}" type="slidenum">
              <a:rPr lang="en-US" smtClean="0">
                <a:solidFill>
                  <a:prstClr val="white"/>
                </a:solidFill>
              </a:rPr>
              <a:pPr/>
              <a:t>‹#›</a:t>
            </a:fld>
            <a:endParaRPr lang="en-US" dirty="0">
              <a:solidFill>
                <a:prstClr val="white"/>
              </a:solidFill>
            </a:endParaRPr>
          </a:p>
        </p:txBody>
      </p:sp>
      <p:sp>
        <p:nvSpPr>
          <p:cNvPr id="5" name="Text Placeholder 2"/>
          <p:cNvSpPr>
            <a:spLocks noGrp="1"/>
          </p:cNvSpPr>
          <p:nvPr>
            <p:ph idx="1" hasCustomPrompt="1"/>
          </p:nvPr>
        </p:nvSpPr>
        <p:spPr>
          <a:xfrm>
            <a:off x="437443" y="1600201"/>
            <a:ext cx="8228587" cy="4525963"/>
          </a:xfrm>
          <a:prstGeom prst="rect">
            <a:avLst/>
          </a:prstGeom>
        </p:spPr>
        <p:txBody>
          <a:bodyPr vert="horz" lIns="91440" tIns="45720" rIns="91440" bIns="45720" rtlCol="0">
            <a:normAutofit/>
          </a:bodyPr>
          <a:lstStyle>
            <a:lvl1pPr marL="192881" indent="-192881">
              <a:buClr>
                <a:srgbClr val="ED8513"/>
              </a:buClr>
              <a:buFont typeface="Wingdings" charset="2"/>
              <a:buChar char="§"/>
              <a:defRPr sz="1125"/>
            </a:lvl1pPr>
            <a:lvl2pPr marL="417910" indent="-160735">
              <a:buClr>
                <a:schemeClr val="tx1">
                  <a:lumMod val="95000"/>
                  <a:lumOff val="5000"/>
                </a:schemeClr>
              </a:buClr>
              <a:buFont typeface="Arial"/>
              <a:buChar char="•"/>
              <a:defRPr sz="1013"/>
            </a:lvl2pPr>
            <a:lvl3pPr marL="642938" indent="-128588">
              <a:buClr>
                <a:schemeClr val="tx1">
                  <a:lumMod val="95000"/>
                  <a:lumOff val="5000"/>
                </a:schemeClr>
              </a:buClr>
              <a:buFont typeface="Lucida Grande"/>
              <a:buChar char="-"/>
              <a:defRPr sz="1013">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3414559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Presentation Titl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6400" y="3278315"/>
            <a:ext cx="5938822" cy="1143000"/>
          </a:xfrm>
          <a:prstGeom prst="rect">
            <a:avLst/>
          </a:prstGeom>
        </p:spPr>
        <p:txBody>
          <a:bodyPr/>
          <a:lstStyle>
            <a:lvl1pPr algn="l">
              <a:defRPr sz="2700">
                <a:solidFill>
                  <a:schemeClr val="tx1"/>
                </a:solidFill>
                <a:latin typeface="Graphik Light"/>
                <a:cs typeface="Graphik Light"/>
              </a:defRPr>
            </a:lvl1pPr>
          </a:lstStyle>
          <a:p>
            <a:r>
              <a:rPr lang="en-US" dirty="0"/>
              <a:t>Presentation Title</a:t>
            </a:r>
          </a:p>
        </p:txBody>
      </p:sp>
      <p:sp>
        <p:nvSpPr>
          <p:cNvPr id="3" name="Subtitle 2"/>
          <p:cNvSpPr>
            <a:spLocks noGrp="1"/>
          </p:cNvSpPr>
          <p:nvPr>
            <p:ph type="subTitle" idx="1" hasCustomPrompt="1"/>
          </p:nvPr>
        </p:nvSpPr>
        <p:spPr>
          <a:xfrm>
            <a:off x="446400" y="4423060"/>
            <a:ext cx="5938822" cy="685800"/>
          </a:xfrm>
          <a:prstGeom prst="rect">
            <a:avLst/>
          </a:prstGeom>
        </p:spPr>
        <p:txBody>
          <a:bodyPr/>
          <a:lstStyle>
            <a:lvl1pPr marL="0" indent="0" algn="l">
              <a:buNone/>
              <a:defRPr sz="1500">
                <a:solidFill>
                  <a:schemeClr val="tx1"/>
                </a:solidFill>
                <a:latin typeface="Graphik Light"/>
                <a:cs typeface="Graphik Light"/>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Presenter’s Name/Sub-Title/Date</a:t>
            </a:r>
          </a:p>
        </p:txBody>
      </p:sp>
    </p:spTree>
    <p:extLst>
      <p:ext uri="{BB962C8B-B14F-4D97-AF65-F5344CB8AC3E}">
        <p14:creationId xmlns:p14="http://schemas.microsoft.com/office/powerpoint/2010/main" val="1303128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2">
    <p:bg>
      <p:bgPr>
        <a:solidFill>
          <a:srgbClr val="78A4C8"/>
        </a:solidFill>
        <a:effectLst/>
      </p:bgPr>
    </p:bg>
    <p:spTree>
      <p:nvGrpSpPr>
        <p:cNvPr id="1" name=""/>
        <p:cNvGrpSpPr/>
        <p:nvPr/>
      </p:nvGrpSpPr>
      <p:grpSpPr>
        <a:xfrm>
          <a:off x="0" y="0"/>
          <a:ext cx="0" cy="0"/>
          <a:chOff x="0" y="0"/>
          <a:chExt cx="0" cy="0"/>
        </a:xfrm>
      </p:grpSpPr>
      <p:pic>
        <p:nvPicPr>
          <p:cNvPr id="2" name="Picture 1" descr="Wi-Fi_01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9842"/>
            <a:ext cx="3108960" cy="4098300"/>
          </a:xfrm>
          <a:prstGeom prst="rect">
            <a:avLst/>
          </a:prstGeom>
        </p:spPr>
      </p:pic>
      <p:pic>
        <p:nvPicPr>
          <p:cNvPr id="3" name="Picture 2" descr="Mojo_Logo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4000" y="6480000"/>
            <a:ext cx="763200" cy="227941"/>
          </a:xfrm>
          <a:prstGeom prst="rect">
            <a:avLst/>
          </a:prstGeom>
        </p:spPr>
      </p:pic>
      <p:sp>
        <p:nvSpPr>
          <p:cNvPr id="6" name="Title 1"/>
          <p:cNvSpPr>
            <a:spLocks noGrp="1"/>
          </p:cNvSpPr>
          <p:nvPr>
            <p:ph type="ctrTitle" hasCustomPrompt="1"/>
          </p:nvPr>
        </p:nvSpPr>
        <p:spPr>
          <a:xfrm>
            <a:off x="3205178" y="1147657"/>
            <a:ext cx="5577840" cy="1143000"/>
          </a:xfrm>
          <a:prstGeom prst="rect">
            <a:avLst/>
          </a:prstGeom>
        </p:spPr>
        <p:txBody>
          <a:bodyPr/>
          <a:lstStyle>
            <a:lvl1pPr algn="l">
              <a:defRPr sz="2700">
                <a:solidFill>
                  <a:schemeClr val="tx1"/>
                </a:solidFill>
                <a:latin typeface="Graphik Light"/>
                <a:cs typeface="Graphik Light"/>
              </a:defRPr>
            </a:lvl1pPr>
          </a:lstStyle>
          <a:p>
            <a:r>
              <a:rPr lang="en-US" dirty="0"/>
              <a:t>Presentation Title</a:t>
            </a:r>
          </a:p>
        </p:txBody>
      </p:sp>
      <p:sp>
        <p:nvSpPr>
          <p:cNvPr id="7" name="Subtitle 2"/>
          <p:cNvSpPr>
            <a:spLocks noGrp="1"/>
          </p:cNvSpPr>
          <p:nvPr>
            <p:ph type="subTitle" idx="1" hasCustomPrompt="1"/>
          </p:nvPr>
        </p:nvSpPr>
        <p:spPr>
          <a:xfrm>
            <a:off x="3205179" y="2307520"/>
            <a:ext cx="5577838" cy="685800"/>
          </a:xfrm>
          <a:prstGeom prst="rect">
            <a:avLst/>
          </a:prstGeom>
        </p:spPr>
        <p:txBody>
          <a:bodyPr/>
          <a:lstStyle>
            <a:lvl1pPr marL="0" indent="0" algn="l">
              <a:buNone/>
              <a:defRPr sz="1500">
                <a:solidFill>
                  <a:schemeClr val="tx1"/>
                </a:solidFill>
                <a:latin typeface="Graphik Light"/>
                <a:cs typeface="Graphik Light"/>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Presenter’s Name/Sub-Title/Date</a:t>
            </a:r>
          </a:p>
        </p:txBody>
      </p:sp>
    </p:spTree>
    <p:extLst>
      <p:ext uri="{BB962C8B-B14F-4D97-AF65-F5344CB8AC3E}">
        <p14:creationId xmlns:p14="http://schemas.microsoft.com/office/powerpoint/2010/main" val="3114935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3">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205178" y="1147657"/>
            <a:ext cx="5577840" cy="1143000"/>
          </a:xfrm>
          <a:prstGeom prst="rect">
            <a:avLst/>
          </a:prstGeom>
        </p:spPr>
        <p:txBody>
          <a:bodyPr/>
          <a:lstStyle>
            <a:lvl1pPr algn="l">
              <a:defRPr sz="2700">
                <a:solidFill>
                  <a:schemeClr val="tx1"/>
                </a:solidFill>
                <a:latin typeface="Graphik Light"/>
                <a:cs typeface="Graphik Light"/>
              </a:defRPr>
            </a:lvl1pPr>
          </a:lstStyle>
          <a:p>
            <a:r>
              <a:rPr lang="en-US" dirty="0"/>
              <a:t>Presentation Title</a:t>
            </a:r>
          </a:p>
        </p:txBody>
      </p:sp>
      <p:sp>
        <p:nvSpPr>
          <p:cNvPr id="5" name="Subtitle 2"/>
          <p:cNvSpPr>
            <a:spLocks noGrp="1"/>
          </p:cNvSpPr>
          <p:nvPr>
            <p:ph type="subTitle" idx="1" hasCustomPrompt="1"/>
          </p:nvPr>
        </p:nvSpPr>
        <p:spPr>
          <a:xfrm>
            <a:off x="3205178" y="2307520"/>
            <a:ext cx="5577840" cy="685800"/>
          </a:xfrm>
          <a:prstGeom prst="rect">
            <a:avLst/>
          </a:prstGeom>
        </p:spPr>
        <p:txBody>
          <a:bodyPr/>
          <a:lstStyle>
            <a:lvl1pPr marL="0" indent="0" algn="l">
              <a:buNone/>
              <a:defRPr sz="1500">
                <a:solidFill>
                  <a:schemeClr val="tx1"/>
                </a:solidFill>
                <a:latin typeface="Graphik Light"/>
                <a:cs typeface="Graphik Light"/>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Presenter’s Name/Sub-Title/Date</a:t>
            </a:r>
          </a:p>
        </p:txBody>
      </p:sp>
      <p:pic>
        <p:nvPicPr>
          <p:cNvPr id="6" name="Picture 5" descr="Wi-Fi_01_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9838"/>
            <a:ext cx="3108960" cy="4098300"/>
          </a:xfrm>
          <a:prstGeom prst="rect">
            <a:avLst/>
          </a:prstGeom>
        </p:spPr>
      </p:pic>
      <p:pic>
        <p:nvPicPr>
          <p:cNvPr id="8" name="Picture 7" descr="Mojo_Logo_blu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4000" y="6480001"/>
            <a:ext cx="763200" cy="227135"/>
          </a:xfrm>
          <a:prstGeom prst="rect">
            <a:avLst/>
          </a:prstGeom>
        </p:spPr>
      </p:pic>
    </p:spTree>
    <p:extLst>
      <p:ext uri="{BB962C8B-B14F-4D97-AF65-F5344CB8AC3E}">
        <p14:creationId xmlns:p14="http://schemas.microsoft.com/office/powerpoint/2010/main" val="3317453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154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Just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60000" y="274639"/>
            <a:ext cx="7772400" cy="685800"/>
          </a:xfrm>
          <a:prstGeom prst="rect">
            <a:avLst/>
          </a:prstGeom>
        </p:spPr>
        <p:txBody>
          <a:bodyPr>
            <a:normAutofit/>
          </a:bodyPr>
          <a:lstStyle>
            <a:lvl1pPr algn="l">
              <a:defRPr sz="2400">
                <a:solidFill>
                  <a:schemeClr val="tx1"/>
                </a:solidFill>
                <a:latin typeface="Graphik Light"/>
                <a:cs typeface="Graphik Light"/>
              </a:defRPr>
            </a:lvl1pPr>
          </a:lstStyle>
          <a:p>
            <a:r>
              <a:rPr lang="en-US" dirty="0"/>
              <a:t>Slide Title</a:t>
            </a:r>
          </a:p>
        </p:txBody>
      </p:sp>
    </p:spTree>
    <p:extLst>
      <p:ext uri="{BB962C8B-B14F-4D97-AF65-F5344CB8AC3E}">
        <p14:creationId xmlns:p14="http://schemas.microsoft.com/office/powerpoint/2010/main" val="709652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60000" y="274639"/>
            <a:ext cx="7772400" cy="685800"/>
          </a:xfrm>
          <a:prstGeom prst="rect">
            <a:avLst/>
          </a:prstGeom>
        </p:spPr>
        <p:txBody>
          <a:bodyPr>
            <a:normAutofit/>
          </a:bodyPr>
          <a:lstStyle>
            <a:lvl1pPr algn="l">
              <a:defRPr sz="2400">
                <a:solidFill>
                  <a:schemeClr val="tx1"/>
                </a:solidFill>
                <a:latin typeface="Graphik Light"/>
                <a:cs typeface="Graphik Light"/>
              </a:defRPr>
            </a:lvl1pPr>
          </a:lstStyle>
          <a:p>
            <a:r>
              <a:rPr lang="en-US" dirty="0"/>
              <a:t>Slide Title</a:t>
            </a:r>
          </a:p>
        </p:txBody>
      </p:sp>
      <p:sp>
        <p:nvSpPr>
          <p:cNvPr id="4" name="Content Placeholder 2"/>
          <p:cNvSpPr>
            <a:spLocks noGrp="1"/>
          </p:cNvSpPr>
          <p:nvPr>
            <p:ph idx="1"/>
          </p:nvPr>
        </p:nvSpPr>
        <p:spPr>
          <a:xfrm>
            <a:off x="360000" y="1313759"/>
            <a:ext cx="7772400" cy="4800600"/>
          </a:xfrm>
          <a:prstGeom prst="rect">
            <a:avLst/>
          </a:prstGeom>
        </p:spPr>
        <p:txBody>
          <a:bodyPr/>
          <a:lstStyle>
            <a:lvl1pPr marL="205735" indent="-205735">
              <a:buClr>
                <a:schemeClr val="tx1"/>
              </a:buClr>
              <a:buFont typeface="Arial"/>
              <a:buChar char="•"/>
              <a:defRPr sz="2100">
                <a:solidFill>
                  <a:schemeClr val="tx1"/>
                </a:solidFill>
                <a:latin typeface="Graphik Light"/>
                <a:cs typeface="Graphik Light"/>
              </a:defRPr>
            </a:lvl1pPr>
            <a:lvl2pPr marL="480048" indent="-205735">
              <a:buClr>
                <a:schemeClr val="tx1"/>
              </a:buClr>
              <a:buFont typeface="Arial"/>
              <a:buChar char="•"/>
              <a:defRPr sz="1800">
                <a:solidFill>
                  <a:schemeClr val="tx1"/>
                </a:solidFill>
                <a:latin typeface="Graphik Light"/>
                <a:cs typeface="Graphik Light"/>
              </a:defRPr>
            </a:lvl2pPr>
            <a:lvl3pPr marL="685783" indent="0">
              <a:buNone/>
              <a:defRPr/>
            </a:lvl3pPr>
            <a:lvl4pPr marL="1028675" indent="0">
              <a:buNone/>
              <a:defRPr/>
            </a:lvl4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88455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60000" y="274639"/>
            <a:ext cx="8058868" cy="685800"/>
          </a:xfrm>
          <a:prstGeom prst="rect">
            <a:avLst/>
          </a:prstGeom>
        </p:spPr>
        <p:txBody>
          <a:bodyPr>
            <a:normAutofit/>
          </a:bodyPr>
          <a:lstStyle>
            <a:lvl1pPr algn="l">
              <a:defRPr sz="2400">
                <a:solidFill>
                  <a:schemeClr val="tx1"/>
                </a:solidFill>
                <a:latin typeface="Graphik Light"/>
                <a:cs typeface="Graphik Light"/>
              </a:defRPr>
            </a:lvl1pPr>
          </a:lstStyle>
          <a:p>
            <a:r>
              <a:rPr lang="en-US" dirty="0"/>
              <a:t>Slide Title</a:t>
            </a:r>
          </a:p>
        </p:txBody>
      </p:sp>
      <p:sp>
        <p:nvSpPr>
          <p:cNvPr id="4" name="Content Placeholder 2"/>
          <p:cNvSpPr>
            <a:spLocks noGrp="1"/>
          </p:cNvSpPr>
          <p:nvPr>
            <p:ph idx="1"/>
          </p:nvPr>
        </p:nvSpPr>
        <p:spPr>
          <a:xfrm>
            <a:off x="360000" y="1313759"/>
            <a:ext cx="3749040" cy="4800600"/>
          </a:xfrm>
          <a:prstGeom prst="rect">
            <a:avLst/>
          </a:prstGeom>
        </p:spPr>
        <p:txBody>
          <a:bodyPr/>
          <a:lstStyle>
            <a:lvl1pPr marL="205735" indent="-205735">
              <a:buClr>
                <a:schemeClr val="tx1"/>
              </a:buClr>
              <a:buFont typeface="Arial"/>
              <a:buChar char="•"/>
              <a:defRPr sz="1800">
                <a:solidFill>
                  <a:schemeClr val="tx1"/>
                </a:solidFill>
                <a:latin typeface="Graphik Light"/>
                <a:cs typeface="Graphik Light"/>
              </a:defRPr>
            </a:lvl1pPr>
            <a:lvl2pPr marL="480048" indent="-205735">
              <a:buClr>
                <a:schemeClr val="tx1"/>
              </a:buClr>
              <a:buFont typeface="Arial"/>
              <a:buChar char="•"/>
              <a:defRPr sz="1500">
                <a:solidFill>
                  <a:schemeClr val="tx1"/>
                </a:solidFill>
                <a:latin typeface="Graphik Light"/>
                <a:cs typeface="Graphik Light"/>
              </a:defRPr>
            </a:lvl2pPr>
            <a:lvl3pPr marL="685783" indent="0">
              <a:buNone/>
              <a:defRPr/>
            </a:lvl3pPr>
            <a:lvl4pPr marL="1028675" indent="0">
              <a:buNone/>
              <a:defRPr/>
            </a:lvl4pPr>
          </a:lstStyle>
          <a:p>
            <a:pPr lvl="0"/>
            <a:r>
              <a:rPr lang="en-US"/>
              <a:t>Click to edit Master text styles</a:t>
            </a:r>
          </a:p>
          <a:p>
            <a:pPr lvl="1"/>
            <a:r>
              <a:rPr lang="en-US"/>
              <a:t>Second level</a:t>
            </a:r>
          </a:p>
        </p:txBody>
      </p:sp>
      <p:sp>
        <p:nvSpPr>
          <p:cNvPr id="5" name="Content Placeholder 2"/>
          <p:cNvSpPr>
            <a:spLocks noGrp="1"/>
          </p:cNvSpPr>
          <p:nvPr>
            <p:ph idx="10"/>
          </p:nvPr>
        </p:nvSpPr>
        <p:spPr>
          <a:xfrm>
            <a:off x="4669828" y="1313759"/>
            <a:ext cx="3749040" cy="4800600"/>
          </a:xfrm>
          <a:prstGeom prst="rect">
            <a:avLst/>
          </a:prstGeom>
        </p:spPr>
        <p:txBody>
          <a:bodyPr/>
          <a:lstStyle>
            <a:lvl1pPr marL="205735" indent="-205735">
              <a:buClr>
                <a:schemeClr val="tx1"/>
              </a:buClr>
              <a:buFont typeface="Arial"/>
              <a:buChar char="•"/>
              <a:defRPr sz="1800">
                <a:solidFill>
                  <a:schemeClr val="tx1"/>
                </a:solidFill>
                <a:latin typeface="Graphik Light"/>
                <a:cs typeface="Graphik Light"/>
              </a:defRPr>
            </a:lvl1pPr>
            <a:lvl2pPr marL="480048" indent="-205735">
              <a:buClr>
                <a:schemeClr val="tx1"/>
              </a:buClr>
              <a:buFont typeface="Arial"/>
              <a:buChar char="•"/>
              <a:defRPr sz="1500">
                <a:solidFill>
                  <a:schemeClr val="tx1"/>
                </a:solidFill>
                <a:latin typeface="Graphik Light"/>
                <a:cs typeface="Graphik Light"/>
              </a:defRPr>
            </a:lvl2pPr>
            <a:lvl3pPr marL="685783" indent="0">
              <a:buNone/>
              <a:defRPr/>
            </a:lvl3pPr>
            <a:lvl4pPr marL="1028675" indent="0">
              <a:buNone/>
              <a:defRPr/>
            </a:lvl4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68884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097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Separator 1">
    <p:bg>
      <p:bgPr>
        <a:solidFill>
          <a:srgbClr val="78A4C8"/>
        </a:solidFill>
        <a:effectLst/>
      </p:bgPr>
    </p:bg>
    <p:spTree>
      <p:nvGrpSpPr>
        <p:cNvPr id="1" name=""/>
        <p:cNvGrpSpPr/>
        <p:nvPr/>
      </p:nvGrpSpPr>
      <p:grpSpPr>
        <a:xfrm>
          <a:off x="0" y="0"/>
          <a:ext cx="0" cy="0"/>
          <a:chOff x="0" y="0"/>
          <a:chExt cx="0" cy="0"/>
        </a:xfrm>
      </p:grpSpPr>
      <p:pic>
        <p:nvPicPr>
          <p:cNvPr id="2" name="Picture 1" descr="Mojo_Logo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4000" y="6480000"/>
            <a:ext cx="762000" cy="227584"/>
          </a:xfrm>
          <a:prstGeom prst="rect">
            <a:avLst/>
          </a:prstGeom>
        </p:spPr>
      </p:pic>
      <p:sp>
        <p:nvSpPr>
          <p:cNvPr id="3" name="Slide Number Placeholder 5"/>
          <p:cNvSpPr txBox="1">
            <a:spLocks/>
          </p:cNvSpPr>
          <p:nvPr userDrawn="1"/>
        </p:nvSpPr>
        <p:spPr>
          <a:xfrm>
            <a:off x="72001" y="6398400"/>
            <a:ext cx="375687" cy="365125"/>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Graphik Extralight"/>
                <a:ea typeface="+mn-ea"/>
                <a:cs typeface="Graphik Extra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B15218-CC95-7E40-A613-18D08C4CFC71}" type="slidenum">
              <a:rPr lang="en-US" sz="900" smtClean="0">
                <a:solidFill>
                  <a:schemeClr val="bg1"/>
                </a:solidFill>
              </a:rPr>
              <a:pPr/>
              <a:t>‹#›</a:t>
            </a:fld>
            <a:endParaRPr lang="en-US" sz="900" dirty="0">
              <a:solidFill>
                <a:schemeClr val="bg1"/>
              </a:solidFill>
            </a:endParaRPr>
          </a:p>
        </p:txBody>
      </p:sp>
      <p:sp>
        <p:nvSpPr>
          <p:cNvPr id="5" name="Title 1"/>
          <p:cNvSpPr>
            <a:spLocks noGrp="1"/>
          </p:cNvSpPr>
          <p:nvPr>
            <p:ph type="ctrTitle" hasCustomPrompt="1"/>
          </p:nvPr>
        </p:nvSpPr>
        <p:spPr>
          <a:xfrm>
            <a:off x="446401" y="4071785"/>
            <a:ext cx="5937855" cy="685800"/>
          </a:xfrm>
          <a:prstGeom prst="rect">
            <a:avLst/>
          </a:prstGeom>
        </p:spPr>
        <p:txBody>
          <a:bodyPr/>
          <a:lstStyle>
            <a:lvl1pPr algn="l">
              <a:defRPr sz="2700">
                <a:solidFill>
                  <a:schemeClr val="bg1"/>
                </a:solidFill>
                <a:latin typeface="Graphik Light"/>
                <a:cs typeface="Graphik Light"/>
              </a:defRPr>
            </a:lvl1pPr>
          </a:lstStyle>
          <a:p>
            <a:r>
              <a:rPr lang="en-US" dirty="0"/>
              <a:t>Section Title</a:t>
            </a:r>
          </a:p>
        </p:txBody>
      </p:sp>
      <p:sp>
        <p:nvSpPr>
          <p:cNvPr id="6" name="TextBox 5"/>
          <p:cNvSpPr txBox="1"/>
          <p:nvPr userDrawn="1"/>
        </p:nvSpPr>
        <p:spPr>
          <a:xfrm>
            <a:off x="446401" y="6426719"/>
            <a:ext cx="3360587" cy="230832"/>
          </a:xfrm>
          <a:prstGeom prst="rect">
            <a:avLst/>
          </a:prstGeom>
          <a:noFill/>
        </p:spPr>
        <p:txBody>
          <a:bodyPr wrap="square" rtlCol="0">
            <a:spAutoFit/>
          </a:bodyPr>
          <a:lstStyle/>
          <a:p>
            <a:r>
              <a:rPr lang="en-US" sz="900" dirty="0">
                <a:solidFill>
                  <a:schemeClr val="bg1"/>
                </a:solidFill>
                <a:latin typeface="Graphik Extralight"/>
                <a:cs typeface="Graphik Extralight"/>
              </a:rPr>
              <a:t>© Mojo Networks. Confidential</a:t>
            </a:r>
            <a:r>
              <a:rPr lang="en-US" sz="900" baseline="0" dirty="0">
                <a:solidFill>
                  <a:schemeClr val="bg1"/>
                </a:solidFill>
                <a:latin typeface="Graphik Extralight"/>
                <a:cs typeface="Graphik Extralight"/>
              </a:rPr>
              <a:t> Information.</a:t>
            </a:r>
            <a:endParaRPr lang="en-US" sz="900" dirty="0">
              <a:solidFill>
                <a:schemeClr val="bg1"/>
              </a:solidFill>
              <a:latin typeface="Graphik Extralight"/>
              <a:cs typeface="Graphik Extralight"/>
            </a:endParaRPr>
          </a:p>
        </p:txBody>
      </p:sp>
    </p:spTree>
    <p:extLst>
      <p:ext uri="{BB962C8B-B14F-4D97-AF65-F5344CB8AC3E}">
        <p14:creationId xmlns:p14="http://schemas.microsoft.com/office/powerpoint/2010/main" val="564769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Separator 2">
    <p:bg>
      <p:bgPr>
        <a:solidFill>
          <a:srgbClr val="41414B"/>
        </a:solidFill>
        <a:effectLst/>
      </p:bgPr>
    </p:bg>
    <p:spTree>
      <p:nvGrpSpPr>
        <p:cNvPr id="1" name=""/>
        <p:cNvGrpSpPr/>
        <p:nvPr/>
      </p:nvGrpSpPr>
      <p:grpSpPr>
        <a:xfrm>
          <a:off x="0" y="0"/>
          <a:ext cx="0" cy="0"/>
          <a:chOff x="0" y="0"/>
          <a:chExt cx="0" cy="0"/>
        </a:xfrm>
      </p:grpSpPr>
      <p:pic>
        <p:nvPicPr>
          <p:cNvPr id="2" name="Picture 1" descr="Mojo_Logo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4000" y="6480000"/>
            <a:ext cx="762000" cy="227584"/>
          </a:xfrm>
          <a:prstGeom prst="rect">
            <a:avLst/>
          </a:prstGeom>
        </p:spPr>
      </p:pic>
      <p:sp>
        <p:nvSpPr>
          <p:cNvPr id="3" name="Slide Number Placeholder 5"/>
          <p:cNvSpPr txBox="1">
            <a:spLocks/>
          </p:cNvSpPr>
          <p:nvPr userDrawn="1"/>
        </p:nvSpPr>
        <p:spPr>
          <a:xfrm>
            <a:off x="72000" y="6398400"/>
            <a:ext cx="2133600" cy="365125"/>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Graphik Extralight"/>
                <a:ea typeface="+mn-ea"/>
                <a:cs typeface="Graphik Extra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B15218-CC95-7E40-A613-18D08C4CFC71}" type="slidenum">
              <a:rPr lang="en-US" sz="900" smtClean="0">
                <a:solidFill>
                  <a:schemeClr val="bg1"/>
                </a:solidFill>
              </a:rPr>
              <a:pPr/>
              <a:t>‹#›</a:t>
            </a:fld>
            <a:endParaRPr lang="en-US" sz="900" dirty="0">
              <a:solidFill>
                <a:schemeClr val="bg1"/>
              </a:solidFill>
            </a:endParaRPr>
          </a:p>
        </p:txBody>
      </p:sp>
      <p:sp>
        <p:nvSpPr>
          <p:cNvPr id="6" name="Title 1"/>
          <p:cNvSpPr>
            <a:spLocks noGrp="1"/>
          </p:cNvSpPr>
          <p:nvPr>
            <p:ph type="ctrTitle" hasCustomPrompt="1"/>
          </p:nvPr>
        </p:nvSpPr>
        <p:spPr>
          <a:xfrm>
            <a:off x="446401" y="4071785"/>
            <a:ext cx="5937855" cy="685800"/>
          </a:xfrm>
          <a:prstGeom prst="rect">
            <a:avLst/>
          </a:prstGeom>
        </p:spPr>
        <p:txBody>
          <a:bodyPr/>
          <a:lstStyle>
            <a:lvl1pPr algn="l">
              <a:defRPr sz="2700">
                <a:solidFill>
                  <a:schemeClr val="bg1"/>
                </a:solidFill>
                <a:latin typeface="Graphik Light"/>
                <a:cs typeface="Graphik Light"/>
              </a:defRPr>
            </a:lvl1pPr>
          </a:lstStyle>
          <a:p>
            <a:r>
              <a:rPr lang="en-US" dirty="0"/>
              <a:t>Section Title</a:t>
            </a:r>
          </a:p>
        </p:txBody>
      </p:sp>
      <p:sp>
        <p:nvSpPr>
          <p:cNvPr id="7" name="TextBox 6"/>
          <p:cNvSpPr txBox="1"/>
          <p:nvPr userDrawn="1"/>
        </p:nvSpPr>
        <p:spPr>
          <a:xfrm>
            <a:off x="446401" y="6427200"/>
            <a:ext cx="3360587" cy="230832"/>
          </a:xfrm>
          <a:prstGeom prst="rect">
            <a:avLst/>
          </a:prstGeom>
          <a:noFill/>
        </p:spPr>
        <p:txBody>
          <a:bodyPr wrap="square" rtlCol="0">
            <a:spAutoFit/>
          </a:bodyPr>
          <a:lstStyle/>
          <a:p>
            <a:r>
              <a:rPr lang="en-US" sz="900" dirty="0">
                <a:solidFill>
                  <a:srgbClr val="FFFFFF"/>
                </a:solidFill>
                <a:latin typeface="Graphik Extralight"/>
                <a:cs typeface="Graphik Extralight"/>
              </a:rPr>
              <a:t>© Mojo Networks. Confidential</a:t>
            </a:r>
            <a:r>
              <a:rPr lang="en-US" sz="900" baseline="0" dirty="0">
                <a:solidFill>
                  <a:srgbClr val="FFFFFF"/>
                </a:solidFill>
                <a:latin typeface="Graphik Extralight"/>
                <a:cs typeface="Graphik Extralight"/>
              </a:rPr>
              <a:t> Information.</a:t>
            </a:r>
            <a:endParaRPr lang="en-US" sz="900" dirty="0">
              <a:solidFill>
                <a:srgbClr val="FFFFFF"/>
              </a:solidFill>
              <a:latin typeface="Graphik Extralight"/>
              <a:cs typeface="Graphik Extralight"/>
            </a:endParaRPr>
          </a:p>
        </p:txBody>
      </p:sp>
    </p:spTree>
    <p:extLst>
      <p:ext uri="{BB962C8B-B14F-4D97-AF65-F5344CB8AC3E}">
        <p14:creationId xmlns:p14="http://schemas.microsoft.com/office/powerpoint/2010/main" val="1664744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ast Slide">
    <p:bg>
      <p:bgPr>
        <a:solidFill>
          <a:srgbClr val="78A4C8"/>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72000" y="6398400"/>
            <a:ext cx="2133600" cy="365125"/>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Graphik Extralight"/>
                <a:ea typeface="+mn-ea"/>
                <a:cs typeface="Graphik Extra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B15218-CC95-7E40-A613-18D08C4CFC71}" type="slidenum">
              <a:rPr lang="en-US" sz="900" smtClean="0">
                <a:solidFill>
                  <a:schemeClr val="bg1"/>
                </a:solidFill>
              </a:rPr>
              <a:pPr/>
              <a:t>‹#›</a:t>
            </a:fld>
            <a:endParaRPr lang="en-US" sz="900" dirty="0">
              <a:solidFill>
                <a:schemeClr val="bg1"/>
              </a:solidFill>
            </a:endParaRPr>
          </a:p>
        </p:txBody>
      </p:sp>
      <p:pic>
        <p:nvPicPr>
          <p:cNvPr id="6" name="Picture 5" descr="Mojo_Logo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196546"/>
            <a:ext cx="8684514" cy="2584583"/>
          </a:xfrm>
          <a:prstGeom prst="rect">
            <a:avLst/>
          </a:prstGeom>
        </p:spPr>
      </p:pic>
      <p:sp>
        <p:nvSpPr>
          <p:cNvPr id="7" name="Title 1"/>
          <p:cNvSpPr>
            <a:spLocks noGrp="1"/>
          </p:cNvSpPr>
          <p:nvPr>
            <p:ph type="title" hasCustomPrompt="1"/>
          </p:nvPr>
        </p:nvSpPr>
        <p:spPr>
          <a:xfrm>
            <a:off x="446400" y="3875223"/>
            <a:ext cx="5943600" cy="685800"/>
          </a:xfrm>
          <a:prstGeom prst="rect">
            <a:avLst/>
          </a:prstGeom>
        </p:spPr>
        <p:txBody>
          <a:bodyPr anchor="b"/>
          <a:lstStyle>
            <a:lvl1pPr algn="l">
              <a:defRPr sz="1800" b="0">
                <a:solidFill>
                  <a:schemeClr val="bg1"/>
                </a:solidFill>
                <a:latin typeface="Graphik Light"/>
                <a:cs typeface="Graphik Light"/>
              </a:defRPr>
            </a:lvl1pPr>
          </a:lstStyle>
          <a:p>
            <a:r>
              <a:rPr lang="en-US" dirty="0"/>
              <a:t>Company URL</a:t>
            </a:r>
          </a:p>
        </p:txBody>
      </p:sp>
      <p:sp>
        <p:nvSpPr>
          <p:cNvPr id="8" name="Text Placeholder 3"/>
          <p:cNvSpPr>
            <a:spLocks noGrp="1"/>
          </p:cNvSpPr>
          <p:nvPr>
            <p:ph type="body" sz="half" idx="2" hasCustomPrompt="1"/>
          </p:nvPr>
        </p:nvSpPr>
        <p:spPr>
          <a:xfrm>
            <a:off x="446400" y="4575632"/>
            <a:ext cx="5943600" cy="685800"/>
          </a:xfrm>
          <a:prstGeom prst="rect">
            <a:avLst/>
          </a:prstGeom>
        </p:spPr>
        <p:txBody>
          <a:bodyPr/>
          <a:lstStyle>
            <a:lvl1pPr marL="0" indent="0">
              <a:buNone/>
              <a:defRPr sz="1800" baseline="0">
                <a:solidFill>
                  <a:schemeClr val="bg1"/>
                </a:solidFill>
                <a:latin typeface="Graphik Light"/>
                <a:cs typeface="Graphik Light"/>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dirty="0"/>
              <a:t>More contact info goes here</a:t>
            </a:r>
          </a:p>
        </p:txBody>
      </p:sp>
      <p:sp>
        <p:nvSpPr>
          <p:cNvPr id="9" name="TextBox 8"/>
          <p:cNvSpPr txBox="1"/>
          <p:nvPr userDrawn="1"/>
        </p:nvSpPr>
        <p:spPr>
          <a:xfrm>
            <a:off x="446401" y="6427200"/>
            <a:ext cx="3360587" cy="230832"/>
          </a:xfrm>
          <a:prstGeom prst="rect">
            <a:avLst/>
          </a:prstGeom>
          <a:noFill/>
        </p:spPr>
        <p:txBody>
          <a:bodyPr wrap="square" rtlCol="0">
            <a:spAutoFit/>
          </a:bodyPr>
          <a:lstStyle/>
          <a:p>
            <a:r>
              <a:rPr lang="en-US" sz="900" dirty="0">
                <a:solidFill>
                  <a:srgbClr val="FFFFFF"/>
                </a:solidFill>
                <a:latin typeface="Graphik Extralight"/>
                <a:cs typeface="Graphik Extralight"/>
              </a:rPr>
              <a:t>© Mojo Networks. Confidential</a:t>
            </a:r>
            <a:r>
              <a:rPr lang="en-US" sz="900" baseline="0" dirty="0">
                <a:solidFill>
                  <a:srgbClr val="FFFFFF"/>
                </a:solidFill>
                <a:latin typeface="Graphik Extralight"/>
                <a:cs typeface="Graphik Extralight"/>
              </a:rPr>
              <a:t> Information.</a:t>
            </a:r>
            <a:endParaRPr lang="en-US" sz="900" dirty="0">
              <a:solidFill>
                <a:srgbClr val="FFFFFF"/>
              </a:solidFill>
              <a:latin typeface="Graphik Extralight"/>
              <a:cs typeface="Graphik Extralight"/>
            </a:endParaRPr>
          </a:p>
        </p:txBody>
      </p:sp>
    </p:spTree>
    <p:extLst>
      <p:ext uri="{BB962C8B-B14F-4D97-AF65-F5344CB8AC3E}">
        <p14:creationId xmlns:p14="http://schemas.microsoft.com/office/powerpoint/2010/main" val="3645759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ust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46468" y="274638"/>
            <a:ext cx="7772400" cy="685800"/>
          </a:xfrm>
          <a:prstGeom prst="rect">
            <a:avLst/>
          </a:prstGeom>
        </p:spPr>
        <p:txBody>
          <a:bodyPr>
            <a:normAutofit/>
          </a:bodyPr>
          <a:lstStyle>
            <a:lvl1pPr algn="l">
              <a:defRPr sz="3200">
                <a:solidFill>
                  <a:schemeClr val="tx1"/>
                </a:solidFill>
                <a:latin typeface="Graphik Light"/>
                <a:cs typeface="Graphik Light"/>
              </a:defRPr>
            </a:lvl1pPr>
          </a:lstStyle>
          <a:p>
            <a:r>
              <a:rPr lang="en-US" dirty="0"/>
              <a:t>Slide Title</a:t>
            </a:r>
          </a:p>
        </p:txBody>
      </p:sp>
    </p:spTree>
    <p:extLst>
      <p:ext uri="{BB962C8B-B14F-4D97-AF65-F5344CB8AC3E}">
        <p14:creationId xmlns:p14="http://schemas.microsoft.com/office/powerpoint/2010/main" val="170483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46468" y="274638"/>
            <a:ext cx="7772400" cy="685800"/>
          </a:xfrm>
          <a:prstGeom prst="rect">
            <a:avLst/>
          </a:prstGeom>
        </p:spPr>
        <p:txBody>
          <a:bodyPr>
            <a:normAutofit/>
          </a:bodyPr>
          <a:lstStyle>
            <a:lvl1pPr algn="l">
              <a:defRPr sz="3200">
                <a:solidFill>
                  <a:schemeClr val="tx1"/>
                </a:solidFill>
                <a:latin typeface="Graphik Light"/>
                <a:cs typeface="Graphik Light"/>
              </a:defRPr>
            </a:lvl1pPr>
          </a:lstStyle>
          <a:p>
            <a:r>
              <a:rPr lang="en-US" dirty="0"/>
              <a:t>Slide Title</a:t>
            </a:r>
          </a:p>
        </p:txBody>
      </p:sp>
      <p:sp>
        <p:nvSpPr>
          <p:cNvPr id="4" name="Content Placeholder 2"/>
          <p:cNvSpPr>
            <a:spLocks noGrp="1"/>
          </p:cNvSpPr>
          <p:nvPr>
            <p:ph idx="1"/>
          </p:nvPr>
        </p:nvSpPr>
        <p:spPr>
          <a:xfrm>
            <a:off x="638631" y="1313759"/>
            <a:ext cx="7772400" cy="4800600"/>
          </a:xfrm>
          <a:prstGeom prst="rect">
            <a:avLst/>
          </a:prstGeom>
        </p:spPr>
        <p:txBody>
          <a:bodyPr/>
          <a:lstStyle>
            <a:lvl1pPr marL="274320" indent="-274320">
              <a:buClr>
                <a:schemeClr val="tx1"/>
              </a:buClr>
              <a:buFont typeface="Arial"/>
              <a:buChar char="•"/>
              <a:defRPr sz="2800">
                <a:solidFill>
                  <a:schemeClr val="tx1"/>
                </a:solidFill>
                <a:latin typeface="Graphik Light"/>
                <a:cs typeface="Graphik Light"/>
              </a:defRPr>
            </a:lvl1pPr>
            <a:lvl2pPr marL="640080" indent="-274320">
              <a:buClr>
                <a:schemeClr val="tx1"/>
              </a:buClr>
              <a:buFont typeface="Arial"/>
              <a:buChar char="•"/>
              <a:defRPr sz="2400">
                <a:solidFill>
                  <a:schemeClr val="tx1"/>
                </a:solidFill>
                <a:latin typeface="Graphik Light"/>
                <a:cs typeface="Graphik Light"/>
              </a:defRPr>
            </a:lvl2pPr>
            <a:lvl3pPr marL="914400" indent="0">
              <a:buNone/>
              <a:defRPr/>
            </a:lvl3pPr>
            <a:lvl4pPr marL="1371600" indent="0">
              <a:buNone/>
              <a:defRPr/>
            </a:lvl4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7866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46468" y="274638"/>
            <a:ext cx="7772400" cy="685800"/>
          </a:xfrm>
          <a:prstGeom prst="rect">
            <a:avLst/>
          </a:prstGeom>
        </p:spPr>
        <p:txBody>
          <a:bodyPr>
            <a:normAutofit/>
          </a:bodyPr>
          <a:lstStyle>
            <a:lvl1pPr algn="l">
              <a:defRPr sz="3200">
                <a:solidFill>
                  <a:schemeClr val="tx1"/>
                </a:solidFill>
                <a:latin typeface="Graphik Light"/>
                <a:cs typeface="Graphik Light"/>
              </a:defRPr>
            </a:lvl1pPr>
          </a:lstStyle>
          <a:p>
            <a:r>
              <a:rPr lang="en-US" dirty="0"/>
              <a:t>Slide Title</a:t>
            </a:r>
          </a:p>
        </p:txBody>
      </p:sp>
      <p:sp>
        <p:nvSpPr>
          <p:cNvPr id="4" name="Content Placeholder 2"/>
          <p:cNvSpPr>
            <a:spLocks noGrp="1"/>
          </p:cNvSpPr>
          <p:nvPr>
            <p:ph idx="1"/>
          </p:nvPr>
        </p:nvSpPr>
        <p:spPr>
          <a:xfrm>
            <a:off x="638631" y="1313759"/>
            <a:ext cx="3749040" cy="4800600"/>
          </a:xfrm>
          <a:prstGeom prst="rect">
            <a:avLst/>
          </a:prstGeom>
        </p:spPr>
        <p:txBody>
          <a:bodyPr/>
          <a:lstStyle>
            <a:lvl1pPr marL="274320" indent="-274320">
              <a:buClr>
                <a:schemeClr val="tx1"/>
              </a:buClr>
              <a:buFont typeface="Arial"/>
              <a:buChar char="•"/>
              <a:defRPr sz="2400">
                <a:solidFill>
                  <a:schemeClr val="tx1"/>
                </a:solidFill>
                <a:latin typeface="Graphik Light"/>
                <a:cs typeface="Graphik Light"/>
              </a:defRPr>
            </a:lvl1pPr>
            <a:lvl2pPr marL="640080" indent="-274320">
              <a:buClr>
                <a:schemeClr val="tx1"/>
              </a:buClr>
              <a:buFont typeface="Arial"/>
              <a:buChar char="•"/>
              <a:defRPr sz="2000">
                <a:solidFill>
                  <a:schemeClr val="tx1"/>
                </a:solidFill>
                <a:latin typeface="Graphik Light"/>
                <a:cs typeface="Graphik Light"/>
              </a:defRPr>
            </a:lvl2pPr>
            <a:lvl3pPr marL="914400" indent="0">
              <a:buNone/>
              <a:defRPr/>
            </a:lvl3pPr>
            <a:lvl4pPr marL="1371600" indent="0">
              <a:buNone/>
              <a:defRPr/>
            </a:lvl4pPr>
          </a:lstStyle>
          <a:p>
            <a:pPr lvl="0"/>
            <a:r>
              <a:rPr lang="en-US"/>
              <a:t>Click to edit Master text styles</a:t>
            </a:r>
          </a:p>
          <a:p>
            <a:pPr lvl="1"/>
            <a:r>
              <a:rPr lang="en-US"/>
              <a:t>Second level</a:t>
            </a:r>
          </a:p>
        </p:txBody>
      </p:sp>
      <p:sp>
        <p:nvSpPr>
          <p:cNvPr id="5" name="Content Placeholder 2"/>
          <p:cNvSpPr>
            <a:spLocks noGrp="1"/>
          </p:cNvSpPr>
          <p:nvPr>
            <p:ph idx="10"/>
          </p:nvPr>
        </p:nvSpPr>
        <p:spPr>
          <a:xfrm>
            <a:off x="4669828" y="1313759"/>
            <a:ext cx="3749040" cy="4800600"/>
          </a:xfrm>
          <a:prstGeom prst="rect">
            <a:avLst/>
          </a:prstGeom>
        </p:spPr>
        <p:txBody>
          <a:bodyPr/>
          <a:lstStyle>
            <a:lvl1pPr marL="274320" indent="-274320">
              <a:buClr>
                <a:schemeClr val="tx1"/>
              </a:buClr>
              <a:buFont typeface="Arial"/>
              <a:buChar char="•"/>
              <a:defRPr sz="2400">
                <a:solidFill>
                  <a:schemeClr val="tx1"/>
                </a:solidFill>
                <a:latin typeface="Graphik Light"/>
                <a:cs typeface="Graphik Light"/>
              </a:defRPr>
            </a:lvl1pPr>
            <a:lvl2pPr marL="640080" indent="-274320">
              <a:buClr>
                <a:schemeClr val="tx1"/>
              </a:buClr>
              <a:buFont typeface="Arial"/>
              <a:buChar char="•"/>
              <a:defRPr sz="2000">
                <a:solidFill>
                  <a:schemeClr val="tx1"/>
                </a:solidFill>
                <a:latin typeface="Graphik Light"/>
                <a:cs typeface="Graphik Light"/>
              </a:defRPr>
            </a:lvl2pPr>
            <a:lvl3pPr marL="914400" indent="0">
              <a:buNone/>
              <a:defRPr/>
            </a:lvl3pPr>
            <a:lvl4pPr marL="1371600" indent="0">
              <a:buNone/>
              <a:defRPr/>
            </a:lvl4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4829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Separator 1">
    <p:bg>
      <p:bgPr>
        <a:solidFill>
          <a:srgbClr val="78A4C8"/>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275769"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Graphik Extralight"/>
                <a:ea typeface="+mn-ea"/>
                <a:cs typeface="Graphik Extra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B15218-CC95-7E40-A613-18D08C4CFC71}" type="slidenum">
              <a:rPr lang="en-US" smtClean="0">
                <a:solidFill>
                  <a:schemeClr val="bg1"/>
                </a:solidFill>
              </a:rPr>
              <a:pPr/>
              <a:t>‹#›</a:t>
            </a:fld>
            <a:endParaRPr lang="en-US" dirty="0">
              <a:solidFill>
                <a:schemeClr val="bg1"/>
              </a:solidFill>
            </a:endParaRPr>
          </a:p>
        </p:txBody>
      </p:sp>
      <p:sp>
        <p:nvSpPr>
          <p:cNvPr id="5" name="Title 1"/>
          <p:cNvSpPr>
            <a:spLocks noGrp="1"/>
          </p:cNvSpPr>
          <p:nvPr>
            <p:ph type="ctrTitle" hasCustomPrompt="1"/>
          </p:nvPr>
        </p:nvSpPr>
        <p:spPr>
          <a:xfrm>
            <a:off x="642449" y="4071785"/>
            <a:ext cx="5937855" cy="685800"/>
          </a:xfrm>
          <a:prstGeom prst="rect">
            <a:avLst/>
          </a:prstGeom>
        </p:spPr>
        <p:txBody>
          <a:bodyPr/>
          <a:lstStyle>
            <a:lvl1pPr algn="l">
              <a:defRPr sz="3600">
                <a:solidFill>
                  <a:schemeClr val="bg1"/>
                </a:solidFill>
                <a:latin typeface="Graphik Light"/>
                <a:cs typeface="Graphik Light"/>
              </a:defRPr>
            </a:lvl1pPr>
          </a:lstStyle>
          <a:p>
            <a:r>
              <a:rPr lang="en-US" dirty="0"/>
              <a:t>Section Title</a:t>
            </a:r>
          </a:p>
        </p:txBody>
      </p:sp>
      <p:sp>
        <p:nvSpPr>
          <p:cNvPr id="6" name="TextBox 5"/>
          <p:cNvSpPr txBox="1"/>
          <p:nvPr userDrawn="1"/>
        </p:nvSpPr>
        <p:spPr>
          <a:xfrm>
            <a:off x="651450" y="6399316"/>
            <a:ext cx="3360587" cy="276999"/>
          </a:xfrm>
          <a:prstGeom prst="rect">
            <a:avLst/>
          </a:prstGeom>
          <a:noFill/>
        </p:spPr>
        <p:txBody>
          <a:bodyPr wrap="square" rtlCol="0">
            <a:spAutoFit/>
          </a:bodyPr>
          <a:lstStyle/>
          <a:p>
            <a:r>
              <a:rPr lang="en-US" sz="1200" dirty="0">
                <a:solidFill>
                  <a:schemeClr val="bg1"/>
                </a:solidFill>
                <a:latin typeface="Graphik Extralight"/>
                <a:cs typeface="Graphik Extralight"/>
              </a:rPr>
              <a:t>© Mojo Networks. Confidential</a:t>
            </a:r>
            <a:r>
              <a:rPr lang="en-US" sz="1200" baseline="0" dirty="0">
                <a:solidFill>
                  <a:schemeClr val="bg1"/>
                </a:solidFill>
                <a:latin typeface="Graphik Extralight"/>
                <a:cs typeface="Graphik Extralight"/>
              </a:rPr>
              <a:t> Information.</a:t>
            </a:r>
            <a:endParaRPr lang="en-US" sz="1200" dirty="0">
              <a:solidFill>
                <a:schemeClr val="bg1"/>
              </a:solidFill>
              <a:latin typeface="Graphik Extralight"/>
              <a:cs typeface="Graphik Extralight"/>
            </a:endParaRPr>
          </a:p>
        </p:txBody>
      </p:sp>
      <p:pic>
        <p:nvPicPr>
          <p:cNvPr id="7" name="Picture 6" descr="Mojo_Logo_Networks_Lockup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8046" y="6479565"/>
            <a:ext cx="1371600" cy="186173"/>
          </a:xfrm>
          <a:prstGeom prst="rect">
            <a:avLst/>
          </a:prstGeom>
        </p:spPr>
      </p:pic>
    </p:spTree>
    <p:extLst>
      <p:ext uri="{BB962C8B-B14F-4D97-AF65-F5344CB8AC3E}">
        <p14:creationId xmlns:p14="http://schemas.microsoft.com/office/powerpoint/2010/main" val="274658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Separator 2">
    <p:bg>
      <p:bgPr>
        <a:solidFill>
          <a:srgbClr val="41414B"/>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275769"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Graphik Extralight"/>
                <a:ea typeface="+mn-ea"/>
                <a:cs typeface="Graphik Extra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B15218-CC95-7E40-A613-18D08C4CFC71}" type="slidenum">
              <a:rPr lang="en-US" smtClean="0">
                <a:solidFill>
                  <a:schemeClr val="bg1"/>
                </a:solidFill>
              </a:rPr>
              <a:pPr/>
              <a:t>‹#›</a:t>
            </a:fld>
            <a:endParaRPr lang="en-US" dirty="0">
              <a:solidFill>
                <a:schemeClr val="bg1"/>
              </a:solidFill>
            </a:endParaRPr>
          </a:p>
        </p:txBody>
      </p:sp>
      <p:sp>
        <p:nvSpPr>
          <p:cNvPr id="6" name="Title 1"/>
          <p:cNvSpPr>
            <a:spLocks noGrp="1"/>
          </p:cNvSpPr>
          <p:nvPr>
            <p:ph type="ctrTitle" hasCustomPrompt="1"/>
          </p:nvPr>
        </p:nvSpPr>
        <p:spPr>
          <a:xfrm>
            <a:off x="642449" y="4071785"/>
            <a:ext cx="5937855" cy="685800"/>
          </a:xfrm>
          <a:prstGeom prst="rect">
            <a:avLst/>
          </a:prstGeom>
        </p:spPr>
        <p:txBody>
          <a:bodyPr/>
          <a:lstStyle>
            <a:lvl1pPr algn="l">
              <a:defRPr sz="3600">
                <a:solidFill>
                  <a:schemeClr val="bg1"/>
                </a:solidFill>
                <a:latin typeface="Graphik Light"/>
                <a:cs typeface="Graphik Light"/>
              </a:defRPr>
            </a:lvl1pPr>
          </a:lstStyle>
          <a:p>
            <a:r>
              <a:rPr lang="en-US" dirty="0"/>
              <a:t>Section Title</a:t>
            </a:r>
          </a:p>
        </p:txBody>
      </p:sp>
      <p:sp>
        <p:nvSpPr>
          <p:cNvPr id="7" name="TextBox 6"/>
          <p:cNvSpPr txBox="1"/>
          <p:nvPr userDrawn="1"/>
        </p:nvSpPr>
        <p:spPr>
          <a:xfrm>
            <a:off x="651450" y="6399316"/>
            <a:ext cx="3360587" cy="276999"/>
          </a:xfrm>
          <a:prstGeom prst="rect">
            <a:avLst/>
          </a:prstGeom>
          <a:noFill/>
        </p:spPr>
        <p:txBody>
          <a:bodyPr wrap="square" rtlCol="0">
            <a:spAutoFit/>
          </a:bodyPr>
          <a:lstStyle/>
          <a:p>
            <a:r>
              <a:rPr lang="en-US" sz="1200" dirty="0">
                <a:solidFill>
                  <a:srgbClr val="FFFFFF"/>
                </a:solidFill>
                <a:latin typeface="Graphik Extralight"/>
                <a:cs typeface="Graphik Extralight"/>
              </a:rPr>
              <a:t>© Mojo Networks. Confidential</a:t>
            </a:r>
            <a:r>
              <a:rPr lang="en-US" sz="1200" baseline="0" dirty="0">
                <a:solidFill>
                  <a:srgbClr val="FFFFFF"/>
                </a:solidFill>
                <a:latin typeface="Graphik Extralight"/>
                <a:cs typeface="Graphik Extralight"/>
              </a:rPr>
              <a:t> Information.</a:t>
            </a:r>
            <a:endParaRPr lang="en-US" sz="1200" dirty="0">
              <a:solidFill>
                <a:srgbClr val="FFFFFF"/>
              </a:solidFill>
              <a:latin typeface="Graphik Extralight"/>
              <a:cs typeface="Graphik Extralight"/>
            </a:endParaRPr>
          </a:p>
        </p:txBody>
      </p:sp>
      <p:pic>
        <p:nvPicPr>
          <p:cNvPr id="8" name="Picture 7" descr="Mojo_Logo_Networks_Lockup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8046" y="6479565"/>
            <a:ext cx="1371600" cy="186173"/>
          </a:xfrm>
          <a:prstGeom prst="rect">
            <a:avLst/>
          </a:prstGeom>
        </p:spPr>
      </p:pic>
    </p:spTree>
    <p:extLst>
      <p:ext uri="{BB962C8B-B14F-4D97-AF65-F5344CB8AC3E}">
        <p14:creationId xmlns:p14="http://schemas.microsoft.com/office/powerpoint/2010/main" val="1959823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ast Slide">
    <p:bg>
      <p:bgPr>
        <a:solidFill>
          <a:srgbClr val="78A4C8"/>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275769"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Graphik Extralight"/>
                <a:ea typeface="+mn-ea"/>
                <a:cs typeface="Graphik Extra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B15218-CC95-7E40-A613-18D08C4CFC71}" type="slidenum">
              <a:rPr lang="en-US" smtClean="0">
                <a:solidFill>
                  <a:schemeClr val="bg1"/>
                </a:solidFill>
              </a:rPr>
              <a:pPr/>
              <a:t>‹#›</a:t>
            </a:fld>
            <a:endParaRPr lang="en-US" dirty="0">
              <a:solidFill>
                <a:schemeClr val="bg1"/>
              </a:solidFill>
            </a:endParaRPr>
          </a:p>
        </p:txBody>
      </p:sp>
      <p:sp>
        <p:nvSpPr>
          <p:cNvPr id="7" name="Title 1"/>
          <p:cNvSpPr>
            <a:spLocks noGrp="1"/>
          </p:cNvSpPr>
          <p:nvPr>
            <p:ph type="title" hasCustomPrompt="1"/>
          </p:nvPr>
        </p:nvSpPr>
        <p:spPr>
          <a:xfrm>
            <a:off x="685800" y="3875222"/>
            <a:ext cx="5943600" cy="685800"/>
          </a:xfrm>
          <a:prstGeom prst="rect">
            <a:avLst/>
          </a:prstGeom>
        </p:spPr>
        <p:txBody>
          <a:bodyPr anchor="b"/>
          <a:lstStyle>
            <a:lvl1pPr algn="l">
              <a:defRPr sz="2400" b="0">
                <a:solidFill>
                  <a:schemeClr val="bg1"/>
                </a:solidFill>
                <a:latin typeface="Graphik Light"/>
                <a:cs typeface="Graphik Light"/>
              </a:defRPr>
            </a:lvl1pPr>
          </a:lstStyle>
          <a:p>
            <a:r>
              <a:rPr lang="en-US" dirty="0"/>
              <a:t>Company URL</a:t>
            </a:r>
          </a:p>
        </p:txBody>
      </p:sp>
      <p:sp>
        <p:nvSpPr>
          <p:cNvPr id="8" name="Text Placeholder 3"/>
          <p:cNvSpPr>
            <a:spLocks noGrp="1"/>
          </p:cNvSpPr>
          <p:nvPr>
            <p:ph type="body" sz="half" idx="2" hasCustomPrompt="1"/>
          </p:nvPr>
        </p:nvSpPr>
        <p:spPr>
          <a:xfrm>
            <a:off x="685800" y="4575632"/>
            <a:ext cx="5943600" cy="685800"/>
          </a:xfrm>
          <a:prstGeom prst="rect">
            <a:avLst/>
          </a:prstGeom>
        </p:spPr>
        <p:txBody>
          <a:bodyPr/>
          <a:lstStyle>
            <a:lvl1pPr marL="0" indent="0">
              <a:buNone/>
              <a:defRPr sz="2400" baseline="0">
                <a:solidFill>
                  <a:schemeClr val="bg1"/>
                </a:solidFill>
                <a:latin typeface="Graphik Light"/>
                <a:cs typeface="Graphik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More contact info goes here</a:t>
            </a:r>
          </a:p>
        </p:txBody>
      </p:sp>
      <p:sp>
        <p:nvSpPr>
          <p:cNvPr id="9" name="TextBox 8"/>
          <p:cNvSpPr txBox="1"/>
          <p:nvPr userDrawn="1"/>
        </p:nvSpPr>
        <p:spPr>
          <a:xfrm>
            <a:off x="651450" y="6399316"/>
            <a:ext cx="3360587" cy="276999"/>
          </a:xfrm>
          <a:prstGeom prst="rect">
            <a:avLst/>
          </a:prstGeom>
          <a:noFill/>
        </p:spPr>
        <p:txBody>
          <a:bodyPr wrap="square" rtlCol="0">
            <a:spAutoFit/>
          </a:bodyPr>
          <a:lstStyle/>
          <a:p>
            <a:r>
              <a:rPr lang="en-US" sz="1200" dirty="0">
                <a:solidFill>
                  <a:srgbClr val="FFFFFF"/>
                </a:solidFill>
                <a:latin typeface="Graphik Extralight"/>
                <a:cs typeface="Graphik Extralight"/>
              </a:rPr>
              <a:t>© Mojo Networks. Confidential</a:t>
            </a:r>
            <a:r>
              <a:rPr lang="en-US" sz="1200" baseline="0" dirty="0">
                <a:solidFill>
                  <a:srgbClr val="FFFFFF"/>
                </a:solidFill>
                <a:latin typeface="Graphik Extralight"/>
                <a:cs typeface="Graphik Extralight"/>
              </a:rPr>
              <a:t> Information.</a:t>
            </a:r>
            <a:endParaRPr lang="en-US" sz="1200" dirty="0">
              <a:solidFill>
                <a:srgbClr val="FFFFFF"/>
              </a:solidFill>
              <a:latin typeface="Graphik Extralight"/>
              <a:cs typeface="Graphik Extralight"/>
            </a:endParaRPr>
          </a:p>
        </p:txBody>
      </p:sp>
      <p:pic>
        <p:nvPicPr>
          <p:cNvPr id="4" name="Picture 3" descr="Mojo_Logo_Networks_Lockup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9396" y="193272"/>
            <a:ext cx="8445208" cy="1137288"/>
          </a:xfrm>
          <a:prstGeom prst="rect">
            <a:avLst/>
          </a:prstGeom>
        </p:spPr>
      </p:pic>
    </p:spTree>
    <p:extLst>
      <p:ext uri="{BB962C8B-B14F-4D97-AF65-F5344CB8AC3E}">
        <p14:creationId xmlns:p14="http://schemas.microsoft.com/office/powerpoint/2010/main" val="2505707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Mojo_Logo_Networks_Lockup_Black_rgb.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8046" y="6481029"/>
            <a:ext cx="1371600" cy="186173"/>
          </a:xfrm>
          <a:prstGeom prst="rect">
            <a:avLst/>
          </a:prstGeom>
        </p:spPr>
      </p:pic>
      <p:sp>
        <p:nvSpPr>
          <p:cNvPr id="8" name="TextBox 7"/>
          <p:cNvSpPr txBox="1"/>
          <p:nvPr/>
        </p:nvSpPr>
        <p:spPr>
          <a:xfrm>
            <a:off x="651450" y="6399316"/>
            <a:ext cx="3360587" cy="276999"/>
          </a:xfrm>
          <a:prstGeom prst="rect">
            <a:avLst/>
          </a:prstGeom>
          <a:noFill/>
        </p:spPr>
        <p:txBody>
          <a:bodyPr wrap="square" rtlCol="0">
            <a:spAutoFit/>
          </a:bodyPr>
          <a:lstStyle/>
          <a:p>
            <a:r>
              <a:rPr lang="en-US" sz="1200" dirty="0">
                <a:solidFill>
                  <a:schemeClr val="tx1"/>
                </a:solidFill>
                <a:latin typeface="Graphik Extralight"/>
                <a:cs typeface="Graphik Extralight"/>
              </a:rPr>
              <a:t>© Mojo Networks. Confidential</a:t>
            </a:r>
            <a:r>
              <a:rPr lang="en-US" sz="1200" baseline="0" dirty="0">
                <a:solidFill>
                  <a:schemeClr val="tx1"/>
                </a:solidFill>
                <a:latin typeface="Graphik Extralight"/>
                <a:cs typeface="Graphik Extralight"/>
              </a:rPr>
              <a:t> Information.</a:t>
            </a:r>
            <a:endParaRPr lang="en-US" sz="1200" dirty="0">
              <a:solidFill>
                <a:schemeClr val="tx1"/>
              </a:solidFill>
              <a:latin typeface="Graphik Extralight"/>
              <a:cs typeface="Graphik Extralight"/>
            </a:endParaRPr>
          </a:p>
        </p:txBody>
      </p:sp>
      <p:sp>
        <p:nvSpPr>
          <p:cNvPr id="9" name="TextBox 8"/>
          <p:cNvSpPr txBox="1"/>
          <p:nvPr/>
        </p:nvSpPr>
        <p:spPr>
          <a:xfrm>
            <a:off x="275769" y="6399316"/>
            <a:ext cx="640080" cy="276999"/>
          </a:xfrm>
          <a:prstGeom prst="rect">
            <a:avLst/>
          </a:prstGeom>
          <a:noFill/>
        </p:spPr>
        <p:txBody>
          <a:bodyPr wrap="square" rtlCol="0">
            <a:spAutoFit/>
          </a:bodyPr>
          <a:lstStyle/>
          <a:p>
            <a:fld id="{0EDDA55A-E083-3D4C-9D3B-B322C018F67E}" type="slidenum">
              <a:rPr lang="en-US" sz="1200" smtClean="0">
                <a:solidFill>
                  <a:schemeClr val="tx1"/>
                </a:solidFill>
                <a:latin typeface="Graphik Extralight"/>
                <a:cs typeface="Graphik Extralight"/>
              </a:rPr>
              <a:t>‹#›</a:t>
            </a:fld>
            <a:endParaRPr lang="en-US" sz="1200" dirty="0">
              <a:solidFill>
                <a:schemeClr val="tx1"/>
              </a:solidFill>
              <a:latin typeface="Graphik Extralight"/>
              <a:cs typeface="Graphik Extralight"/>
            </a:endParaRPr>
          </a:p>
        </p:txBody>
      </p:sp>
    </p:spTree>
    <p:extLst>
      <p:ext uri="{BB962C8B-B14F-4D97-AF65-F5344CB8AC3E}">
        <p14:creationId xmlns:p14="http://schemas.microsoft.com/office/powerpoint/2010/main" val="3449643602"/>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0" r:id="rId3"/>
    <p:sldLayoutId id="2147483702" r:id="rId4"/>
    <p:sldLayoutId id="2147483703" r:id="rId5"/>
    <p:sldLayoutId id="2147483711" r:id="rId6"/>
    <p:sldLayoutId id="2147483708" r:id="rId7"/>
    <p:sldLayoutId id="2147483709" r:id="rId8"/>
    <p:sldLayoutId id="2147483712" r:id="rId9"/>
    <p:sldLayoutId id="2147483715"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p:cNvSpPr txBox="1"/>
          <p:nvPr/>
        </p:nvSpPr>
        <p:spPr>
          <a:xfrm>
            <a:off x="445977" y="6399321"/>
            <a:ext cx="3360587" cy="230832"/>
          </a:xfrm>
          <a:prstGeom prst="rect">
            <a:avLst/>
          </a:prstGeom>
          <a:noFill/>
        </p:spPr>
        <p:txBody>
          <a:bodyPr wrap="square" rtlCol="0">
            <a:spAutoFit/>
          </a:bodyPr>
          <a:lstStyle/>
          <a:p>
            <a:r>
              <a:rPr lang="en-US" sz="900" dirty="0">
                <a:solidFill>
                  <a:schemeClr val="tx1"/>
                </a:solidFill>
                <a:latin typeface="Graphik Extralight"/>
                <a:cs typeface="Graphik Extralight"/>
              </a:rPr>
              <a:t>© Mojo Networks. Confidential</a:t>
            </a:r>
            <a:r>
              <a:rPr lang="en-US" sz="900" baseline="0" dirty="0">
                <a:solidFill>
                  <a:schemeClr val="tx1"/>
                </a:solidFill>
                <a:latin typeface="Graphik Extralight"/>
                <a:cs typeface="Graphik Extralight"/>
              </a:rPr>
              <a:t> Information.</a:t>
            </a:r>
            <a:endParaRPr lang="en-US" sz="900" dirty="0">
              <a:solidFill>
                <a:schemeClr val="tx1"/>
              </a:solidFill>
              <a:latin typeface="Graphik Extralight"/>
              <a:cs typeface="Graphik Extralight"/>
            </a:endParaRPr>
          </a:p>
        </p:txBody>
      </p:sp>
      <p:sp>
        <p:nvSpPr>
          <p:cNvPr id="9" name="TextBox 8"/>
          <p:cNvSpPr txBox="1"/>
          <p:nvPr/>
        </p:nvSpPr>
        <p:spPr>
          <a:xfrm>
            <a:off x="70289" y="6399321"/>
            <a:ext cx="640080" cy="230832"/>
          </a:xfrm>
          <a:prstGeom prst="rect">
            <a:avLst/>
          </a:prstGeom>
          <a:noFill/>
        </p:spPr>
        <p:txBody>
          <a:bodyPr wrap="square" rtlCol="0">
            <a:spAutoFit/>
          </a:bodyPr>
          <a:lstStyle/>
          <a:p>
            <a:fld id="{0EDDA55A-E083-3D4C-9D3B-B322C018F67E}" type="slidenum">
              <a:rPr lang="en-US" sz="900" smtClean="0">
                <a:solidFill>
                  <a:schemeClr val="tx1"/>
                </a:solidFill>
                <a:latin typeface="Graphik Extralight"/>
                <a:cs typeface="Graphik Extralight"/>
              </a:rPr>
              <a:t>‹#›</a:t>
            </a:fld>
            <a:endParaRPr lang="en-US" sz="900" dirty="0">
              <a:solidFill>
                <a:schemeClr val="tx1"/>
              </a:solidFill>
              <a:latin typeface="Graphik Extralight"/>
              <a:cs typeface="Graphik Extralight"/>
            </a:endParaRPr>
          </a:p>
        </p:txBody>
      </p:sp>
      <p:pic>
        <p:nvPicPr>
          <p:cNvPr id="10" name="Picture 9" descr="Mojo_Logo_Networks_Lockup_Black_rgb.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58200" y="6476355"/>
            <a:ext cx="1371600" cy="248231"/>
          </a:xfrm>
          <a:prstGeom prst="rect">
            <a:avLst/>
          </a:prstGeom>
        </p:spPr>
      </p:pic>
    </p:spTree>
    <p:extLst>
      <p:ext uri="{BB962C8B-B14F-4D97-AF65-F5344CB8AC3E}">
        <p14:creationId xmlns:p14="http://schemas.microsoft.com/office/powerpoint/2010/main" val="191113865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7" r:id="rId10"/>
    <p:sldLayoutId id="2147483728" r:id="rId11"/>
    <p:sldLayoutId id="2147483729" r:id="rId12"/>
  </p:sldLayoutIdLst>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Mojo_Logo_Black_rgb.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44000" y="6480000"/>
            <a:ext cx="762000" cy="227584"/>
          </a:xfrm>
          <a:prstGeom prst="rect">
            <a:avLst/>
          </a:prstGeom>
        </p:spPr>
      </p:pic>
      <p:sp>
        <p:nvSpPr>
          <p:cNvPr id="8" name="TextBox 7"/>
          <p:cNvSpPr txBox="1"/>
          <p:nvPr/>
        </p:nvSpPr>
        <p:spPr>
          <a:xfrm>
            <a:off x="445977" y="6399321"/>
            <a:ext cx="3360587" cy="230832"/>
          </a:xfrm>
          <a:prstGeom prst="rect">
            <a:avLst/>
          </a:prstGeom>
          <a:noFill/>
        </p:spPr>
        <p:txBody>
          <a:bodyPr wrap="square" rtlCol="0">
            <a:spAutoFit/>
          </a:bodyPr>
          <a:lstStyle/>
          <a:p>
            <a:r>
              <a:rPr lang="en-US" sz="900" dirty="0">
                <a:solidFill>
                  <a:schemeClr val="tx1"/>
                </a:solidFill>
                <a:latin typeface="Graphik Extralight"/>
                <a:cs typeface="Graphik Extralight"/>
              </a:rPr>
              <a:t>© Mojo Networks. Confidential</a:t>
            </a:r>
            <a:r>
              <a:rPr lang="en-US" sz="900" baseline="0" dirty="0">
                <a:solidFill>
                  <a:schemeClr val="tx1"/>
                </a:solidFill>
                <a:latin typeface="Graphik Extralight"/>
                <a:cs typeface="Graphik Extralight"/>
              </a:rPr>
              <a:t> Information.</a:t>
            </a:r>
            <a:endParaRPr lang="en-US" sz="900" dirty="0">
              <a:solidFill>
                <a:schemeClr val="tx1"/>
              </a:solidFill>
              <a:latin typeface="Graphik Extralight"/>
              <a:cs typeface="Graphik Extralight"/>
            </a:endParaRPr>
          </a:p>
        </p:txBody>
      </p:sp>
      <p:sp>
        <p:nvSpPr>
          <p:cNvPr id="9" name="TextBox 8"/>
          <p:cNvSpPr txBox="1"/>
          <p:nvPr/>
        </p:nvSpPr>
        <p:spPr>
          <a:xfrm>
            <a:off x="70289" y="6399321"/>
            <a:ext cx="640080" cy="230832"/>
          </a:xfrm>
          <a:prstGeom prst="rect">
            <a:avLst/>
          </a:prstGeom>
          <a:noFill/>
        </p:spPr>
        <p:txBody>
          <a:bodyPr wrap="square" rtlCol="0">
            <a:spAutoFit/>
          </a:bodyPr>
          <a:lstStyle/>
          <a:p>
            <a:fld id="{0EDDA55A-E083-3D4C-9D3B-B322C018F67E}" type="slidenum">
              <a:rPr lang="en-US" sz="900" smtClean="0">
                <a:solidFill>
                  <a:schemeClr val="tx1"/>
                </a:solidFill>
                <a:latin typeface="Graphik Extralight"/>
                <a:cs typeface="Graphik Extralight"/>
              </a:rPr>
              <a:t>‹#›</a:t>
            </a:fld>
            <a:endParaRPr lang="en-US" sz="900" dirty="0">
              <a:solidFill>
                <a:schemeClr val="tx1"/>
              </a:solidFill>
              <a:latin typeface="Graphik Extralight"/>
              <a:cs typeface="Graphik Extralight"/>
            </a:endParaRPr>
          </a:p>
        </p:txBody>
      </p:sp>
    </p:spTree>
    <p:extLst>
      <p:ext uri="{BB962C8B-B14F-4D97-AF65-F5344CB8AC3E}">
        <p14:creationId xmlns:p14="http://schemas.microsoft.com/office/powerpoint/2010/main" val="265990707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cdn-test.dt.airtightnw.com/api/v1.14/campaigns/2?access_token=du1e7sr4636bnm3dode5rffqk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66.png"/><Relationship Id="rId10" Type="http://schemas.openxmlformats.org/officeDocument/2006/relationships/image" Target="../media/image69.png"/><Relationship Id="rId4" Type="http://schemas.microsoft.com/office/2007/relationships/hdphoto" Target="../media/hdphoto1.wdp"/><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8.png"/><Relationship Id="rId1" Type="http://schemas.openxmlformats.org/officeDocument/2006/relationships/slideLayout" Target="../slideLayouts/slideLayout2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hyperlink" Target="https://gms-at15002.cloudwifi.com/index.html?refresh=true&amp;id=iz3ypxxv#app/locationTree/analytics/presence/location/1/1"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9932" y="1790472"/>
            <a:ext cx="6140303" cy="685800"/>
          </a:xfrm>
        </p:spPr>
        <p:txBody>
          <a:bodyPr/>
          <a:lstStyle/>
          <a:p>
            <a:r>
              <a:rPr lang="en-US" dirty="0">
                <a:solidFill>
                  <a:srgbClr val="FFFFFF"/>
                </a:solidFill>
              </a:rPr>
              <a:t>How Cloud </a:t>
            </a:r>
            <a:r>
              <a:rPr lang="en-US" dirty="0" err="1">
                <a:solidFill>
                  <a:srgbClr val="FFFFFF"/>
                </a:solidFill>
              </a:rPr>
              <a:t>WiFi</a:t>
            </a:r>
            <a:r>
              <a:rPr lang="en-US" dirty="0">
                <a:solidFill>
                  <a:srgbClr val="FFFFFF"/>
                </a:solidFill>
              </a:rPr>
              <a:t> solves today´s challenges</a:t>
            </a:r>
          </a:p>
        </p:txBody>
      </p:sp>
      <p:sp>
        <p:nvSpPr>
          <p:cNvPr id="4" name="Subtitle 2"/>
          <p:cNvSpPr txBox="1">
            <a:spLocks/>
          </p:cNvSpPr>
          <p:nvPr/>
        </p:nvSpPr>
        <p:spPr>
          <a:xfrm>
            <a:off x="4393670" y="5169548"/>
            <a:ext cx="5804638" cy="685800"/>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Graphik Light"/>
                <a:ea typeface="+mn-ea"/>
                <a:cs typeface="Graphik Light"/>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rgbClr val="FFFFFF"/>
                </a:solidFill>
              </a:rPr>
              <a:t>Nov 2017</a:t>
            </a:r>
          </a:p>
          <a:p>
            <a:r>
              <a:rPr lang="en-US" u="sng" dirty="0">
                <a:solidFill>
                  <a:srgbClr val="FFFFFF"/>
                </a:solidFill>
              </a:rPr>
              <a:t>carlos@mojonetworks.com</a:t>
            </a:r>
          </a:p>
        </p:txBody>
      </p:sp>
      <p:pic>
        <p:nvPicPr>
          <p:cNvPr id="6" name="Picture 5"/>
          <p:cNvPicPr>
            <a:picLocks noChangeAspect="1"/>
          </p:cNvPicPr>
          <p:nvPr/>
        </p:nvPicPr>
        <p:blipFill>
          <a:blip r:embed="rId2"/>
          <a:stretch>
            <a:fillRect/>
          </a:stretch>
        </p:blipFill>
        <p:spPr>
          <a:xfrm>
            <a:off x="3012119" y="1174827"/>
            <a:ext cx="4571622" cy="615645"/>
          </a:xfrm>
          <a:prstGeom prst="rect">
            <a:avLst/>
          </a:prstGeom>
        </p:spPr>
      </p:pic>
    </p:spTree>
    <p:extLst>
      <p:ext uri="{BB962C8B-B14F-4D97-AF65-F5344CB8AC3E}">
        <p14:creationId xmlns:p14="http://schemas.microsoft.com/office/powerpoint/2010/main" val="3865258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Mojo 802.11ac Access Point Family</a:t>
            </a:r>
          </a:p>
        </p:txBody>
      </p:sp>
      <p:pic>
        <p:nvPicPr>
          <p:cNvPr id="3" name="Picture 2" descr="C-1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4291" y="1161735"/>
            <a:ext cx="1398377" cy="1356153"/>
          </a:xfrm>
          <a:prstGeom prst="rect">
            <a:avLst/>
          </a:prstGeom>
          <a:effectLst>
            <a:outerShdw blurRad="50800" dist="38100" dir="13500000" algn="br" rotWithShape="0">
              <a:prstClr val="black">
                <a:alpha val="40000"/>
              </a:prstClr>
            </a:outerShdw>
          </a:effectLst>
        </p:spPr>
      </p:pic>
      <p:sp>
        <p:nvSpPr>
          <p:cNvPr id="10" name="TextBox 9"/>
          <p:cNvSpPr txBox="1"/>
          <p:nvPr/>
        </p:nvSpPr>
        <p:spPr>
          <a:xfrm>
            <a:off x="380084" y="6175500"/>
            <a:ext cx="3259508" cy="215444"/>
          </a:xfrm>
          <a:prstGeom prst="rect">
            <a:avLst/>
          </a:prstGeom>
          <a:noFill/>
        </p:spPr>
        <p:txBody>
          <a:bodyPr wrap="square" rtlCol="0">
            <a:spAutoFit/>
          </a:bodyPr>
          <a:lstStyle/>
          <a:p>
            <a:r>
              <a:rPr lang="en-US" sz="800" dirty="0">
                <a:solidFill>
                  <a:schemeClr val="accent5"/>
                </a:solidFill>
                <a:latin typeface="Graphik Light" panose="020B0403030202060203" pitchFamily="34" charset="0"/>
              </a:rPr>
              <a:t>*Scheduled for Summer 2016 release</a:t>
            </a:r>
          </a:p>
        </p:txBody>
      </p:sp>
      <p:pic>
        <p:nvPicPr>
          <p:cNvPr id="12" name="Picture 11" descr="W-6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34" y="1238863"/>
            <a:ext cx="852044" cy="1317589"/>
          </a:xfrm>
          <a:prstGeom prst="rect">
            <a:avLst/>
          </a:prstGeom>
        </p:spPr>
      </p:pic>
      <p:pic>
        <p:nvPicPr>
          <p:cNvPr id="13" name="Picture 12" descr="O-9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5525" y="1357222"/>
            <a:ext cx="925346" cy="1110415"/>
          </a:xfrm>
          <a:prstGeom prst="rect">
            <a:avLst/>
          </a:prstGeom>
        </p:spPr>
      </p:pic>
      <p:pic>
        <p:nvPicPr>
          <p:cNvPr id="15" name="Picture 14" descr="C-1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668" y="1161735"/>
            <a:ext cx="1398377" cy="1356153"/>
          </a:xfrm>
          <a:prstGeom prst="rect">
            <a:avLst/>
          </a:prstGeom>
          <a:effectLst>
            <a:outerShdw blurRad="50800" dist="38100" dir="13500000" algn="br" rotWithShape="0">
              <a:prstClr val="black">
                <a:alpha val="40000"/>
              </a:prstClr>
            </a:outerShdw>
          </a:effectLst>
        </p:spPr>
      </p:pic>
      <p:graphicFrame>
        <p:nvGraphicFramePr>
          <p:cNvPr id="14" name="Table 13"/>
          <p:cNvGraphicFramePr>
            <a:graphicFrameLocks noGrp="1"/>
          </p:cNvGraphicFramePr>
          <p:nvPr>
            <p:extLst/>
          </p:nvPr>
        </p:nvGraphicFramePr>
        <p:xfrm>
          <a:off x="380083" y="2636530"/>
          <a:ext cx="8355900" cy="4155484"/>
        </p:xfrm>
        <a:graphic>
          <a:graphicData uri="http://schemas.openxmlformats.org/drawingml/2006/table">
            <a:tbl>
              <a:tblPr firstRow="1" bandRow="1">
                <a:tableStyleId>{5C22544A-7EE6-4342-B048-85BDC9FD1C3A}</a:tableStyleId>
              </a:tblPr>
              <a:tblGrid>
                <a:gridCol w="1305909">
                  <a:extLst>
                    <a:ext uri="{9D8B030D-6E8A-4147-A177-3AD203B41FA5}">
                      <a16:colId xmlns:a16="http://schemas.microsoft.com/office/drawing/2014/main" val="20000"/>
                    </a:ext>
                  </a:extLst>
                </a:gridCol>
                <a:gridCol w="1402925">
                  <a:extLst>
                    <a:ext uri="{9D8B030D-6E8A-4147-A177-3AD203B41FA5}">
                      <a16:colId xmlns:a16="http://schemas.microsoft.com/office/drawing/2014/main" val="20001"/>
                    </a:ext>
                  </a:extLst>
                </a:gridCol>
                <a:gridCol w="1433682">
                  <a:extLst>
                    <a:ext uri="{9D8B030D-6E8A-4147-A177-3AD203B41FA5}">
                      <a16:colId xmlns:a16="http://schemas.microsoft.com/office/drawing/2014/main" val="20002"/>
                    </a:ext>
                  </a:extLst>
                </a:gridCol>
                <a:gridCol w="1476162">
                  <a:extLst>
                    <a:ext uri="{9D8B030D-6E8A-4147-A177-3AD203B41FA5}">
                      <a16:colId xmlns:a16="http://schemas.microsoft.com/office/drawing/2014/main" val="20003"/>
                    </a:ext>
                  </a:extLst>
                </a:gridCol>
                <a:gridCol w="1368611">
                  <a:extLst>
                    <a:ext uri="{9D8B030D-6E8A-4147-A177-3AD203B41FA5}">
                      <a16:colId xmlns:a16="http://schemas.microsoft.com/office/drawing/2014/main" val="20004"/>
                    </a:ext>
                  </a:extLst>
                </a:gridCol>
                <a:gridCol w="1368611">
                  <a:extLst>
                    <a:ext uri="{9D8B030D-6E8A-4147-A177-3AD203B41FA5}">
                      <a16:colId xmlns:a16="http://schemas.microsoft.com/office/drawing/2014/main" val="20005"/>
                    </a:ext>
                  </a:extLst>
                </a:gridCol>
              </a:tblGrid>
              <a:tr h="592162">
                <a:tc>
                  <a:txBody>
                    <a:bodyPr/>
                    <a:lstStyle/>
                    <a:p>
                      <a:pPr algn="ctr"/>
                      <a:r>
                        <a:rPr lang="en-US" sz="2400" dirty="0">
                          <a:latin typeface="Graphik Medium"/>
                          <a:cs typeface="Graphik Medium"/>
                        </a:rPr>
                        <a:t>W-68</a:t>
                      </a:r>
                    </a:p>
                  </a:txBody>
                  <a:tcPr anchor="ctr"/>
                </a:tc>
                <a:tc>
                  <a:txBody>
                    <a:bodyPr/>
                    <a:lstStyle/>
                    <a:p>
                      <a:pPr algn="ctr"/>
                      <a:r>
                        <a:rPr lang="en-US" sz="2400" dirty="0">
                          <a:latin typeface="Graphik Medium"/>
                          <a:cs typeface="Graphik Medium"/>
                        </a:rPr>
                        <a:t>O-90</a:t>
                      </a:r>
                    </a:p>
                  </a:txBody>
                  <a:tcPr anchor="ctr"/>
                </a:tc>
                <a:tc>
                  <a:txBody>
                    <a:bodyPr/>
                    <a:lstStyle/>
                    <a:p>
                      <a:pPr algn="ctr"/>
                      <a:r>
                        <a:rPr lang="en-US" sz="2400" dirty="0">
                          <a:latin typeface="Graphik Medium"/>
                          <a:cs typeface="Graphik Medium"/>
                        </a:rPr>
                        <a:t>C-120</a:t>
                      </a:r>
                    </a:p>
                  </a:txBody>
                  <a:tcPr anchor="ctr"/>
                </a:tc>
                <a:tc>
                  <a:txBody>
                    <a:bodyPr/>
                    <a:lstStyle/>
                    <a:p>
                      <a:pPr algn="ctr"/>
                      <a:r>
                        <a:rPr lang="en-US" sz="2400" dirty="0">
                          <a:solidFill>
                            <a:srgbClr val="FFFFFF"/>
                          </a:solidFill>
                          <a:latin typeface="Graphik Medium"/>
                          <a:cs typeface="Graphik Medium"/>
                        </a:rPr>
                        <a:t>C-130</a:t>
                      </a:r>
                    </a:p>
                  </a:txBody>
                  <a:tcPr anchor="ctr"/>
                </a:tc>
                <a:tc>
                  <a:txBody>
                    <a:bodyPr/>
                    <a:lstStyle/>
                    <a:p>
                      <a:pPr algn="ctr"/>
                      <a:r>
                        <a:rPr lang="en-US" sz="2400" dirty="0">
                          <a:solidFill>
                            <a:schemeClr val="bg1"/>
                          </a:solidFill>
                          <a:latin typeface="Graphik Medium"/>
                          <a:cs typeface="Graphik Medium"/>
                        </a:rPr>
                        <a:t>C-100</a:t>
                      </a:r>
                    </a:p>
                  </a:txBody>
                  <a:tcPr anchor="ctr"/>
                </a:tc>
                <a:tc>
                  <a:txBody>
                    <a:bodyPr/>
                    <a:lstStyle/>
                    <a:p>
                      <a:pPr algn="ctr"/>
                      <a:r>
                        <a:rPr lang="en-US" sz="2400" dirty="0">
                          <a:solidFill>
                            <a:schemeClr val="bg1"/>
                          </a:solidFill>
                          <a:latin typeface="Graphik Medium"/>
                          <a:cs typeface="Graphik Medium"/>
                        </a:rPr>
                        <a:t>C-110</a:t>
                      </a:r>
                    </a:p>
                  </a:txBody>
                  <a:tcPr anchor="ctr"/>
                </a:tc>
                <a:extLst>
                  <a:ext uri="{0D108BD9-81ED-4DB2-BD59-A6C34878D82A}">
                    <a16:rowId xmlns:a16="http://schemas.microsoft.com/office/drawing/2014/main" val="10000"/>
                  </a:ext>
                </a:extLst>
              </a:tr>
              <a:tr h="804882">
                <a:tc>
                  <a:txBody>
                    <a:bodyPr/>
                    <a:lstStyle/>
                    <a:p>
                      <a:pPr algn="ctr"/>
                      <a:r>
                        <a:rPr lang="en-US" sz="1200" dirty="0">
                          <a:latin typeface="Graphik Light"/>
                          <a:cs typeface="Graphik Light"/>
                        </a:rPr>
                        <a:t>2x2:2 MIMO</a:t>
                      </a:r>
                    </a:p>
                    <a:p>
                      <a:pPr algn="ctr"/>
                      <a:r>
                        <a:rPr lang="en-US" sz="1200" dirty="0">
                          <a:latin typeface="Graphik Light"/>
                          <a:cs typeface="Graphik Light"/>
                        </a:rPr>
                        <a:t>802.11ac</a:t>
                      </a:r>
                      <a:r>
                        <a:rPr lang="en-US" sz="1200" baseline="0" dirty="0">
                          <a:latin typeface="Graphik Light"/>
                          <a:cs typeface="Graphik Light"/>
                        </a:rPr>
                        <a:t> Wave 1</a:t>
                      </a:r>
                      <a:endParaRPr lang="en-US" sz="1200" dirty="0">
                        <a:latin typeface="Graphik Light"/>
                        <a:cs typeface="Graphik Light"/>
                      </a:endParaRPr>
                    </a:p>
                  </a:txBody>
                  <a:tcPr anchor="ctr"/>
                </a:tc>
                <a:tc>
                  <a:txBody>
                    <a:bodyPr/>
                    <a:lstStyle/>
                    <a:p>
                      <a:pPr algn="ctr"/>
                      <a:r>
                        <a:rPr lang="en-US" sz="1200" dirty="0">
                          <a:latin typeface="Graphik Light"/>
                          <a:cs typeface="Graphik Light"/>
                        </a:rPr>
                        <a:t>3x3:3 MIMO</a:t>
                      </a:r>
                    </a:p>
                    <a:p>
                      <a:pPr algn="ctr"/>
                      <a:r>
                        <a:rPr lang="en-US" sz="1200" dirty="0">
                          <a:latin typeface="Graphik Light"/>
                          <a:cs typeface="Graphik Light"/>
                        </a:rPr>
                        <a:t>802.11ac</a:t>
                      </a:r>
                      <a:r>
                        <a:rPr lang="en-US" sz="1200" baseline="0" dirty="0">
                          <a:latin typeface="Graphik Light"/>
                          <a:cs typeface="Graphik Light"/>
                        </a:rPr>
                        <a:t> Wave 1</a:t>
                      </a:r>
                      <a:endParaRPr lang="en-US" sz="1200" dirty="0">
                        <a:latin typeface="Graphik Light"/>
                        <a:cs typeface="Graphik Light"/>
                      </a:endParaRPr>
                    </a:p>
                  </a:txBody>
                  <a:tcPr anchor="ctr"/>
                </a:tc>
                <a:tc>
                  <a:txBody>
                    <a:bodyPr/>
                    <a:lstStyle/>
                    <a:p>
                      <a:pPr algn="ctr"/>
                      <a:r>
                        <a:rPr lang="en-US" sz="1200" dirty="0">
                          <a:latin typeface="Graphik Light"/>
                          <a:cs typeface="Graphik Light"/>
                        </a:rPr>
                        <a:t>4x4:4 MU-MIMO 802.11ac</a:t>
                      </a:r>
                      <a:r>
                        <a:rPr lang="en-US" sz="1200" baseline="0" dirty="0">
                          <a:latin typeface="Graphik Light"/>
                          <a:cs typeface="Graphik Light"/>
                        </a:rPr>
                        <a:t> Wave 2</a:t>
                      </a:r>
                      <a:endParaRPr lang="en-US" sz="1200" dirty="0">
                        <a:latin typeface="Graphik Light"/>
                        <a:cs typeface="Graphik Light"/>
                      </a:endParaRPr>
                    </a:p>
                  </a:txBody>
                  <a:tcPr anchor="ctr"/>
                </a:tc>
                <a:tc>
                  <a:txBody>
                    <a:bodyPr/>
                    <a:lstStyle/>
                    <a:p>
                      <a:pPr algn="ctr"/>
                      <a:r>
                        <a:rPr lang="en-US" sz="1200" dirty="0">
                          <a:latin typeface="Graphik Light"/>
                          <a:cs typeface="Graphik Light"/>
                        </a:rPr>
                        <a:t>4x4:4 MU-MIMO 802.11ac</a:t>
                      </a:r>
                      <a:r>
                        <a:rPr lang="en-US" sz="1200" baseline="0" dirty="0">
                          <a:latin typeface="Graphik Light"/>
                          <a:cs typeface="Graphik Light"/>
                        </a:rPr>
                        <a:t> Wave 2</a:t>
                      </a:r>
                    </a:p>
                    <a:p>
                      <a:pPr algn="ctr"/>
                      <a:r>
                        <a:rPr lang="en-US" sz="1200" baseline="0" dirty="0">
                          <a:latin typeface="Graphik Light"/>
                          <a:cs typeface="Graphik Light"/>
                        </a:rPr>
                        <a:t>Tri-Radio</a:t>
                      </a:r>
                      <a:endParaRPr lang="en-US" sz="1200" dirty="0">
                        <a:latin typeface="Graphik Light"/>
                        <a:cs typeface="Graphik Light"/>
                      </a:endParaRPr>
                    </a:p>
                  </a:txBody>
                  <a:tcPr anchor="ctr"/>
                </a:tc>
                <a:tc>
                  <a:txBody>
                    <a:bodyPr/>
                    <a:lstStyle/>
                    <a:p>
                      <a:pPr algn="ctr"/>
                      <a:r>
                        <a:rPr lang="en-US" sz="1200" dirty="0">
                          <a:latin typeface="Graphik Light"/>
                          <a:cs typeface="Graphik Light"/>
                        </a:rPr>
                        <a:t>2x2:2 MU-MIMO 802.11ac</a:t>
                      </a:r>
                      <a:r>
                        <a:rPr lang="en-US" sz="1200" baseline="0" dirty="0">
                          <a:latin typeface="Graphik Light"/>
                          <a:cs typeface="Graphik Light"/>
                        </a:rPr>
                        <a:t> Wave 2</a:t>
                      </a:r>
                    </a:p>
                  </a:txBody>
                  <a:tcPr anchor="ctr"/>
                </a:tc>
                <a:tc>
                  <a:txBody>
                    <a:bodyPr/>
                    <a:lstStyle/>
                    <a:p>
                      <a:pPr algn="ctr"/>
                      <a:r>
                        <a:rPr lang="en-US" sz="1200" dirty="0">
                          <a:latin typeface="Graphik Light"/>
                          <a:cs typeface="Graphik Light"/>
                        </a:rPr>
                        <a:t>2x2:2 MU-MIMO 802.11ac</a:t>
                      </a:r>
                      <a:r>
                        <a:rPr lang="en-US" sz="1200" baseline="0" dirty="0">
                          <a:latin typeface="Graphik Light"/>
                          <a:cs typeface="Graphik Light"/>
                        </a:rPr>
                        <a:t> Wave 2</a:t>
                      </a:r>
                    </a:p>
                    <a:p>
                      <a:pPr algn="ctr"/>
                      <a:r>
                        <a:rPr lang="en-US" sz="1200" baseline="0" dirty="0">
                          <a:latin typeface="Graphik Light"/>
                          <a:cs typeface="Graphik Light"/>
                        </a:rPr>
                        <a:t>Tri-Radio</a:t>
                      </a:r>
                    </a:p>
                  </a:txBody>
                  <a:tcPr anchor="ctr"/>
                </a:tc>
                <a:extLst>
                  <a:ext uri="{0D108BD9-81ED-4DB2-BD59-A6C34878D82A}">
                    <a16:rowId xmlns:a16="http://schemas.microsoft.com/office/drawing/2014/main" val="10001"/>
                  </a:ext>
                </a:extLst>
              </a:tr>
              <a:tr h="804882">
                <a:tc>
                  <a:txBody>
                    <a:bodyPr/>
                    <a:lstStyle/>
                    <a:p>
                      <a:pPr algn="ctr"/>
                      <a:r>
                        <a:rPr lang="en-US" sz="1200" dirty="0">
                          <a:latin typeface="Graphik Light"/>
                          <a:cs typeface="Graphik Light"/>
                        </a:rPr>
                        <a:t>5x Ethernet</a:t>
                      </a:r>
                      <a:r>
                        <a:rPr lang="en-US" sz="1200" baseline="0" dirty="0">
                          <a:latin typeface="Graphik Light"/>
                          <a:cs typeface="Graphik Light"/>
                        </a:rPr>
                        <a:t> Ports</a:t>
                      </a:r>
                    </a:p>
                    <a:p>
                      <a:pPr algn="ctr"/>
                      <a:r>
                        <a:rPr lang="en-US" sz="1200" dirty="0">
                          <a:latin typeface="Graphik Light"/>
                          <a:cs typeface="Graphik Light"/>
                        </a:rPr>
                        <a:t>2x Gigabit</a:t>
                      </a:r>
                    </a:p>
                    <a:p>
                      <a:pPr algn="ctr"/>
                      <a:r>
                        <a:rPr lang="en-US" sz="1200" dirty="0">
                          <a:latin typeface="Graphik Light"/>
                          <a:cs typeface="Graphik Light"/>
                        </a:rPr>
                        <a:t>pass through</a:t>
                      </a:r>
                    </a:p>
                  </a:txBody>
                  <a:tcPr anchor="ctr"/>
                </a:tc>
                <a:tc>
                  <a:txBody>
                    <a:bodyPr/>
                    <a:lstStyle/>
                    <a:p>
                      <a:pPr algn="ctr"/>
                      <a:r>
                        <a:rPr lang="en-US" sz="1200" dirty="0">
                          <a:latin typeface="Graphik Light"/>
                          <a:cs typeface="Graphik Light"/>
                        </a:rPr>
                        <a:t>1x Ethernet Port</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latin typeface="Graphik Light"/>
                          <a:cs typeface="Graphik Light"/>
                        </a:rPr>
                        <a:t>2x Ethernet Ports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latin typeface="Graphik Light"/>
                          <a:cs typeface="Graphik Light"/>
                        </a:rPr>
                        <a:t>2x</a:t>
                      </a:r>
                      <a:r>
                        <a:rPr lang="en-US" sz="1200" baseline="0" dirty="0">
                          <a:latin typeface="Graphik Light"/>
                          <a:cs typeface="Graphik Light"/>
                        </a:rPr>
                        <a:t> </a:t>
                      </a:r>
                      <a:r>
                        <a:rPr lang="en-US" sz="1200" dirty="0">
                          <a:latin typeface="Graphik Light"/>
                          <a:cs typeface="Graphik Light"/>
                        </a:rPr>
                        <a:t>Ethernet Ports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latin typeface="Graphik Light"/>
                          <a:cs typeface="Graphik Light"/>
                        </a:rPr>
                        <a:t>1</a:t>
                      </a:r>
                      <a:r>
                        <a:rPr lang="en-US" sz="1200" baseline="0" dirty="0">
                          <a:latin typeface="Graphik Light"/>
                          <a:cs typeface="Graphik Light"/>
                        </a:rPr>
                        <a:t> </a:t>
                      </a:r>
                      <a:r>
                        <a:rPr lang="en-US" sz="1200" dirty="0">
                          <a:latin typeface="Graphik Light"/>
                          <a:cs typeface="Graphik Light"/>
                        </a:rPr>
                        <a:t>x</a:t>
                      </a:r>
                      <a:r>
                        <a:rPr lang="en-US" sz="1200" baseline="0" dirty="0">
                          <a:latin typeface="Graphik Light"/>
                          <a:cs typeface="Graphik Light"/>
                        </a:rPr>
                        <a:t> </a:t>
                      </a:r>
                      <a:r>
                        <a:rPr lang="en-US" sz="1200" dirty="0">
                          <a:latin typeface="Graphik Light"/>
                          <a:cs typeface="Graphik Light"/>
                        </a:rPr>
                        <a:t>Ethernet Ports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latin typeface="Graphik Light"/>
                          <a:cs typeface="Graphik Light"/>
                        </a:rPr>
                        <a:t>1</a:t>
                      </a:r>
                      <a:r>
                        <a:rPr lang="en-US" sz="1200" baseline="0" dirty="0">
                          <a:latin typeface="Graphik Light"/>
                          <a:cs typeface="Graphik Light"/>
                        </a:rPr>
                        <a:t> </a:t>
                      </a:r>
                      <a:r>
                        <a:rPr lang="en-US" sz="1200" dirty="0">
                          <a:latin typeface="Graphik Light"/>
                          <a:cs typeface="Graphik Light"/>
                        </a:rPr>
                        <a:t>x</a:t>
                      </a:r>
                      <a:r>
                        <a:rPr lang="en-US" sz="1200" baseline="0" dirty="0">
                          <a:latin typeface="Graphik Light"/>
                          <a:cs typeface="Graphik Light"/>
                        </a:rPr>
                        <a:t> </a:t>
                      </a:r>
                      <a:r>
                        <a:rPr lang="en-US" sz="1200" dirty="0">
                          <a:latin typeface="Graphik Light"/>
                          <a:cs typeface="Graphik Light"/>
                        </a:rPr>
                        <a:t>Ethernet Ports</a:t>
                      </a:r>
                    </a:p>
                  </a:txBody>
                  <a:tcPr anchor="ctr"/>
                </a:tc>
                <a:extLst>
                  <a:ext uri="{0D108BD9-81ED-4DB2-BD59-A6C34878D82A}">
                    <a16:rowId xmlns:a16="http://schemas.microsoft.com/office/drawing/2014/main" val="10002"/>
                  </a:ext>
                </a:extLst>
              </a:tr>
              <a:tr h="1106713">
                <a:tc>
                  <a:txBody>
                    <a:bodyPr/>
                    <a:lstStyle/>
                    <a:p>
                      <a:pPr marL="285750" indent="-285750" algn="l">
                        <a:buFont typeface="Arial"/>
                        <a:buChar char="•"/>
                      </a:pPr>
                      <a:r>
                        <a:rPr lang="en-US" sz="1100" dirty="0">
                          <a:latin typeface="Graphik Light"/>
                          <a:cs typeface="Graphik Light"/>
                        </a:rPr>
                        <a:t>Wall mount, 4x switch ports</a:t>
                      </a:r>
                    </a:p>
                    <a:p>
                      <a:pPr marL="285750" indent="-285750" algn="l">
                        <a:buFont typeface="Arial"/>
                        <a:buChar char="•"/>
                      </a:pPr>
                      <a:r>
                        <a:rPr lang="en-US" sz="1100" dirty="0">
                          <a:latin typeface="Graphik Light"/>
                          <a:cs typeface="Graphik Light"/>
                        </a:rPr>
                        <a:t>Best</a:t>
                      </a:r>
                      <a:r>
                        <a:rPr lang="en-US" sz="1100" baseline="0" dirty="0">
                          <a:latin typeface="Graphik Light"/>
                          <a:cs typeface="Graphik Light"/>
                        </a:rPr>
                        <a:t> for d</a:t>
                      </a:r>
                      <a:r>
                        <a:rPr lang="en-US" sz="1100" dirty="0">
                          <a:latin typeface="Graphik Light"/>
                          <a:cs typeface="Graphik Light"/>
                        </a:rPr>
                        <a:t>ormitories,</a:t>
                      </a:r>
                      <a:r>
                        <a:rPr lang="en-US" sz="1100" baseline="0" dirty="0">
                          <a:latin typeface="Graphik Light"/>
                          <a:cs typeface="Graphik Light"/>
                        </a:rPr>
                        <a:t> h</a:t>
                      </a:r>
                      <a:r>
                        <a:rPr lang="en-US" sz="1100" dirty="0">
                          <a:latin typeface="Graphik Light"/>
                          <a:cs typeface="Graphik Light"/>
                        </a:rPr>
                        <a:t>otels, apartment buildings</a:t>
                      </a:r>
                    </a:p>
                  </a:txBody>
                  <a:tcPr/>
                </a:tc>
                <a:tc>
                  <a:txBody>
                    <a:bodyPr/>
                    <a:lstStyle/>
                    <a:p>
                      <a:pPr marL="285750" indent="-285750" algn="l">
                        <a:buFont typeface="Arial"/>
                        <a:buChar char="•"/>
                      </a:pPr>
                      <a:r>
                        <a:rPr lang="en-US" sz="1100" dirty="0">
                          <a:latin typeface="Graphik Light"/>
                          <a:cs typeface="Graphik Light"/>
                        </a:rPr>
                        <a:t>Internal</a:t>
                      </a:r>
                      <a:r>
                        <a:rPr lang="en-US" sz="1100" baseline="0" dirty="0">
                          <a:latin typeface="Graphik Light"/>
                          <a:cs typeface="Graphik Light"/>
                        </a:rPr>
                        <a:t> and external antenna options</a:t>
                      </a:r>
                    </a:p>
                    <a:p>
                      <a:pPr marL="285750" indent="-285750" algn="l">
                        <a:buFont typeface="Arial"/>
                        <a:buChar char="•"/>
                      </a:pPr>
                      <a:r>
                        <a:rPr lang="en-US" sz="1100" baseline="0" dirty="0">
                          <a:latin typeface="Graphik Light"/>
                          <a:cs typeface="Graphik Light"/>
                        </a:rPr>
                        <a:t>Best for stadiums, outdoor spaces, weather-affected environments</a:t>
                      </a:r>
                      <a:endParaRPr lang="en-US" sz="1100" dirty="0">
                        <a:latin typeface="Graphik Light"/>
                        <a:cs typeface="Graphik Light"/>
                      </a:endParaRPr>
                    </a:p>
                  </a:txBody>
                  <a:tcPr/>
                </a:tc>
                <a:tc>
                  <a:txBody>
                    <a:bodyPr/>
                    <a:lstStyle/>
                    <a:p>
                      <a:pPr marL="285750" indent="-285750" algn="l">
                        <a:buFont typeface="Arial"/>
                        <a:buChar char="•"/>
                      </a:pPr>
                      <a:r>
                        <a:rPr lang="en-US" sz="1100" dirty="0">
                          <a:latin typeface="Graphik Light"/>
                          <a:cs typeface="Graphik Light"/>
                        </a:rPr>
                        <a:t>Built</a:t>
                      </a:r>
                      <a:r>
                        <a:rPr lang="en-US" sz="1100" baseline="0" dirty="0">
                          <a:latin typeface="Graphik Light"/>
                          <a:cs typeface="Graphik Light"/>
                        </a:rPr>
                        <a:t> on latest Qualcomm chipset</a:t>
                      </a:r>
                    </a:p>
                    <a:p>
                      <a:pPr marL="285750" indent="-285750" algn="l">
                        <a:buFont typeface="Arial"/>
                        <a:buChar char="•"/>
                      </a:pPr>
                      <a:r>
                        <a:rPr lang="en-US" sz="1100" baseline="0" dirty="0">
                          <a:latin typeface="Graphik Light"/>
                          <a:cs typeface="Graphik Light"/>
                        </a:rPr>
                        <a:t>Best for high density, enterprise, classroom and auditoriums</a:t>
                      </a:r>
                      <a:endParaRPr lang="en-US" sz="1100" dirty="0">
                        <a:latin typeface="Graphik Light"/>
                        <a:cs typeface="Graphik Light"/>
                      </a:endParaRPr>
                    </a:p>
                  </a:txBody>
                  <a:tcPr/>
                </a:tc>
                <a:tc>
                  <a:txBody>
                    <a:bodyPr/>
                    <a:lstStyle/>
                    <a:p>
                      <a:pPr marL="285750" indent="-285750" algn="l">
                        <a:buFont typeface="Arial"/>
                        <a:buChar char="•"/>
                      </a:pPr>
                      <a:r>
                        <a:rPr lang="en-US" sz="1100" dirty="0">
                          <a:latin typeface="Graphik Light"/>
                          <a:cs typeface="Graphik Light"/>
                        </a:rPr>
                        <a:t>Only 2x2 third radio for dedicated WIPS/RF</a:t>
                      </a:r>
                      <a:endParaRPr lang="en-US" sz="1100" baseline="0" dirty="0">
                        <a:latin typeface="Graphik Light"/>
                        <a:cs typeface="Graphik Light"/>
                      </a:endParaRPr>
                    </a:p>
                    <a:p>
                      <a:pPr marL="285750" indent="-285750" algn="l">
                        <a:buFont typeface="Arial"/>
                        <a:buChar char="•"/>
                      </a:pPr>
                      <a:r>
                        <a:rPr lang="en-US" sz="1100" baseline="0" dirty="0">
                          <a:latin typeface="Graphik Light"/>
                          <a:cs typeface="Graphik Light"/>
                        </a:rPr>
                        <a:t>Best for high density, enterprise, classroom and auditoriums</a:t>
                      </a:r>
                      <a:endParaRPr lang="en-US" sz="1100" dirty="0">
                        <a:latin typeface="Graphik Light"/>
                        <a:cs typeface="Graphik Light"/>
                      </a:endParaRPr>
                    </a:p>
                  </a:txBody>
                  <a:tcPr/>
                </a:tc>
                <a:tc>
                  <a:txBody>
                    <a:bodyPr/>
                    <a:lstStyle/>
                    <a:p>
                      <a:pPr marL="285750" indent="-285750" algn="l">
                        <a:buFont typeface="Arial"/>
                        <a:buChar char="•"/>
                      </a:pPr>
                      <a:r>
                        <a:rPr lang="en-US" sz="1100" dirty="0">
                          <a:latin typeface="Graphik Light"/>
                          <a:cs typeface="Graphik Light"/>
                        </a:rPr>
                        <a:t>Low cost Wave-2</a:t>
                      </a:r>
                      <a:endParaRPr lang="en-US" sz="1100" baseline="0" dirty="0">
                        <a:latin typeface="Graphik Light"/>
                        <a:cs typeface="Graphik Light"/>
                      </a:endParaRPr>
                    </a:p>
                    <a:p>
                      <a:pPr marL="285750" indent="-285750" algn="l">
                        <a:buFont typeface="Arial"/>
                        <a:buChar char="•"/>
                      </a:pPr>
                      <a:r>
                        <a:rPr lang="en-US" sz="1100" baseline="0" dirty="0">
                          <a:latin typeface="Graphik Light"/>
                          <a:cs typeface="Graphik Light"/>
                        </a:rPr>
                        <a:t>Best for medium dense, SMB, Retail, K12 Schools</a:t>
                      </a:r>
                      <a:endParaRPr lang="en-US" sz="1100" dirty="0">
                        <a:latin typeface="Graphik Light"/>
                        <a:cs typeface="Graphik Light"/>
                      </a:endParaRPr>
                    </a:p>
                  </a:txBody>
                  <a:tcPr/>
                </a:tc>
                <a:tc>
                  <a:txBody>
                    <a:bodyPr/>
                    <a:lstStyle/>
                    <a:p>
                      <a:pPr marL="285750" indent="-285750" algn="l">
                        <a:buFont typeface="Arial"/>
                        <a:buChar char="•"/>
                      </a:pPr>
                      <a:r>
                        <a:rPr lang="en-US" sz="1100" dirty="0">
                          <a:latin typeface="Graphik Light"/>
                          <a:cs typeface="Graphik Light"/>
                        </a:rPr>
                        <a:t>Low cost Wave-2</a:t>
                      </a:r>
                      <a:endParaRPr lang="en-US" sz="1100" baseline="0" dirty="0">
                        <a:latin typeface="Graphik Light"/>
                        <a:cs typeface="Graphik Light"/>
                      </a:endParaRPr>
                    </a:p>
                    <a:p>
                      <a:pPr marL="285750" indent="-285750" algn="l">
                        <a:buFont typeface="Arial"/>
                        <a:buChar char="•"/>
                      </a:pPr>
                      <a:r>
                        <a:rPr lang="en-US" sz="1100" baseline="0" dirty="0">
                          <a:latin typeface="Graphik Light"/>
                          <a:cs typeface="Graphik Light"/>
                        </a:rPr>
                        <a:t>Best for medium dense, SMB, Retail, K12 Schools, Enterprise</a:t>
                      </a:r>
                      <a:endParaRPr lang="en-US" sz="1100" dirty="0">
                        <a:latin typeface="Graphik Light"/>
                        <a:cs typeface="Graphik Light"/>
                      </a:endParaRPr>
                    </a:p>
                  </a:txBody>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5"/>
          <a:stretch>
            <a:fillRect/>
          </a:stretch>
        </p:blipFill>
        <p:spPr>
          <a:xfrm>
            <a:off x="6245570" y="1357222"/>
            <a:ext cx="939024" cy="960245"/>
          </a:xfrm>
          <a:prstGeom prst="rect">
            <a:avLst/>
          </a:prstGeom>
        </p:spPr>
      </p:pic>
      <p:pic>
        <p:nvPicPr>
          <p:cNvPr id="16" name="Picture 15" descr="C-11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422" y="1370012"/>
            <a:ext cx="1447704" cy="788048"/>
          </a:xfrm>
          <a:prstGeom prst="rect">
            <a:avLst/>
          </a:prstGeom>
        </p:spPr>
      </p:pic>
    </p:spTree>
    <p:extLst>
      <p:ext uri="{BB962C8B-B14F-4D97-AF65-F5344CB8AC3E}">
        <p14:creationId xmlns:p14="http://schemas.microsoft.com/office/powerpoint/2010/main" val="187440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7042" y="4071785"/>
            <a:ext cx="7177248" cy="685800"/>
          </a:xfrm>
        </p:spPr>
        <p:txBody>
          <a:bodyPr>
            <a:noAutofit/>
          </a:bodyPr>
          <a:lstStyle/>
          <a:p>
            <a:r>
              <a:rPr lang="en-US" dirty="0"/>
              <a:t>Cognitive </a:t>
            </a:r>
            <a:r>
              <a:rPr lang="en-US" dirty="0" err="1"/>
              <a:t>WiFi</a:t>
            </a:r>
            <a:r>
              <a:rPr lang="en-US" dirty="0"/>
              <a:t>:</a:t>
            </a:r>
            <a:br>
              <a:rPr lang="en-US" dirty="0"/>
            </a:br>
            <a:r>
              <a:rPr lang="en-US" dirty="0"/>
              <a:t>A new Cloud </a:t>
            </a:r>
            <a:r>
              <a:rPr lang="en-US" dirty="0" err="1"/>
              <a:t>WiFi</a:t>
            </a:r>
            <a:r>
              <a:rPr lang="en-US" dirty="0"/>
              <a:t> Architecture</a:t>
            </a:r>
          </a:p>
        </p:txBody>
      </p:sp>
    </p:spTree>
    <p:extLst>
      <p:ext uri="{BB962C8B-B14F-4D97-AF65-F5344CB8AC3E}">
        <p14:creationId xmlns:p14="http://schemas.microsoft.com/office/powerpoint/2010/main" val="182836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449" y="4071785"/>
            <a:ext cx="7613528" cy="685800"/>
          </a:xfrm>
        </p:spPr>
        <p:txBody>
          <a:bodyPr>
            <a:noAutofit/>
          </a:bodyPr>
          <a:lstStyle/>
          <a:p>
            <a:r>
              <a:rPr lang="en-US" dirty="0"/>
              <a:t>Challenge #1 – WAN failures</a:t>
            </a:r>
          </a:p>
        </p:txBody>
      </p:sp>
    </p:spTree>
    <p:extLst>
      <p:ext uri="{BB962C8B-B14F-4D97-AF65-F5344CB8AC3E}">
        <p14:creationId xmlns:p14="http://schemas.microsoft.com/office/powerpoint/2010/main" val="220789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83375" y="4416779"/>
            <a:ext cx="5230324" cy="365255"/>
            <a:chOff x="2083375" y="3379950"/>
            <a:chExt cx="5230324" cy="365255"/>
          </a:xfrm>
        </p:grpSpPr>
        <p:sp>
          <p:nvSpPr>
            <p:cNvPr id="3" name="Oval 2"/>
            <p:cNvSpPr>
              <a:spLocks/>
            </p:cNvSpPr>
            <p:nvPr/>
          </p:nvSpPr>
          <p:spPr>
            <a:xfrm>
              <a:off x="2083375" y="3379950"/>
              <a:ext cx="1371600" cy="36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Oval 3"/>
            <p:cNvSpPr>
              <a:spLocks/>
            </p:cNvSpPr>
            <p:nvPr/>
          </p:nvSpPr>
          <p:spPr>
            <a:xfrm>
              <a:off x="3293946" y="3379950"/>
              <a:ext cx="1371600" cy="36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Oval 4"/>
            <p:cNvSpPr>
              <a:spLocks/>
            </p:cNvSpPr>
            <p:nvPr/>
          </p:nvSpPr>
          <p:spPr>
            <a:xfrm>
              <a:off x="4468142" y="3379950"/>
              <a:ext cx="1371600" cy="36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Oval 5"/>
            <p:cNvSpPr>
              <a:spLocks/>
            </p:cNvSpPr>
            <p:nvPr/>
          </p:nvSpPr>
          <p:spPr>
            <a:xfrm>
              <a:off x="5942099" y="3379950"/>
              <a:ext cx="1371600" cy="36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Oval 6"/>
            <p:cNvSpPr>
              <a:spLocks noChangeAspect="1"/>
            </p:cNvSpPr>
            <p:nvPr/>
          </p:nvSpPr>
          <p:spPr>
            <a:xfrm>
              <a:off x="6183887" y="3455507"/>
              <a:ext cx="914400" cy="2130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Oval 7"/>
            <p:cNvSpPr>
              <a:spLocks noChangeAspect="1"/>
            </p:cNvSpPr>
            <p:nvPr/>
          </p:nvSpPr>
          <p:spPr>
            <a:xfrm>
              <a:off x="4696742" y="3455507"/>
              <a:ext cx="914400" cy="2130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Oval 8"/>
            <p:cNvSpPr>
              <a:spLocks noChangeAspect="1"/>
            </p:cNvSpPr>
            <p:nvPr/>
          </p:nvSpPr>
          <p:spPr>
            <a:xfrm>
              <a:off x="3517724" y="3455507"/>
              <a:ext cx="914400" cy="2130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0" name="Oval 9"/>
            <p:cNvSpPr>
              <a:spLocks noChangeAspect="1"/>
            </p:cNvSpPr>
            <p:nvPr/>
          </p:nvSpPr>
          <p:spPr>
            <a:xfrm>
              <a:off x="2311975" y="3455507"/>
              <a:ext cx="914400" cy="2130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pic>
        <p:nvPicPr>
          <p:cNvPr id="11" name="Picture 10"/>
          <p:cNvPicPr>
            <a:picLocks noChangeAspect="1"/>
          </p:cNvPicPr>
          <p:nvPr/>
        </p:nvPicPr>
        <p:blipFill>
          <a:blip r:embed="rId2"/>
          <a:stretch>
            <a:fillRect/>
          </a:stretch>
        </p:blipFill>
        <p:spPr>
          <a:xfrm>
            <a:off x="5766992" y="4330065"/>
            <a:ext cx="269531" cy="90538"/>
          </a:xfrm>
          <a:prstGeom prst="rect">
            <a:avLst/>
          </a:prstGeom>
        </p:spPr>
      </p:pic>
      <p:cxnSp>
        <p:nvCxnSpPr>
          <p:cNvPr id="18" name="Straight Connector 17"/>
          <p:cNvCxnSpPr/>
          <p:nvPr/>
        </p:nvCxnSpPr>
        <p:spPr>
          <a:xfrm flipV="1">
            <a:off x="2777687" y="3089589"/>
            <a:ext cx="1156207" cy="1027050"/>
          </a:xfrm>
          <a:prstGeom prst="line">
            <a:avLst/>
          </a:prstGeom>
          <a:ln>
            <a:solidFill>
              <a:schemeClr val="tx1">
                <a:lumMod val="50000"/>
                <a:lumOff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5081850" y="3050459"/>
            <a:ext cx="1510078" cy="1090147"/>
          </a:xfrm>
          <a:prstGeom prst="line">
            <a:avLst/>
          </a:prstGeom>
          <a:ln>
            <a:solidFill>
              <a:schemeClr val="tx1">
                <a:lumMod val="50000"/>
                <a:lumOff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960722" y="3176356"/>
            <a:ext cx="371475" cy="960022"/>
          </a:xfrm>
          <a:prstGeom prst="line">
            <a:avLst/>
          </a:prstGeom>
          <a:ln>
            <a:solidFill>
              <a:schemeClr val="tx1">
                <a:lumMod val="50000"/>
                <a:lumOff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4710378" y="3137368"/>
            <a:ext cx="371475" cy="960022"/>
          </a:xfrm>
          <a:prstGeom prst="line">
            <a:avLst/>
          </a:prstGeom>
          <a:ln>
            <a:solidFill>
              <a:schemeClr val="tx1">
                <a:lumMod val="50000"/>
                <a:lumOff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103040" y="1739090"/>
            <a:ext cx="2980229" cy="284693"/>
          </a:xfrm>
          <a:prstGeom prst="rect">
            <a:avLst/>
          </a:prstGeom>
        </p:spPr>
        <p:txBody>
          <a:bodyPr wrap="square" lIns="68580" tIns="34290" rIns="68580" bIns="34290">
            <a:spAutoFit/>
          </a:bodyPr>
          <a:lstStyle/>
          <a:p>
            <a:pPr algn="ctr"/>
            <a:r>
              <a:rPr lang="en-US" sz="1400" dirty="0">
                <a:latin typeface="Graphik Extralight" charset="0"/>
                <a:ea typeface="Graphik Extralight" charset="0"/>
                <a:cs typeface="Graphik Extralight" charset="0"/>
              </a:rPr>
              <a:t>1. Management Plane - Centralized</a:t>
            </a:r>
          </a:p>
        </p:txBody>
      </p:sp>
      <p:sp>
        <p:nvSpPr>
          <p:cNvPr id="23" name="Rectangle 22"/>
          <p:cNvSpPr/>
          <p:nvPr/>
        </p:nvSpPr>
        <p:spPr>
          <a:xfrm>
            <a:off x="1462046" y="5120491"/>
            <a:ext cx="2980229" cy="284693"/>
          </a:xfrm>
          <a:prstGeom prst="rect">
            <a:avLst/>
          </a:prstGeom>
        </p:spPr>
        <p:txBody>
          <a:bodyPr wrap="square" lIns="68580" tIns="34290" rIns="68580" bIns="34290">
            <a:spAutoFit/>
          </a:bodyPr>
          <a:lstStyle/>
          <a:p>
            <a:pPr algn="ctr"/>
            <a:r>
              <a:rPr lang="en-US" sz="1400" dirty="0">
                <a:latin typeface="Graphik Extralight" charset="0"/>
                <a:ea typeface="Graphik Extralight" charset="0"/>
                <a:cs typeface="Graphik Extralight" charset="0"/>
              </a:rPr>
              <a:t>3. Data Plane - Flexible</a:t>
            </a:r>
          </a:p>
        </p:txBody>
      </p:sp>
      <p:sp>
        <p:nvSpPr>
          <p:cNvPr id="24" name="Rectangle 23"/>
          <p:cNvSpPr/>
          <p:nvPr/>
        </p:nvSpPr>
        <p:spPr>
          <a:xfrm>
            <a:off x="4468143" y="5156440"/>
            <a:ext cx="2980229" cy="284693"/>
          </a:xfrm>
          <a:prstGeom prst="rect">
            <a:avLst/>
          </a:prstGeom>
        </p:spPr>
        <p:txBody>
          <a:bodyPr wrap="square" lIns="68580" tIns="34290" rIns="68580" bIns="34290">
            <a:spAutoFit/>
          </a:bodyPr>
          <a:lstStyle/>
          <a:p>
            <a:pPr algn="ctr"/>
            <a:r>
              <a:rPr lang="en-US" sz="1400" dirty="0">
                <a:latin typeface="Graphik Extralight" charset="0"/>
                <a:ea typeface="Graphik Extralight" charset="0"/>
                <a:cs typeface="Graphik Extralight" charset="0"/>
              </a:rPr>
              <a:t>2. Control Plane - Distributed</a:t>
            </a:r>
          </a:p>
        </p:txBody>
      </p:sp>
      <p:cxnSp>
        <p:nvCxnSpPr>
          <p:cNvPr id="45" name="Straight Connector 44"/>
          <p:cNvCxnSpPr/>
          <p:nvPr/>
        </p:nvCxnSpPr>
        <p:spPr>
          <a:xfrm>
            <a:off x="5742680" y="4656653"/>
            <a:ext cx="0" cy="548640"/>
          </a:xfrm>
          <a:prstGeom prst="line">
            <a:avLst/>
          </a:prstGeom>
          <a:ln w="3175" cmpd="sng">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440824" y="4571850"/>
            <a:ext cx="0" cy="548640"/>
          </a:xfrm>
          <a:prstGeom prst="line">
            <a:avLst/>
          </a:prstGeom>
          <a:ln w="3175" cmpd="sng">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2562710" y="2082362"/>
            <a:ext cx="4224079" cy="2489488"/>
            <a:chOff x="2562709" y="1050106"/>
            <a:chExt cx="4224079" cy="2489488"/>
          </a:xfrm>
        </p:grpSpPr>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0353" y="1050106"/>
              <a:ext cx="1583294" cy="1089422"/>
            </a:xfrm>
            <a:prstGeom prst="rect">
              <a:avLst/>
            </a:prstGeom>
          </p:spPr>
        </p:pic>
        <p:sp>
          <p:nvSpPr>
            <p:cNvPr id="49" name="Rounded Rectangle 48"/>
            <p:cNvSpPr>
              <a:spLocks noChangeAspect="1"/>
            </p:cNvSpPr>
            <p:nvPr/>
          </p:nvSpPr>
          <p:spPr>
            <a:xfrm>
              <a:off x="2562709" y="3173834"/>
              <a:ext cx="365760" cy="365760"/>
            </a:xfrm>
            <a:prstGeom prst="roundRect">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le 49"/>
            <p:cNvSpPr>
              <a:spLocks noChangeAspect="1"/>
            </p:cNvSpPr>
            <p:nvPr/>
          </p:nvSpPr>
          <p:spPr>
            <a:xfrm>
              <a:off x="3780353" y="3173834"/>
              <a:ext cx="365760" cy="365760"/>
            </a:xfrm>
            <a:prstGeom prst="roundRect">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p:cNvSpPr>
              <a:spLocks noChangeAspect="1"/>
            </p:cNvSpPr>
            <p:nvPr/>
          </p:nvSpPr>
          <p:spPr>
            <a:xfrm>
              <a:off x="4960192" y="3173834"/>
              <a:ext cx="365760" cy="365760"/>
            </a:xfrm>
            <a:prstGeom prst="roundRect">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a:spLocks noChangeAspect="1"/>
            </p:cNvSpPr>
            <p:nvPr/>
          </p:nvSpPr>
          <p:spPr>
            <a:xfrm>
              <a:off x="6421028" y="3173834"/>
              <a:ext cx="365760" cy="365760"/>
            </a:xfrm>
            <a:prstGeom prst="roundRect">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259017" y="3236854"/>
            <a:ext cx="2199061" cy="1897473"/>
            <a:chOff x="259016" y="2200025"/>
            <a:chExt cx="2199061" cy="1897473"/>
          </a:xfrm>
        </p:grpSpPr>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749" y="2534762"/>
              <a:ext cx="841406" cy="429117"/>
            </a:xfrm>
            <a:prstGeom prst="rect">
              <a:avLst/>
            </a:prstGeom>
          </p:spPr>
        </p:pic>
        <p:cxnSp>
          <p:nvCxnSpPr>
            <p:cNvPr id="55" name="Straight Connector 54"/>
            <p:cNvCxnSpPr/>
            <p:nvPr/>
          </p:nvCxnSpPr>
          <p:spPr>
            <a:xfrm flipH="1">
              <a:off x="1692757" y="3020162"/>
              <a:ext cx="0" cy="457200"/>
            </a:xfrm>
            <a:prstGeom prst="line">
              <a:avLst/>
            </a:prstGeom>
            <a:ln w="3175" cmpd="sng">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1680777" y="3504947"/>
              <a:ext cx="777300" cy="0"/>
            </a:xfrm>
            <a:prstGeom prst="line">
              <a:avLst/>
            </a:prstGeom>
            <a:ln w="3175" cmpd="sng">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503375" y="3175675"/>
              <a:ext cx="1189386" cy="223138"/>
            </a:xfrm>
            <a:prstGeom prst="rect">
              <a:avLst/>
            </a:prstGeom>
          </p:spPr>
          <p:txBody>
            <a:bodyPr wrap="square" lIns="68580" tIns="34290" rIns="68580" bIns="34290">
              <a:spAutoFit/>
            </a:bodyPr>
            <a:lstStyle/>
            <a:p>
              <a:pPr algn="r"/>
              <a:r>
                <a:rPr lang="en-US" sz="1000" dirty="0">
                  <a:latin typeface="Graphik Extralight" charset="0"/>
                  <a:ea typeface="Graphik Extralight" charset="0"/>
                  <a:cs typeface="Graphik Extralight" charset="0"/>
                </a:rPr>
                <a:t>3b. Data tunnel</a:t>
              </a:r>
            </a:p>
          </p:txBody>
        </p:sp>
        <p:sp>
          <p:nvSpPr>
            <p:cNvPr id="58" name="Rectangle 57"/>
            <p:cNvSpPr/>
            <p:nvPr/>
          </p:nvSpPr>
          <p:spPr>
            <a:xfrm>
              <a:off x="259016" y="3655997"/>
              <a:ext cx="1609920" cy="223138"/>
            </a:xfrm>
            <a:prstGeom prst="rect">
              <a:avLst/>
            </a:prstGeom>
          </p:spPr>
          <p:txBody>
            <a:bodyPr wrap="square" lIns="68580" tIns="34290" rIns="68580" bIns="34290">
              <a:spAutoFit/>
            </a:bodyPr>
            <a:lstStyle/>
            <a:p>
              <a:r>
                <a:rPr lang="en-US" sz="1000" dirty="0">
                  <a:latin typeface="Graphik Extralight" charset="0"/>
                  <a:ea typeface="Graphik Extralight" charset="0"/>
                  <a:cs typeface="Graphik Extralight" charset="0"/>
                </a:rPr>
                <a:t>3a. Local data breakout</a:t>
              </a:r>
            </a:p>
          </p:txBody>
        </p:sp>
        <p:cxnSp>
          <p:nvCxnSpPr>
            <p:cNvPr id="59" name="Straight Connector 58"/>
            <p:cNvCxnSpPr/>
            <p:nvPr/>
          </p:nvCxnSpPr>
          <p:spPr>
            <a:xfrm flipH="1">
              <a:off x="1680777" y="3640298"/>
              <a:ext cx="0" cy="457200"/>
            </a:xfrm>
            <a:prstGeom prst="line">
              <a:avLst/>
            </a:prstGeom>
            <a:ln w="3175" cmpd="sng">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1677437" y="3609415"/>
              <a:ext cx="777300" cy="0"/>
            </a:xfrm>
            <a:prstGeom prst="line">
              <a:avLst/>
            </a:prstGeom>
            <a:ln w="3175" cmpd="sng">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1082744" y="2200025"/>
              <a:ext cx="1189386" cy="377026"/>
            </a:xfrm>
            <a:prstGeom prst="rect">
              <a:avLst/>
            </a:prstGeom>
          </p:spPr>
          <p:txBody>
            <a:bodyPr wrap="square" lIns="68580" tIns="34290" rIns="68580" bIns="34290">
              <a:spAutoFit/>
            </a:bodyPr>
            <a:lstStyle/>
            <a:p>
              <a:pPr algn="ctr"/>
              <a:r>
                <a:rPr lang="en-US" sz="1000" dirty="0">
                  <a:latin typeface="Graphik Extralight" charset="0"/>
                  <a:ea typeface="Graphik Extralight" charset="0"/>
                  <a:cs typeface="Graphik Extralight" charset="0"/>
                </a:rPr>
                <a:t>Virtual Tunnel Aggregator</a:t>
              </a:r>
            </a:p>
          </p:txBody>
        </p:sp>
      </p:grpSp>
      <p:sp>
        <p:nvSpPr>
          <p:cNvPr id="62" name="Rectangle 61"/>
          <p:cNvSpPr/>
          <p:nvPr/>
        </p:nvSpPr>
        <p:spPr>
          <a:xfrm>
            <a:off x="536009" y="310428"/>
            <a:ext cx="6777690" cy="623248"/>
          </a:xfrm>
          <a:prstGeom prst="rect">
            <a:avLst/>
          </a:prstGeom>
        </p:spPr>
        <p:txBody>
          <a:bodyPr wrap="square" lIns="68580" tIns="34290" rIns="68580" bIns="34290">
            <a:spAutoFit/>
          </a:bodyPr>
          <a:lstStyle/>
          <a:p>
            <a:r>
              <a:rPr lang="en-US" sz="3600" dirty="0">
                <a:latin typeface="Graphik Extralight" charset="0"/>
                <a:ea typeface="Graphik Extralight" charset="0"/>
                <a:cs typeface="Graphik Extralight" charset="0"/>
              </a:rPr>
              <a:t>Mojo cloud architecture</a:t>
            </a:r>
          </a:p>
        </p:txBody>
      </p:sp>
    </p:spTree>
    <p:extLst>
      <p:ext uri="{BB962C8B-B14F-4D97-AF65-F5344CB8AC3E}">
        <p14:creationId xmlns:p14="http://schemas.microsoft.com/office/powerpoint/2010/main" val="33751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latin typeface="Graphik Extralight"/>
              </a:rPr>
              <a:t>WiFi</a:t>
            </a:r>
            <a:r>
              <a:rPr lang="en-US" dirty="0">
                <a:latin typeface="Graphik Extralight"/>
              </a:rPr>
              <a:t> Control Functions done entirely by APs</a:t>
            </a:r>
          </a:p>
        </p:txBody>
      </p:sp>
      <p:sp>
        <p:nvSpPr>
          <p:cNvPr id="4" name="Rectangle 3"/>
          <p:cNvSpPr/>
          <p:nvPr/>
        </p:nvSpPr>
        <p:spPr>
          <a:xfrm>
            <a:off x="646468" y="1272363"/>
            <a:ext cx="2526760" cy="66158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Graphik Extralight"/>
                <a:cs typeface="Graphik Extralight"/>
              </a:rPr>
              <a:t>Radio Resource Management</a:t>
            </a:r>
          </a:p>
        </p:txBody>
      </p:sp>
      <p:sp>
        <p:nvSpPr>
          <p:cNvPr id="11" name="Rectangle 10"/>
          <p:cNvSpPr/>
          <p:nvPr/>
        </p:nvSpPr>
        <p:spPr>
          <a:xfrm>
            <a:off x="646468" y="1933945"/>
            <a:ext cx="2526760" cy="112350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Tx/>
              <a:buChar char="-"/>
            </a:pPr>
            <a:r>
              <a:rPr lang="en-US" sz="1100" dirty="0">
                <a:latin typeface="Graphik Extralight"/>
                <a:cs typeface="Graphik Extralight"/>
              </a:rPr>
              <a:t>Auto channel selection</a:t>
            </a:r>
          </a:p>
          <a:p>
            <a:pPr marL="171450" indent="-171450">
              <a:buFontTx/>
              <a:buChar char="-"/>
            </a:pPr>
            <a:r>
              <a:rPr lang="en-US" sz="1100" dirty="0">
                <a:latin typeface="Graphik Extralight"/>
                <a:cs typeface="Graphik Extralight"/>
              </a:rPr>
              <a:t>Dynamic Channel Selection</a:t>
            </a:r>
          </a:p>
          <a:p>
            <a:pPr marL="171450" indent="-171450">
              <a:buFontTx/>
              <a:buChar char="-"/>
            </a:pPr>
            <a:r>
              <a:rPr lang="en-US" sz="1100" dirty="0">
                <a:latin typeface="Graphik Extralight"/>
                <a:cs typeface="Graphik Extralight"/>
              </a:rPr>
              <a:t>Load Balancing</a:t>
            </a:r>
          </a:p>
          <a:p>
            <a:pPr marL="171450" indent="-171450">
              <a:buFontTx/>
              <a:buChar char="-"/>
            </a:pPr>
            <a:r>
              <a:rPr lang="en-US" sz="1100" dirty="0">
                <a:latin typeface="Graphik Extralight"/>
                <a:cs typeface="Graphik Extralight"/>
              </a:rPr>
              <a:t>Band Steering</a:t>
            </a:r>
          </a:p>
          <a:p>
            <a:pPr marL="171450" indent="-171450">
              <a:buFontTx/>
              <a:buChar char="-"/>
            </a:pPr>
            <a:r>
              <a:rPr lang="en-US" sz="1100" dirty="0">
                <a:latin typeface="Graphik Extralight"/>
                <a:cs typeface="Graphik Extralight"/>
              </a:rPr>
              <a:t>Smart Steering</a:t>
            </a:r>
          </a:p>
          <a:p>
            <a:pPr marL="171450" indent="-171450">
              <a:buFontTx/>
              <a:buChar char="-"/>
            </a:pPr>
            <a:r>
              <a:rPr lang="en-US" sz="1100" dirty="0">
                <a:latin typeface="Graphik Extralight"/>
                <a:cs typeface="Graphik Extralight"/>
              </a:rPr>
              <a:t>3</a:t>
            </a:r>
            <a:r>
              <a:rPr lang="en-US" sz="1100" baseline="30000" dirty="0">
                <a:latin typeface="Graphik Extralight"/>
                <a:cs typeface="Graphik Extralight"/>
              </a:rPr>
              <a:t>rd</a:t>
            </a:r>
            <a:r>
              <a:rPr lang="en-US" sz="1100" dirty="0">
                <a:latin typeface="Graphik Extralight"/>
                <a:cs typeface="Graphik Extralight"/>
              </a:rPr>
              <a:t> Radio</a:t>
            </a:r>
          </a:p>
        </p:txBody>
      </p:sp>
      <p:sp>
        <p:nvSpPr>
          <p:cNvPr id="13" name="Rectangle 12"/>
          <p:cNvSpPr/>
          <p:nvPr/>
        </p:nvSpPr>
        <p:spPr>
          <a:xfrm>
            <a:off x="646468" y="3247656"/>
            <a:ext cx="2526760" cy="66158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Graphik Extralight"/>
                <a:cs typeface="Graphik Extralight"/>
              </a:rPr>
              <a:t>Traffic Optimization</a:t>
            </a:r>
          </a:p>
        </p:txBody>
      </p:sp>
      <p:sp>
        <p:nvSpPr>
          <p:cNvPr id="15" name="Rectangle 14"/>
          <p:cNvSpPr/>
          <p:nvPr/>
        </p:nvSpPr>
        <p:spPr>
          <a:xfrm>
            <a:off x="646468" y="3909238"/>
            <a:ext cx="2526760" cy="112350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Tx/>
              <a:buChar char="-"/>
            </a:pPr>
            <a:r>
              <a:rPr lang="en-US" sz="1100" dirty="0">
                <a:latin typeface="Graphik Extralight"/>
                <a:cs typeface="Graphik Extralight"/>
              </a:rPr>
              <a:t>Broadcast Multicast Control</a:t>
            </a:r>
          </a:p>
          <a:p>
            <a:pPr marL="171450" indent="-171450">
              <a:buFontTx/>
              <a:buChar char="-"/>
            </a:pPr>
            <a:r>
              <a:rPr lang="en-US" sz="1100" dirty="0">
                <a:latin typeface="Graphik Extralight"/>
                <a:cs typeface="Graphik Extralight"/>
              </a:rPr>
              <a:t>Proxy ARP</a:t>
            </a:r>
          </a:p>
          <a:p>
            <a:pPr marL="171450" indent="-171450">
              <a:buFontTx/>
              <a:buChar char="-"/>
            </a:pPr>
            <a:r>
              <a:rPr lang="en-US" sz="1100" dirty="0">
                <a:latin typeface="Graphik Extralight"/>
                <a:cs typeface="Graphik Extralight"/>
              </a:rPr>
              <a:t>Min Data Rate</a:t>
            </a:r>
          </a:p>
          <a:p>
            <a:pPr marL="171450" indent="-171450">
              <a:buFontTx/>
              <a:buChar char="-"/>
            </a:pPr>
            <a:r>
              <a:rPr lang="en-US" sz="1100" dirty="0">
                <a:latin typeface="Graphik Extralight"/>
                <a:cs typeface="Graphik Extralight"/>
              </a:rPr>
              <a:t>Min Broadcast Rate</a:t>
            </a:r>
          </a:p>
          <a:p>
            <a:pPr marL="171450" indent="-171450">
              <a:buFontTx/>
              <a:buChar char="-"/>
            </a:pPr>
            <a:r>
              <a:rPr lang="en-US" sz="1100" dirty="0">
                <a:latin typeface="Graphik Extralight"/>
                <a:cs typeface="Graphik Extralight"/>
              </a:rPr>
              <a:t>IGMP Proxy</a:t>
            </a:r>
          </a:p>
        </p:txBody>
      </p:sp>
      <p:sp>
        <p:nvSpPr>
          <p:cNvPr id="16" name="Rectangle 15"/>
          <p:cNvSpPr/>
          <p:nvPr/>
        </p:nvSpPr>
        <p:spPr>
          <a:xfrm>
            <a:off x="3445194" y="1258186"/>
            <a:ext cx="2526760" cy="66158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Graphik Extralight"/>
                <a:cs typeface="Graphik Extralight"/>
              </a:rPr>
              <a:t>Firewall</a:t>
            </a:r>
          </a:p>
        </p:txBody>
      </p:sp>
      <p:sp>
        <p:nvSpPr>
          <p:cNvPr id="17" name="Rectangle 16"/>
          <p:cNvSpPr/>
          <p:nvPr/>
        </p:nvSpPr>
        <p:spPr>
          <a:xfrm>
            <a:off x="3445194" y="1919768"/>
            <a:ext cx="2526760" cy="112350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Tx/>
              <a:buChar char="-"/>
            </a:pPr>
            <a:r>
              <a:rPr lang="en-US" sz="1100" dirty="0" err="1">
                <a:latin typeface="Graphik Extralight"/>
                <a:cs typeface="Graphik Extralight"/>
              </a:rPr>
              <a:t>Stateful</a:t>
            </a:r>
            <a:r>
              <a:rPr lang="en-US" sz="1100" dirty="0">
                <a:latin typeface="Graphik Extralight"/>
                <a:cs typeface="Graphik Extralight"/>
              </a:rPr>
              <a:t> Firewall</a:t>
            </a:r>
          </a:p>
          <a:p>
            <a:pPr marL="171450" indent="-171450">
              <a:buFontTx/>
              <a:buChar char="-"/>
            </a:pPr>
            <a:r>
              <a:rPr lang="en-US" sz="1100" dirty="0">
                <a:latin typeface="Graphik Extralight"/>
                <a:cs typeface="Graphik Extralight"/>
              </a:rPr>
              <a:t>Application Firewall (~1400 Signatures from </a:t>
            </a:r>
            <a:r>
              <a:rPr lang="en-US" sz="1100" dirty="0" err="1">
                <a:latin typeface="Graphik Extralight"/>
                <a:cs typeface="Graphik Extralight"/>
              </a:rPr>
              <a:t>Procera</a:t>
            </a:r>
            <a:r>
              <a:rPr lang="en-US" sz="1100" dirty="0">
                <a:latin typeface="Graphik Extralight"/>
                <a:cs typeface="Graphik Extralight"/>
              </a:rPr>
              <a:t>)</a:t>
            </a:r>
          </a:p>
          <a:p>
            <a:pPr marL="171450" indent="-171450">
              <a:buFontTx/>
              <a:buChar char="-"/>
            </a:pPr>
            <a:r>
              <a:rPr lang="en-US" sz="1100" dirty="0">
                <a:latin typeface="Graphik Extralight"/>
                <a:cs typeface="Graphik Extralight"/>
              </a:rPr>
              <a:t>Role Based Access Control</a:t>
            </a:r>
          </a:p>
          <a:p>
            <a:pPr marL="171450" indent="-171450">
              <a:buFontTx/>
              <a:buChar char="-"/>
            </a:pPr>
            <a:r>
              <a:rPr lang="en-US" sz="1100" dirty="0">
                <a:latin typeface="Graphik Extralight"/>
                <a:cs typeface="Graphik Extralight"/>
              </a:rPr>
              <a:t>Integration with Google</a:t>
            </a:r>
          </a:p>
          <a:p>
            <a:pPr marL="171450" indent="-171450">
              <a:buFontTx/>
              <a:buChar char="-"/>
            </a:pPr>
            <a:r>
              <a:rPr lang="en-US" sz="1100" dirty="0">
                <a:latin typeface="Graphik Extralight"/>
                <a:cs typeface="Graphik Extralight"/>
              </a:rPr>
              <a:t>MAC </a:t>
            </a:r>
            <a:r>
              <a:rPr lang="en-US" sz="1100" dirty="0" err="1">
                <a:latin typeface="Graphik Extralight"/>
                <a:cs typeface="Graphik Extralight"/>
              </a:rPr>
              <a:t>Auth</a:t>
            </a:r>
            <a:endParaRPr lang="en-US" sz="1100" dirty="0">
              <a:latin typeface="Graphik Extralight"/>
              <a:cs typeface="Graphik Extralight"/>
            </a:endParaRPr>
          </a:p>
        </p:txBody>
      </p:sp>
      <p:sp>
        <p:nvSpPr>
          <p:cNvPr id="18" name="Rectangle 17"/>
          <p:cNvSpPr/>
          <p:nvPr/>
        </p:nvSpPr>
        <p:spPr>
          <a:xfrm>
            <a:off x="3480636" y="3247656"/>
            <a:ext cx="2526760" cy="66158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Graphik Extralight"/>
                <a:cs typeface="Graphik Extralight"/>
              </a:rPr>
              <a:t>Data Path</a:t>
            </a:r>
          </a:p>
        </p:txBody>
      </p:sp>
      <p:sp>
        <p:nvSpPr>
          <p:cNvPr id="19" name="Rectangle 18"/>
          <p:cNvSpPr/>
          <p:nvPr/>
        </p:nvSpPr>
        <p:spPr>
          <a:xfrm>
            <a:off x="3480636" y="3909238"/>
            <a:ext cx="2526760" cy="112350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Tx/>
              <a:buChar char="-"/>
            </a:pPr>
            <a:r>
              <a:rPr lang="en-US" sz="1100" dirty="0">
                <a:latin typeface="Graphik Extralight"/>
                <a:cs typeface="Graphik Extralight"/>
              </a:rPr>
              <a:t>Local Bridging</a:t>
            </a:r>
          </a:p>
          <a:p>
            <a:pPr marL="171450" indent="-171450">
              <a:buFontTx/>
              <a:buChar char="-"/>
            </a:pPr>
            <a:r>
              <a:rPr lang="en-US" sz="1100" dirty="0">
                <a:latin typeface="Graphik Extralight"/>
                <a:cs typeface="Graphik Extralight"/>
              </a:rPr>
              <a:t>Traffic Tunneling (</a:t>
            </a:r>
            <a:r>
              <a:rPr lang="en-US" sz="1100" dirty="0" err="1">
                <a:latin typeface="Graphik Extralight"/>
                <a:cs typeface="Graphik Extralight"/>
              </a:rPr>
              <a:t>EoGRE</a:t>
            </a:r>
            <a:r>
              <a:rPr lang="en-US" sz="1100" dirty="0">
                <a:latin typeface="Graphik Extralight"/>
                <a:cs typeface="Graphik Extralight"/>
              </a:rPr>
              <a:t>)</a:t>
            </a:r>
          </a:p>
          <a:p>
            <a:pPr marL="171450" indent="-171450">
              <a:buFontTx/>
              <a:buChar char="-"/>
            </a:pPr>
            <a:r>
              <a:rPr lang="en-US" sz="1100" dirty="0">
                <a:latin typeface="Graphik Extralight"/>
                <a:cs typeface="Graphik Extralight"/>
              </a:rPr>
              <a:t>Flexible Mixed mode</a:t>
            </a:r>
          </a:p>
        </p:txBody>
      </p:sp>
      <p:sp>
        <p:nvSpPr>
          <p:cNvPr id="20" name="Rectangle 19"/>
          <p:cNvSpPr/>
          <p:nvPr/>
        </p:nvSpPr>
        <p:spPr>
          <a:xfrm>
            <a:off x="6214384" y="1254642"/>
            <a:ext cx="2526760" cy="66158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a:latin typeface="Graphik Extralight"/>
                <a:cs typeface="Graphik Extralight"/>
              </a:rPr>
              <a:t>QoS</a:t>
            </a:r>
            <a:endParaRPr lang="en-US" sz="1600" dirty="0">
              <a:latin typeface="Graphik Extralight"/>
              <a:cs typeface="Graphik Extralight"/>
            </a:endParaRPr>
          </a:p>
        </p:txBody>
      </p:sp>
      <p:sp>
        <p:nvSpPr>
          <p:cNvPr id="21" name="Rectangle 20"/>
          <p:cNvSpPr/>
          <p:nvPr/>
        </p:nvSpPr>
        <p:spPr>
          <a:xfrm>
            <a:off x="6214384" y="1916224"/>
            <a:ext cx="2526760" cy="112350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Tx/>
              <a:buChar char="-"/>
            </a:pPr>
            <a:r>
              <a:rPr lang="en-US" sz="1100" dirty="0">
                <a:latin typeface="Graphik Extralight"/>
                <a:cs typeface="Graphik Extralight"/>
              </a:rPr>
              <a:t>WMM to DSCP / 802.1P</a:t>
            </a:r>
          </a:p>
          <a:p>
            <a:pPr marL="171450" indent="-171450">
              <a:buFontTx/>
              <a:buChar char="-"/>
            </a:pPr>
            <a:r>
              <a:rPr lang="en-US" sz="1100" dirty="0">
                <a:latin typeface="Graphik Extralight"/>
                <a:cs typeface="Graphik Extralight"/>
              </a:rPr>
              <a:t>Wired to Wireless Marking</a:t>
            </a:r>
          </a:p>
          <a:p>
            <a:pPr marL="171450" indent="-171450">
              <a:buFontTx/>
              <a:buChar char="-"/>
            </a:pPr>
            <a:r>
              <a:rPr lang="en-US" sz="1100" dirty="0">
                <a:latin typeface="Graphik Extralight"/>
                <a:cs typeface="Graphik Extralight"/>
              </a:rPr>
              <a:t>Voice / Video Prioritization (Skype, Hangout, </a:t>
            </a:r>
            <a:r>
              <a:rPr lang="en-US" sz="1100" dirty="0" err="1">
                <a:latin typeface="Graphik Extralight"/>
                <a:cs typeface="Graphik Extralight"/>
              </a:rPr>
              <a:t>GoToMeeting</a:t>
            </a:r>
            <a:r>
              <a:rPr lang="en-US" sz="1100" dirty="0">
                <a:latin typeface="Graphik Extralight"/>
                <a:cs typeface="Graphik Extralight"/>
              </a:rPr>
              <a:t> etc.)</a:t>
            </a:r>
          </a:p>
          <a:p>
            <a:pPr marL="171450" indent="-171450">
              <a:buFontTx/>
              <a:buChar char="-"/>
            </a:pPr>
            <a:r>
              <a:rPr lang="en-US" sz="1100" dirty="0">
                <a:latin typeface="Graphik Extralight"/>
                <a:cs typeface="Graphik Extralight"/>
              </a:rPr>
              <a:t>Per user bandwidth</a:t>
            </a:r>
          </a:p>
        </p:txBody>
      </p:sp>
      <p:sp>
        <p:nvSpPr>
          <p:cNvPr id="22" name="Rectangle 21"/>
          <p:cNvSpPr/>
          <p:nvPr/>
        </p:nvSpPr>
        <p:spPr>
          <a:xfrm>
            <a:off x="6220111" y="3247656"/>
            <a:ext cx="2526760" cy="66158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Graphik Extralight"/>
                <a:cs typeface="Graphik Extralight"/>
              </a:rPr>
              <a:t>Security</a:t>
            </a:r>
          </a:p>
        </p:txBody>
      </p:sp>
      <p:sp>
        <p:nvSpPr>
          <p:cNvPr id="23" name="Rectangle 22"/>
          <p:cNvSpPr/>
          <p:nvPr/>
        </p:nvSpPr>
        <p:spPr>
          <a:xfrm>
            <a:off x="6220111" y="3909238"/>
            <a:ext cx="2526760" cy="112350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Tx/>
              <a:buChar char="-"/>
            </a:pPr>
            <a:r>
              <a:rPr lang="en-US" sz="1100" dirty="0">
                <a:latin typeface="Graphik Extralight"/>
                <a:cs typeface="Graphik Extralight"/>
              </a:rPr>
              <a:t>AP classification</a:t>
            </a:r>
          </a:p>
          <a:p>
            <a:pPr marL="171450" indent="-171450">
              <a:buFontTx/>
              <a:buChar char="-"/>
            </a:pPr>
            <a:r>
              <a:rPr lang="en-US" sz="1100" dirty="0">
                <a:latin typeface="Graphik Extralight"/>
                <a:cs typeface="Graphik Extralight"/>
              </a:rPr>
              <a:t>Client </a:t>
            </a:r>
            <a:r>
              <a:rPr lang="en-US" sz="1100" dirty="0" err="1">
                <a:latin typeface="Graphik Extralight"/>
                <a:cs typeface="Graphik Extralight"/>
              </a:rPr>
              <a:t>Calssification</a:t>
            </a:r>
            <a:endParaRPr lang="en-US" sz="1100" dirty="0">
              <a:latin typeface="Graphik Extralight"/>
              <a:cs typeface="Graphik Extralight"/>
            </a:endParaRPr>
          </a:p>
          <a:p>
            <a:pPr marL="171450" indent="-171450">
              <a:buFontTx/>
              <a:buChar char="-"/>
            </a:pPr>
            <a:r>
              <a:rPr lang="en-US" sz="1100" dirty="0">
                <a:latin typeface="Graphik Extralight"/>
                <a:cs typeface="Graphik Extralight"/>
              </a:rPr>
              <a:t>Thread detection</a:t>
            </a:r>
          </a:p>
          <a:p>
            <a:pPr marL="171450" indent="-171450">
              <a:buFontTx/>
              <a:buChar char="-"/>
            </a:pPr>
            <a:r>
              <a:rPr lang="en-US" sz="1100" dirty="0">
                <a:latin typeface="Graphik Extralight"/>
                <a:cs typeface="Graphik Extralight"/>
              </a:rPr>
              <a:t>Thread Protection</a:t>
            </a:r>
          </a:p>
        </p:txBody>
      </p:sp>
    </p:spTree>
    <p:extLst>
      <p:ext uri="{BB962C8B-B14F-4D97-AF65-F5344CB8AC3E}">
        <p14:creationId xmlns:p14="http://schemas.microsoft.com/office/powerpoint/2010/main" val="278563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449" y="4071785"/>
            <a:ext cx="7613528" cy="685800"/>
          </a:xfrm>
        </p:spPr>
        <p:txBody>
          <a:bodyPr>
            <a:noAutofit/>
          </a:bodyPr>
          <a:lstStyle/>
          <a:p>
            <a:r>
              <a:rPr lang="en-US" dirty="0"/>
              <a:t>Challenge #2 – Scalability</a:t>
            </a:r>
          </a:p>
        </p:txBody>
      </p:sp>
    </p:spTree>
    <p:extLst>
      <p:ext uri="{BB962C8B-B14F-4D97-AF65-F5344CB8AC3E}">
        <p14:creationId xmlns:p14="http://schemas.microsoft.com/office/powerpoint/2010/main" val="403711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150" descr="purpose-built-clou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383" y="1439284"/>
            <a:ext cx="1600200" cy="1099251"/>
          </a:xfrm>
          <a:prstGeom prst="rect">
            <a:avLst/>
          </a:prstGeom>
        </p:spPr>
      </p:pic>
      <p:sp>
        <p:nvSpPr>
          <p:cNvPr id="6" name="TextBox 5"/>
          <p:cNvSpPr txBox="1"/>
          <p:nvPr/>
        </p:nvSpPr>
        <p:spPr>
          <a:xfrm>
            <a:off x="4394158" y="2903237"/>
            <a:ext cx="4325631"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tx2"/>
                </a:solidFill>
                <a:latin typeface="Graphik Light" charset="0"/>
                <a:ea typeface="Graphik Light" charset="0"/>
                <a:cs typeface="Graphik Light" charset="0"/>
              </a:rPr>
              <a:t>When AP1 sends client state information, only AP2, AP7 and AP8 update their client table</a:t>
            </a:r>
          </a:p>
          <a:p>
            <a:pPr marL="285750" indent="-285750">
              <a:buFont typeface="Arial" panose="020B0604020202020204" pitchFamily="34" charset="0"/>
              <a:buChar char="•"/>
            </a:pPr>
            <a:r>
              <a:rPr lang="en-US" sz="1400" dirty="0">
                <a:solidFill>
                  <a:schemeClr val="tx2"/>
                </a:solidFill>
                <a:latin typeface="Graphik Light" charset="0"/>
                <a:ea typeface="Graphik Light" charset="0"/>
                <a:cs typeface="Graphik Light" charset="0"/>
              </a:rPr>
              <a:t>When AP7 sends client state information, only its RF neighbors update their client table</a:t>
            </a:r>
          </a:p>
        </p:txBody>
      </p:sp>
      <p:graphicFrame>
        <p:nvGraphicFramePr>
          <p:cNvPr id="7" name="Table 6"/>
          <p:cNvGraphicFramePr>
            <a:graphicFrameLocks noGrp="1"/>
          </p:cNvGraphicFramePr>
          <p:nvPr>
            <p:extLst/>
          </p:nvPr>
        </p:nvGraphicFramePr>
        <p:xfrm>
          <a:off x="4394157" y="1137439"/>
          <a:ext cx="4325633" cy="1469659"/>
        </p:xfrm>
        <a:graphic>
          <a:graphicData uri="http://schemas.openxmlformats.org/drawingml/2006/table">
            <a:tbl>
              <a:tblPr firstRow="1" bandRow="1">
                <a:tableStyleId>{5C22544A-7EE6-4342-B048-85BDC9FD1C3A}</a:tableStyleId>
              </a:tblPr>
              <a:tblGrid>
                <a:gridCol w="1112859">
                  <a:extLst>
                    <a:ext uri="{9D8B030D-6E8A-4147-A177-3AD203B41FA5}">
                      <a16:colId xmlns:a16="http://schemas.microsoft.com/office/drawing/2014/main" val="20000"/>
                    </a:ext>
                  </a:extLst>
                </a:gridCol>
                <a:gridCol w="3212774">
                  <a:extLst>
                    <a:ext uri="{9D8B030D-6E8A-4147-A177-3AD203B41FA5}">
                      <a16:colId xmlns:a16="http://schemas.microsoft.com/office/drawing/2014/main" val="20001"/>
                    </a:ext>
                  </a:extLst>
                </a:gridCol>
              </a:tblGrid>
              <a:tr h="222421">
                <a:tc>
                  <a:txBody>
                    <a:bodyPr/>
                    <a:lstStyle/>
                    <a:p>
                      <a:endParaRPr lang="en-US" sz="1200" dirty="0">
                        <a:latin typeface="Graphik Extralight"/>
                        <a:cs typeface="Graphik Extraligh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200" dirty="0">
                          <a:latin typeface="Graphik Extralight"/>
                          <a:cs typeface="Graphik Extralight"/>
                        </a:rPr>
                        <a:t>RF Neighbor Table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55259">
                <a:tc>
                  <a:txBody>
                    <a:bodyPr/>
                    <a:lstStyle/>
                    <a:p>
                      <a:r>
                        <a:rPr lang="en-US" sz="1200" dirty="0">
                          <a:latin typeface="Graphik Extralight"/>
                          <a:cs typeface="Graphik Extralight"/>
                        </a:rPr>
                        <a:t>AP1</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sz="1200" dirty="0">
                          <a:latin typeface="Graphik Extralight"/>
                          <a:cs typeface="Graphik Extralight"/>
                        </a:rPr>
                        <a:t>AP2, AP7, AP8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sz="1200" dirty="0">
                          <a:latin typeface="Graphik Extralight"/>
                          <a:cs typeface="Graphik Extralight"/>
                        </a:rPr>
                        <a:t>AP7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Graphik Extralight"/>
                        <a:cs typeface="Graphik Extra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Graphik Extralight"/>
                          <a:cs typeface="Graphik Extralight"/>
                        </a:rPr>
                        <a:t>AP1, AP2, AP3, AP6, AP8, AP9, AP10, AP11 </a:t>
                      </a:r>
                    </a:p>
                    <a:p>
                      <a:endParaRPr lang="en-US" sz="1200" dirty="0">
                        <a:latin typeface="Graphik Extralight"/>
                        <a:cs typeface="Graphik Extra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cxnSp>
        <p:nvCxnSpPr>
          <p:cNvPr id="118" name="Straight Connector 117"/>
          <p:cNvCxnSpPr/>
          <p:nvPr/>
        </p:nvCxnSpPr>
        <p:spPr>
          <a:xfrm>
            <a:off x="1278372" y="3314427"/>
            <a:ext cx="447423"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1280111" y="4067086"/>
            <a:ext cx="44047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128239" y="3464560"/>
            <a:ext cx="1739" cy="452391"/>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H="1">
            <a:off x="1870716" y="3464560"/>
            <a:ext cx="5214" cy="452391"/>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1283586" y="4837467"/>
            <a:ext cx="447423"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1285324" y="5590126"/>
            <a:ext cx="44047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1133452" y="4987600"/>
            <a:ext cx="1739" cy="452391"/>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H="1">
            <a:off x="1875930" y="4987600"/>
            <a:ext cx="5214" cy="452391"/>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1129977" y="4217219"/>
            <a:ext cx="3475" cy="470113"/>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870716" y="4217219"/>
            <a:ext cx="10427" cy="470113"/>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2809442" y="3314427"/>
            <a:ext cx="447423"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2804229" y="4067086"/>
            <a:ext cx="44047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2652357" y="3464560"/>
            <a:ext cx="1739" cy="452391"/>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H="1">
            <a:off x="3394834" y="3464560"/>
            <a:ext cx="5214" cy="452391"/>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2807704" y="4837467"/>
            <a:ext cx="447423"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2809442" y="5590126"/>
            <a:ext cx="44047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2657570" y="4987600"/>
            <a:ext cx="1739" cy="452391"/>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flipH="1">
            <a:off x="3400048" y="4987600"/>
            <a:ext cx="5214" cy="452391"/>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2654095" y="4217219"/>
            <a:ext cx="3475" cy="470113"/>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3394834" y="4217219"/>
            <a:ext cx="10427" cy="470113"/>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2026063" y="3314427"/>
            <a:ext cx="476159"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2031277" y="4067086"/>
            <a:ext cx="4831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2031277" y="4837467"/>
            <a:ext cx="476159"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2026063" y="5590126"/>
            <a:ext cx="4831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1264892" y="3446839"/>
            <a:ext cx="489639" cy="487834"/>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flipH="1">
            <a:off x="1264892" y="3461475"/>
            <a:ext cx="472876" cy="455476"/>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1264106" y="4184862"/>
            <a:ext cx="489639" cy="487834"/>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H="1">
            <a:off x="1264106" y="4199498"/>
            <a:ext cx="472876" cy="455476"/>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1269354" y="4976441"/>
            <a:ext cx="489639" cy="487834"/>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1269354" y="4991077"/>
            <a:ext cx="472876" cy="455476"/>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2006370" y="3434817"/>
            <a:ext cx="489639" cy="487834"/>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a:off x="2006370" y="3449453"/>
            <a:ext cx="472876" cy="455476"/>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2014322" y="4211339"/>
            <a:ext cx="489639" cy="487834"/>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H="1">
            <a:off x="2014322" y="4225975"/>
            <a:ext cx="472876" cy="455476"/>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2031277" y="4957468"/>
            <a:ext cx="489639" cy="487834"/>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flipH="1">
            <a:off x="2031277" y="4972104"/>
            <a:ext cx="472876" cy="455476"/>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2809442" y="3444898"/>
            <a:ext cx="489639" cy="487834"/>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flipH="1">
            <a:off x="2809442" y="3459534"/>
            <a:ext cx="472876" cy="455476"/>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2790156" y="4202583"/>
            <a:ext cx="489639" cy="487834"/>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flipH="1">
            <a:off x="2790156" y="4217219"/>
            <a:ext cx="472876" cy="455476"/>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2809442" y="4980819"/>
            <a:ext cx="489639" cy="487834"/>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flipH="1">
            <a:off x="2809442" y="4995455"/>
            <a:ext cx="472876" cy="455476"/>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79" name="TextBox 178"/>
          <p:cNvSpPr txBox="1"/>
          <p:nvPr/>
        </p:nvSpPr>
        <p:spPr>
          <a:xfrm>
            <a:off x="875728" y="2868694"/>
            <a:ext cx="498440" cy="261654"/>
          </a:xfrm>
          <a:prstGeom prst="rect">
            <a:avLst/>
          </a:prstGeom>
          <a:noFill/>
        </p:spPr>
        <p:txBody>
          <a:bodyPr wrap="square" rtlCol="0">
            <a:spAutoFit/>
          </a:bodyPr>
          <a:lstStyle/>
          <a:p>
            <a:pPr algn="ctr"/>
            <a:r>
              <a:rPr lang="en-US" sz="1000" dirty="0"/>
              <a:t>AP1</a:t>
            </a:r>
          </a:p>
        </p:txBody>
      </p:sp>
      <p:sp>
        <p:nvSpPr>
          <p:cNvPr id="180" name="TextBox 179"/>
          <p:cNvSpPr txBox="1"/>
          <p:nvPr/>
        </p:nvSpPr>
        <p:spPr>
          <a:xfrm>
            <a:off x="1595595" y="2864025"/>
            <a:ext cx="498440" cy="261654"/>
          </a:xfrm>
          <a:prstGeom prst="rect">
            <a:avLst/>
          </a:prstGeom>
          <a:noFill/>
        </p:spPr>
        <p:txBody>
          <a:bodyPr wrap="square" rtlCol="0">
            <a:spAutoFit/>
          </a:bodyPr>
          <a:lstStyle/>
          <a:p>
            <a:pPr algn="ctr"/>
            <a:r>
              <a:rPr lang="en-US" sz="1000" dirty="0"/>
              <a:t>AP2</a:t>
            </a:r>
          </a:p>
        </p:txBody>
      </p:sp>
      <p:sp>
        <p:nvSpPr>
          <p:cNvPr id="181" name="TextBox 180"/>
          <p:cNvSpPr txBox="1"/>
          <p:nvPr/>
        </p:nvSpPr>
        <p:spPr>
          <a:xfrm>
            <a:off x="2388769" y="2860414"/>
            <a:ext cx="498440" cy="261654"/>
          </a:xfrm>
          <a:prstGeom prst="rect">
            <a:avLst/>
          </a:prstGeom>
          <a:noFill/>
        </p:spPr>
        <p:txBody>
          <a:bodyPr wrap="square" rtlCol="0">
            <a:spAutoFit/>
          </a:bodyPr>
          <a:lstStyle/>
          <a:p>
            <a:pPr algn="ctr"/>
            <a:r>
              <a:rPr lang="en-US" sz="1000" dirty="0"/>
              <a:t>AP3</a:t>
            </a:r>
          </a:p>
        </p:txBody>
      </p:sp>
      <p:sp>
        <p:nvSpPr>
          <p:cNvPr id="182" name="TextBox 181"/>
          <p:cNvSpPr txBox="1"/>
          <p:nvPr/>
        </p:nvSpPr>
        <p:spPr>
          <a:xfrm>
            <a:off x="3108635" y="2868694"/>
            <a:ext cx="498440" cy="261654"/>
          </a:xfrm>
          <a:prstGeom prst="rect">
            <a:avLst/>
          </a:prstGeom>
          <a:noFill/>
        </p:spPr>
        <p:txBody>
          <a:bodyPr wrap="square" rtlCol="0">
            <a:spAutoFit/>
          </a:bodyPr>
          <a:lstStyle/>
          <a:p>
            <a:pPr algn="ctr"/>
            <a:r>
              <a:rPr lang="en-US" sz="1000" dirty="0"/>
              <a:t>AP4</a:t>
            </a:r>
          </a:p>
        </p:txBody>
      </p:sp>
      <p:sp>
        <p:nvSpPr>
          <p:cNvPr id="183" name="TextBox 182"/>
          <p:cNvSpPr txBox="1"/>
          <p:nvPr/>
        </p:nvSpPr>
        <p:spPr>
          <a:xfrm>
            <a:off x="879119" y="3657995"/>
            <a:ext cx="498440" cy="261654"/>
          </a:xfrm>
          <a:prstGeom prst="rect">
            <a:avLst/>
          </a:prstGeom>
          <a:noFill/>
        </p:spPr>
        <p:txBody>
          <a:bodyPr wrap="square" rtlCol="0">
            <a:spAutoFit/>
          </a:bodyPr>
          <a:lstStyle/>
          <a:p>
            <a:pPr algn="ctr"/>
            <a:r>
              <a:rPr lang="en-US" sz="1000" dirty="0"/>
              <a:t>AP8</a:t>
            </a:r>
          </a:p>
        </p:txBody>
      </p:sp>
      <p:sp>
        <p:nvSpPr>
          <p:cNvPr id="184" name="TextBox 183"/>
          <p:cNvSpPr txBox="1"/>
          <p:nvPr/>
        </p:nvSpPr>
        <p:spPr>
          <a:xfrm>
            <a:off x="1598986" y="3653325"/>
            <a:ext cx="498440" cy="261654"/>
          </a:xfrm>
          <a:prstGeom prst="rect">
            <a:avLst/>
          </a:prstGeom>
          <a:noFill/>
        </p:spPr>
        <p:txBody>
          <a:bodyPr wrap="square" rtlCol="0">
            <a:spAutoFit/>
          </a:bodyPr>
          <a:lstStyle/>
          <a:p>
            <a:pPr algn="ctr"/>
            <a:r>
              <a:rPr lang="en-US" sz="1000" dirty="0"/>
              <a:t>AP7</a:t>
            </a:r>
          </a:p>
        </p:txBody>
      </p:sp>
      <p:sp>
        <p:nvSpPr>
          <p:cNvPr id="185" name="TextBox 184"/>
          <p:cNvSpPr txBox="1"/>
          <p:nvPr/>
        </p:nvSpPr>
        <p:spPr>
          <a:xfrm>
            <a:off x="2392160" y="3649714"/>
            <a:ext cx="498440" cy="261654"/>
          </a:xfrm>
          <a:prstGeom prst="rect">
            <a:avLst/>
          </a:prstGeom>
          <a:noFill/>
        </p:spPr>
        <p:txBody>
          <a:bodyPr wrap="square" rtlCol="0">
            <a:spAutoFit/>
          </a:bodyPr>
          <a:lstStyle/>
          <a:p>
            <a:pPr algn="ctr"/>
            <a:r>
              <a:rPr lang="en-US" sz="1000" dirty="0"/>
              <a:t>AP6</a:t>
            </a:r>
          </a:p>
        </p:txBody>
      </p:sp>
      <p:sp>
        <p:nvSpPr>
          <p:cNvPr id="186" name="TextBox 185"/>
          <p:cNvSpPr txBox="1"/>
          <p:nvPr/>
        </p:nvSpPr>
        <p:spPr>
          <a:xfrm>
            <a:off x="3112027" y="3657995"/>
            <a:ext cx="498440" cy="261654"/>
          </a:xfrm>
          <a:prstGeom prst="rect">
            <a:avLst/>
          </a:prstGeom>
          <a:noFill/>
        </p:spPr>
        <p:txBody>
          <a:bodyPr wrap="square" rtlCol="0">
            <a:spAutoFit/>
          </a:bodyPr>
          <a:lstStyle/>
          <a:p>
            <a:pPr algn="ctr"/>
            <a:r>
              <a:rPr lang="en-US" sz="1000" dirty="0"/>
              <a:t>AP5</a:t>
            </a:r>
          </a:p>
        </p:txBody>
      </p:sp>
      <p:sp>
        <p:nvSpPr>
          <p:cNvPr id="187" name="TextBox 186"/>
          <p:cNvSpPr txBox="1"/>
          <p:nvPr/>
        </p:nvSpPr>
        <p:spPr>
          <a:xfrm>
            <a:off x="879119" y="4424467"/>
            <a:ext cx="498440" cy="261654"/>
          </a:xfrm>
          <a:prstGeom prst="rect">
            <a:avLst/>
          </a:prstGeom>
          <a:noFill/>
        </p:spPr>
        <p:txBody>
          <a:bodyPr wrap="square" rtlCol="0">
            <a:spAutoFit/>
          </a:bodyPr>
          <a:lstStyle/>
          <a:p>
            <a:pPr algn="ctr"/>
            <a:r>
              <a:rPr lang="en-US" sz="1000" dirty="0"/>
              <a:t>AP9</a:t>
            </a:r>
          </a:p>
        </p:txBody>
      </p:sp>
      <p:sp>
        <p:nvSpPr>
          <p:cNvPr id="188" name="TextBox 187"/>
          <p:cNvSpPr txBox="1"/>
          <p:nvPr/>
        </p:nvSpPr>
        <p:spPr>
          <a:xfrm>
            <a:off x="1598986" y="4419797"/>
            <a:ext cx="498440" cy="261654"/>
          </a:xfrm>
          <a:prstGeom prst="rect">
            <a:avLst/>
          </a:prstGeom>
          <a:noFill/>
        </p:spPr>
        <p:txBody>
          <a:bodyPr wrap="square" rtlCol="0">
            <a:spAutoFit/>
          </a:bodyPr>
          <a:lstStyle/>
          <a:p>
            <a:pPr algn="ctr"/>
            <a:r>
              <a:rPr lang="en-US" sz="1000" dirty="0"/>
              <a:t>AP10</a:t>
            </a:r>
          </a:p>
        </p:txBody>
      </p:sp>
      <p:sp>
        <p:nvSpPr>
          <p:cNvPr id="189" name="TextBox 188"/>
          <p:cNvSpPr txBox="1"/>
          <p:nvPr/>
        </p:nvSpPr>
        <p:spPr>
          <a:xfrm>
            <a:off x="2392160" y="4416186"/>
            <a:ext cx="498440" cy="261654"/>
          </a:xfrm>
          <a:prstGeom prst="rect">
            <a:avLst/>
          </a:prstGeom>
          <a:noFill/>
        </p:spPr>
        <p:txBody>
          <a:bodyPr wrap="square" rtlCol="0">
            <a:spAutoFit/>
          </a:bodyPr>
          <a:lstStyle/>
          <a:p>
            <a:pPr algn="ctr"/>
            <a:r>
              <a:rPr lang="en-US" sz="1000" dirty="0"/>
              <a:t>AP11</a:t>
            </a:r>
          </a:p>
        </p:txBody>
      </p:sp>
      <p:sp>
        <p:nvSpPr>
          <p:cNvPr id="190" name="TextBox 189"/>
          <p:cNvSpPr txBox="1"/>
          <p:nvPr/>
        </p:nvSpPr>
        <p:spPr>
          <a:xfrm>
            <a:off x="3112027" y="4424467"/>
            <a:ext cx="498440" cy="261654"/>
          </a:xfrm>
          <a:prstGeom prst="rect">
            <a:avLst/>
          </a:prstGeom>
          <a:noFill/>
        </p:spPr>
        <p:txBody>
          <a:bodyPr wrap="square" rtlCol="0">
            <a:spAutoFit/>
          </a:bodyPr>
          <a:lstStyle/>
          <a:p>
            <a:pPr algn="ctr"/>
            <a:r>
              <a:rPr lang="en-US" sz="1000" dirty="0"/>
              <a:t>AP12</a:t>
            </a:r>
          </a:p>
        </p:txBody>
      </p:sp>
      <p:sp>
        <p:nvSpPr>
          <p:cNvPr id="191" name="TextBox 190"/>
          <p:cNvSpPr txBox="1"/>
          <p:nvPr/>
        </p:nvSpPr>
        <p:spPr>
          <a:xfrm>
            <a:off x="879119" y="5165285"/>
            <a:ext cx="498440" cy="261654"/>
          </a:xfrm>
          <a:prstGeom prst="rect">
            <a:avLst/>
          </a:prstGeom>
          <a:noFill/>
        </p:spPr>
        <p:txBody>
          <a:bodyPr wrap="square" rtlCol="0">
            <a:spAutoFit/>
          </a:bodyPr>
          <a:lstStyle/>
          <a:p>
            <a:pPr algn="ctr"/>
            <a:r>
              <a:rPr lang="en-US" sz="1000" dirty="0"/>
              <a:t>AP16</a:t>
            </a:r>
          </a:p>
        </p:txBody>
      </p:sp>
      <p:sp>
        <p:nvSpPr>
          <p:cNvPr id="192" name="TextBox 191"/>
          <p:cNvSpPr txBox="1"/>
          <p:nvPr/>
        </p:nvSpPr>
        <p:spPr>
          <a:xfrm>
            <a:off x="1598986" y="5160616"/>
            <a:ext cx="498440" cy="261654"/>
          </a:xfrm>
          <a:prstGeom prst="rect">
            <a:avLst/>
          </a:prstGeom>
          <a:noFill/>
        </p:spPr>
        <p:txBody>
          <a:bodyPr wrap="square" rtlCol="0">
            <a:spAutoFit/>
          </a:bodyPr>
          <a:lstStyle/>
          <a:p>
            <a:pPr algn="ctr"/>
            <a:r>
              <a:rPr lang="en-US" sz="1000" dirty="0"/>
              <a:t>AP15</a:t>
            </a:r>
          </a:p>
        </p:txBody>
      </p:sp>
      <p:sp>
        <p:nvSpPr>
          <p:cNvPr id="193" name="TextBox 192"/>
          <p:cNvSpPr txBox="1"/>
          <p:nvPr/>
        </p:nvSpPr>
        <p:spPr>
          <a:xfrm>
            <a:off x="2392160" y="5157005"/>
            <a:ext cx="498440" cy="261654"/>
          </a:xfrm>
          <a:prstGeom prst="rect">
            <a:avLst/>
          </a:prstGeom>
          <a:noFill/>
        </p:spPr>
        <p:txBody>
          <a:bodyPr wrap="square" rtlCol="0">
            <a:spAutoFit/>
          </a:bodyPr>
          <a:lstStyle/>
          <a:p>
            <a:pPr algn="ctr"/>
            <a:r>
              <a:rPr lang="en-US" sz="1000" dirty="0"/>
              <a:t>AP14</a:t>
            </a:r>
          </a:p>
        </p:txBody>
      </p:sp>
      <p:sp>
        <p:nvSpPr>
          <p:cNvPr id="194" name="TextBox 193"/>
          <p:cNvSpPr txBox="1"/>
          <p:nvPr/>
        </p:nvSpPr>
        <p:spPr>
          <a:xfrm>
            <a:off x="3112027" y="5165285"/>
            <a:ext cx="498440" cy="261654"/>
          </a:xfrm>
          <a:prstGeom prst="rect">
            <a:avLst/>
          </a:prstGeom>
          <a:noFill/>
        </p:spPr>
        <p:txBody>
          <a:bodyPr wrap="square" rtlCol="0">
            <a:spAutoFit/>
          </a:bodyPr>
          <a:lstStyle/>
          <a:p>
            <a:pPr algn="ctr"/>
            <a:r>
              <a:rPr lang="en-US" sz="1000" dirty="0"/>
              <a:t>AP13</a:t>
            </a:r>
          </a:p>
        </p:txBody>
      </p:sp>
      <p:pic>
        <p:nvPicPr>
          <p:cNvPr id="211" name="Picture 210"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80" y="3904930"/>
            <a:ext cx="304928" cy="300915"/>
          </a:xfrm>
          <a:prstGeom prst="rect">
            <a:avLst/>
          </a:prstGeom>
        </p:spPr>
      </p:pic>
      <p:pic>
        <p:nvPicPr>
          <p:cNvPr id="212" name="Picture 211"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971" y="3904930"/>
            <a:ext cx="304928" cy="300915"/>
          </a:xfrm>
          <a:prstGeom prst="rect">
            <a:avLst/>
          </a:prstGeom>
        </p:spPr>
      </p:pic>
      <p:pic>
        <p:nvPicPr>
          <p:cNvPr id="213" name="Picture 212"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591" y="3904930"/>
            <a:ext cx="304928" cy="300915"/>
          </a:xfrm>
          <a:prstGeom prst="rect">
            <a:avLst/>
          </a:prstGeom>
        </p:spPr>
      </p:pic>
      <p:pic>
        <p:nvPicPr>
          <p:cNvPr id="214" name="Picture 213"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685" y="3904930"/>
            <a:ext cx="304928" cy="300915"/>
          </a:xfrm>
          <a:prstGeom prst="rect">
            <a:avLst/>
          </a:prstGeom>
        </p:spPr>
      </p:pic>
      <p:pic>
        <p:nvPicPr>
          <p:cNvPr id="207" name="Picture 206"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80" y="4681451"/>
            <a:ext cx="304928" cy="300915"/>
          </a:xfrm>
          <a:prstGeom prst="rect">
            <a:avLst/>
          </a:prstGeom>
        </p:spPr>
      </p:pic>
      <p:pic>
        <p:nvPicPr>
          <p:cNvPr id="209" name="Picture 208"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591" y="4681451"/>
            <a:ext cx="304928" cy="300915"/>
          </a:xfrm>
          <a:prstGeom prst="rect">
            <a:avLst/>
          </a:prstGeom>
        </p:spPr>
      </p:pic>
      <p:pic>
        <p:nvPicPr>
          <p:cNvPr id="210" name="Picture 209"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685" y="4681451"/>
            <a:ext cx="304928" cy="300915"/>
          </a:xfrm>
          <a:prstGeom prst="rect">
            <a:avLst/>
          </a:prstGeom>
        </p:spPr>
      </p:pic>
      <p:grpSp>
        <p:nvGrpSpPr>
          <p:cNvPr id="197" name="Group 196"/>
          <p:cNvGrpSpPr/>
          <p:nvPr/>
        </p:nvGrpSpPr>
        <p:grpSpPr>
          <a:xfrm>
            <a:off x="982080" y="5411896"/>
            <a:ext cx="2560533" cy="300915"/>
            <a:chOff x="964671" y="4248668"/>
            <a:chExt cx="2409505" cy="283166"/>
          </a:xfrm>
        </p:grpSpPr>
        <p:pic>
          <p:nvPicPr>
            <p:cNvPr id="203" name="Picture 202"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671" y="4248668"/>
              <a:ext cx="286942" cy="283166"/>
            </a:xfrm>
            <a:prstGeom prst="rect">
              <a:avLst/>
            </a:prstGeom>
          </p:spPr>
        </p:pic>
        <p:pic>
          <p:nvPicPr>
            <p:cNvPr id="204" name="Picture 203"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626" y="4248668"/>
              <a:ext cx="286942" cy="283166"/>
            </a:xfrm>
            <a:prstGeom prst="rect">
              <a:avLst/>
            </a:prstGeom>
          </p:spPr>
        </p:pic>
        <p:pic>
          <p:nvPicPr>
            <p:cNvPr id="205" name="Picture 204"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439" y="4248668"/>
              <a:ext cx="286942" cy="283166"/>
            </a:xfrm>
            <a:prstGeom prst="rect">
              <a:avLst/>
            </a:prstGeom>
          </p:spPr>
        </p:pic>
        <p:pic>
          <p:nvPicPr>
            <p:cNvPr id="206" name="Picture 205"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234" y="4248668"/>
              <a:ext cx="286942" cy="283166"/>
            </a:xfrm>
            <a:prstGeom prst="rect">
              <a:avLst/>
            </a:prstGeom>
          </p:spPr>
        </p:pic>
      </p:grpSp>
      <p:pic>
        <p:nvPicPr>
          <p:cNvPr id="199" name="Picture 198"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80" y="3187343"/>
            <a:ext cx="304928" cy="300915"/>
          </a:xfrm>
          <a:prstGeom prst="rect">
            <a:avLst/>
          </a:prstGeom>
        </p:spPr>
      </p:pic>
      <p:pic>
        <p:nvPicPr>
          <p:cNvPr id="200" name="Picture 199"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971" y="3187343"/>
            <a:ext cx="304928" cy="300915"/>
          </a:xfrm>
          <a:prstGeom prst="rect">
            <a:avLst/>
          </a:prstGeom>
        </p:spPr>
      </p:pic>
      <p:pic>
        <p:nvPicPr>
          <p:cNvPr id="201" name="Picture 200"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591" y="3187343"/>
            <a:ext cx="304928" cy="300915"/>
          </a:xfrm>
          <a:prstGeom prst="rect">
            <a:avLst/>
          </a:prstGeom>
        </p:spPr>
      </p:pic>
      <p:pic>
        <p:nvPicPr>
          <p:cNvPr id="202" name="Picture 201"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685" y="3187343"/>
            <a:ext cx="304928" cy="300915"/>
          </a:xfrm>
          <a:prstGeom prst="rect">
            <a:avLst/>
          </a:prstGeom>
        </p:spPr>
      </p:pic>
      <p:sp>
        <p:nvSpPr>
          <p:cNvPr id="215" name="Rectangle 214"/>
          <p:cNvSpPr/>
          <p:nvPr/>
        </p:nvSpPr>
        <p:spPr>
          <a:xfrm>
            <a:off x="680483" y="1112370"/>
            <a:ext cx="3211033" cy="4873760"/>
          </a:xfrm>
          <a:prstGeom prst="rect">
            <a:avLst/>
          </a:prstGeom>
          <a:noFill/>
          <a:ln>
            <a:solidFill>
              <a:schemeClr val="accent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963743" y="3173632"/>
            <a:ext cx="325136" cy="325136"/>
          </a:xfrm>
          <a:prstGeom prst="roundRect">
            <a:avLst/>
          </a:prstGeom>
          <a:noFill/>
          <a:ln w="508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8" name="Picture 207" descr="access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537" y="4682329"/>
            <a:ext cx="304928" cy="300915"/>
          </a:xfrm>
          <a:prstGeom prst="rect">
            <a:avLst/>
          </a:prstGeom>
        </p:spPr>
      </p:pic>
      <p:sp>
        <p:nvSpPr>
          <p:cNvPr id="97" name="Rounded Rectangle 96"/>
          <p:cNvSpPr/>
          <p:nvPr/>
        </p:nvSpPr>
        <p:spPr>
          <a:xfrm>
            <a:off x="815695" y="2902981"/>
            <a:ext cx="1412631" cy="1412631"/>
          </a:xfrm>
          <a:prstGeom prst="roundRect">
            <a:avLst>
              <a:gd name="adj" fmla="val 3861"/>
            </a:avLst>
          </a:prstGeom>
          <a:no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ounded Rectangle 97"/>
          <p:cNvSpPr/>
          <p:nvPr/>
        </p:nvSpPr>
        <p:spPr>
          <a:xfrm>
            <a:off x="1715232" y="3893589"/>
            <a:ext cx="325136" cy="325136"/>
          </a:xfrm>
          <a:prstGeom prst="roundRect">
            <a:avLst/>
          </a:prstGeom>
          <a:noFill/>
          <a:ln w="508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ounded Rectangle 98"/>
          <p:cNvSpPr/>
          <p:nvPr/>
        </p:nvSpPr>
        <p:spPr>
          <a:xfrm>
            <a:off x="820951" y="2897731"/>
            <a:ext cx="2219830" cy="2209280"/>
          </a:xfrm>
          <a:prstGeom prst="roundRect">
            <a:avLst>
              <a:gd name="adj" fmla="val 3861"/>
            </a:avLst>
          </a:prstGeom>
          <a:no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itle 1"/>
          <p:cNvSpPr txBox="1">
            <a:spLocks/>
          </p:cNvSpPr>
          <p:nvPr/>
        </p:nvSpPr>
        <p:spPr>
          <a:xfrm>
            <a:off x="308349" y="257871"/>
            <a:ext cx="7393482" cy="685800"/>
          </a:xfrm>
          <a:prstGeom prst="rect">
            <a:avLst/>
          </a:prstGeom>
        </p:spPr>
        <p:txBody>
          <a:bodyPr>
            <a:noAutofit/>
          </a:bodyPr>
          <a:lstStyle>
            <a:lvl1pPr algn="l" defTabSz="457200" rtl="0" eaLnBrk="1" latinLnBrk="0" hangingPunct="1">
              <a:spcBef>
                <a:spcPct val="0"/>
              </a:spcBef>
              <a:buNone/>
              <a:defRPr sz="3200" kern="1200">
                <a:solidFill>
                  <a:schemeClr val="tx1"/>
                </a:solidFill>
                <a:latin typeface="Graphik Light"/>
                <a:ea typeface="+mj-ea"/>
                <a:cs typeface="Graphik Light"/>
              </a:defRPr>
            </a:lvl1pPr>
          </a:lstStyle>
          <a:p>
            <a:endParaRPr lang="en-US" sz="3000" dirty="0"/>
          </a:p>
        </p:txBody>
      </p:sp>
      <p:sp>
        <p:nvSpPr>
          <p:cNvPr id="87" name="Title 1">
            <a:extLst>
              <a:ext uri="{FF2B5EF4-FFF2-40B4-BE49-F238E27FC236}">
                <a16:creationId xmlns:a16="http://schemas.microsoft.com/office/drawing/2014/main" id="{9683779B-45D4-4066-967A-58D3D9C38EAA}"/>
              </a:ext>
            </a:extLst>
          </p:cNvPr>
          <p:cNvSpPr>
            <a:spLocks noGrp="1"/>
          </p:cNvSpPr>
          <p:nvPr>
            <p:ph type="title"/>
          </p:nvPr>
        </p:nvSpPr>
        <p:spPr>
          <a:xfrm>
            <a:off x="4584402" y="4348298"/>
            <a:ext cx="3945141" cy="1617414"/>
          </a:xfrm>
        </p:spPr>
        <p:txBody>
          <a:bodyPr>
            <a:normAutofit fontScale="90000"/>
          </a:bodyPr>
          <a:lstStyle/>
          <a:p>
            <a:r>
              <a:rPr lang="en-US" b="1" dirty="0">
                <a:latin typeface="Graphik Extralight"/>
              </a:rPr>
              <a:t>Complexity doesn’t grow with AP number</a:t>
            </a:r>
            <a:br>
              <a:rPr lang="en-US" dirty="0">
                <a:latin typeface="Graphik Extralight"/>
              </a:rPr>
            </a:br>
            <a:endParaRPr lang="en-US" sz="2700" dirty="0">
              <a:latin typeface="Graphik Extralight"/>
            </a:endParaRPr>
          </a:p>
        </p:txBody>
      </p:sp>
      <p:sp>
        <p:nvSpPr>
          <p:cNvPr id="2" name="Rectangle 1">
            <a:extLst>
              <a:ext uri="{FF2B5EF4-FFF2-40B4-BE49-F238E27FC236}">
                <a16:creationId xmlns:a16="http://schemas.microsoft.com/office/drawing/2014/main" id="{AF96EA62-49FE-4D06-8CCD-E838F5AB46E4}"/>
              </a:ext>
            </a:extLst>
          </p:cNvPr>
          <p:cNvSpPr/>
          <p:nvPr/>
        </p:nvSpPr>
        <p:spPr>
          <a:xfrm>
            <a:off x="627919" y="318790"/>
            <a:ext cx="6997941" cy="584775"/>
          </a:xfrm>
          <a:prstGeom prst="rect">
            <a:avLst/>
          </a:prstGeom>
        </p:spPr>
        <p:txBody>
          <a:bodyPr wrap="none">
            <a:spAutoFit/>
          </a:bodyPr>
          <a:lstStyle/>
          <a:p>
            <a:r>
              <a:rPr lang="en-US" sz="3200" dirty="0">
                <a:latin typeface="Graphik Extralight"/>
              </a:rPr>
              <a:t>APs only sync state with RF neighbors</a:t>
            </a:r>
            <a:endParaRPr lang="es-ES" sz="3200" dirty="0"/>
          </a:p>
        </p:txBody>
      </p:sp>
    </p:spTree>
    <p:extLst>
      <p:ext uri="{BB962C8B-B14F-4D97-AF65-F5344CB8AC3E}">
        <p14:creationId xmlns:p14="http://schemas.microsoft.com/office/powerpoint/2010/main" val="110119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grpId="0" nodeType="clickEffect">
                                  <p:stCondLst>
                                    <p:cond delay="0"/>
                                  </p:stCondLst>
                                  <p:endCondLst>
                                    <p:cond evt="onNext" delay="0">
                                      <p:tgtEl>
                                        <p:sldTgt/>
                                      </p:tgtEl>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indefinite" fill="hold" grpId="0" nodeType="clickEffect">
                                  <p:stCondLst>
                                    <p:cond delay="0"/>
                                  </p:stCondLst>
                                  <p:endCondLst>
                                    <p:cond evt="onNext" delay="0">
                                      <p:tgtEl>
                                        <p:sldTgt/>
                                      </p:tgtEl>
                                    </p:cond>
                                  </p:endCondLst>
                                  <p:childTnLst>
                                    <p:set>
                                      <p:cBhvr>
                                        <p:cTn id="11" dur="1" fill="hold">
                                          <p:stCondLst>
                                            <p:cond delay="0"/>
                                          </p:stCondLst>
                                        </p:cTn>
                                        <p:tgtEl>
                                          <p:spTgt spid="97"/>
                                        </p:tgtEl>
                                        <p:attrNameLst>
                                          <p:attrName>style.visibility</p:attrName>
                                        </p:attrNameLst>
                                      </p:cBhvr>
                                      <p:to>
                                        <p:strVal val="visible"/>
                                      </p:to>
                                    </p:set>
                                    <p:animEffect transition="in" filter="fade">
                                      <p:cBhvr>
                                        <p:cTn id="12" dur="10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7"/>
                                        </p:tgtEl>
                                      </p:cBhvr>
                                    </p:animEffect>
                                    <p:set>
                                      <p:cBhvr>
                                        <p:cTn id="17" dur="1" fill="hold">
                                          <p:stCondLst>
                                            <p:cond delay="499"/>
                                          </p:stCondLst>
                                        </p:cTn>
                                        <p:tgtEl>
                                          <p:spTgt spid="97"/>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repeatCount="indefinite" fill="hold" grpId="0" nodeType="withEffect">
                                  <p:stCondLst>
                                    <p:cond delay="0"/>
                                  </p:stCondLst>
                                  <p:endCondLst>
                                    <p:cond evt="onNext" delay="0">
                                      <p:tgtEl>
                                        <p:sldTgt/>
                                      </p:tgtEl>
                                    </p:cond>
                                  </p:end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repeatCount="indefinite" fill="hold" grpId="0" nodeType="clickEffect">
                                  <p:stCondLst>
                                    <p:cond delay="0"/>
                                  </p:stCondLst>
                                  <p:endCondLst>
                                    <p:cond evt="onNext" delay="0">
                                      <p:tgtEl>
                                        <p:sldTgt/>
                                      </p:tgtEl>
                                    </p:cond>
                                  </p:endCondLst>
                                  <p:childTnLst>
                                    <p:set>
                                      <p:cBhvr>
                                        <p:cTn id="27" dur="1" fill="hold">
                                          <p:stCondLst>
                                            <p:cond delay="0"/>
                                          </p:stCondLst>
                                        </p:cTn>
                                        <p:tgtEl>
                                          <p:spTgt spid="99"/>
                                        </p:tgtEl>
                                        <p:attrNameLst>
                                          <p:attrName>style.visibility</p:attrName>
                                        </p:attrNameLst>
                                      </p:cBhvr>
                                      <p:to>
                                        <p:strVal val="visible"/>
                                      </p:to>
                                    </p:set>
                                    <p:animEffect transition="in" filter="fade">
                                      <p:cBhvr>
                                        <p:cTn id="28" dur="1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7" grpId="0" animBg="1"/>
      <p:bldP spid="97" grpId="1" animBg="1"/>
      <p:bldP spid="98" grpId="0" animBg="1"/>
      <p:bldP spid="9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449" y="4071785"/>
            <a:ext cx="7340966" cy="685800"/>
          </a:xfrm>
        </p:spPr>
        <p:txBody>
          <a:bodyPr>
            <a:noAutofit/>
          </a:bodyPr>
          <a:lstStyle/>
          <a:p>
            <a:r>
              <a:rPr lang="en-US" dirty="0"/>
              <a:t>Challenge #3 – Integration with other systems</a:t>
            </a:r>
          </a:p>
        </p:txBody>
      </p:sp>
    </p:spTree>
    <p:extLst>
      <p:ext uri="{BB962C8B-B14F-4D97-AF65-F5344CB8AC3E}">
        <p14:creationId xmlns:p14="http://schemas.microsoft.com/office/powerpoint/2010/main" val="5278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Mojo API: Integrate with any other system</a:t>
            </a:r>
            <a:br>
              <a:rPr lang="en-US" dirty="0"/>
            </a:br>
            <a:r>
              <a:rPr lang="en-US" sz="2700" dirty="0"/>
              <a:t>Cloud systems speak a new language </a:t>
            </a:r>
            <a:br>
              <a:rPr lang="en-US" dirty="0"/>
            </a:br>
            <a:endParaRPr lang="en-US" dirty="0"/>
          </a:p>
        </p:txBody>
      </p:sp>
      <p:pic>
        <p:nvPicPr>
          <p:cNvPr id="7" name="Picture 6"/>
          <p:cNvPicPr>
            <a:picLocks noChangeAspect="1"/>
          </p:cNvPicPr>
          <p:nvPr/>
        </p:nvPicPr>
        <p:blipFill rotWithShape="1">
          <a:blip r:embed="rId3"/>
          <a:srcRect b="51777"/>
          <a:stretch/>
        </p:blipFill>
        <p:spPr>
          <a:xfrm>
            <a:off x="922957" y="1487909"/>
            <a:ext cx="3900714" cy="1614042"/>
          </a:xfrm>
          <a:prstGeom prst="rect">
            <a:avLst/>
          </a:prstGeom>
          <a:ln>
            <a:solidFill>
              <a:schemeClr val="tx1"/>
            </a:solidFill>
          </a:ln>
        </p:spPr>
      </p:pic>
      <p:sp>
        <p:nvSpPr>
          <p:cNvPr id="8" name="TextBox 7"/>
          <p:cNvSpPr txBox="1"/>
          <p:nvPr/>
        </p:nvSpPr>
        <p:spPr>
          <a:xfrm>
            <a:off x="5358630" y="1794784"/>
            <a:ext cx="3520794" cy="2677656"/>
          </a:xfrm>
          <a:prstGeom prst="rect">
            <a:avLst/>
          </a:prstGeom>
          <a:noFill/>
        </p:spPr>
        <p:txBody>
          <a:bodyPr wrap="square" rtlCol="0">
            <a:spAutoFit/>
          </a:bodyPr>
          <a:lstStyle/>
          <a:p>
            <a:pPr marL="342900" indent="-342900">
              <a:buFont typeface="Arial"/>
              <a:buChar char="•"/>
            </a:pPr>
            <a:r>
              <a:rPr lang="en-US" sz="1400" dirty="0">
                <a:latin typeface="Graphik Light" panose="020B0403030202060203" pitchFamily="34" charset="0"/>
              </a:rPr>
              <a:t>Built upon a </a:t>
            </a:r>
            <a:r>
              <a:rPr lang="en-US" sz="1400" dirty="0" err="1">
                <a:latin typeface="Graphik Light" panose="020B0403030202060203" pitchFamily="34" charset="0"/>
              </a:rPr>
              <a:t>RESTful</a:t>
            </a:r>
            <a:r>
              <a:rPr lang="en-US" sz="1400" dirty="0">
                <a:latin typeface="Graphik Light" panose="020B0403030202060203" pitchFamily="34" charset="0"/>
              </a:rPr>
              <a:t> architecture that interacts with all modern web languages</a:t>
            </a:r>
          </a:p>
          <a:p>
            <a:pPr marL="342900" indent="-342900">
              <a:buFont typeface="Arial"/>
              <a:buChar char="•"/>
            </a:pPr>
            <a:r>
              <a:rPr lang="en-US" sz="1400" dirty="0">
                <a:latin typeface="Graphik Light" panose="020B0403030202060203" pitchFamily="34" charset="0"/>
              </a:rPr>
              <a:t>Fully exposed to allow both POST and GET capabilities</a:t>
            </a:r>
          </a:p>
          <a:p>
            <a:pPr marL="342900" indent="-342900">
              <a:buFont typeface="Arial"/>
              <a:buChar char="•"/>
            </a:pPr>
            <a:r>
              <a:rPr lang="en-US" sz="1400" dirty="0">
                <a:latin typeface="Graphik Light" panose="020B0403030202060203" pitchFamily="34" charset="0"/>
              </a:rPr>
              <a:t>Enables the </a:t>
            </a:r>
            <a:r>
              <a:rPr lang="en-US" sz="1400" dirty="0">
                <a:latin typeface="Graphik Medium"/>
                <a:cs typeface="Graphik Medium"/>
              </a:rPr>
              <a:t>complete</a:t>
            </a:r>
            <a:r>
              <a:rPr lang="en-US" sz="1400" dirty="0">
                <a:latin typeface="Graphik Light" panose="020B0403030202060203" pitchFamily="34" charset="0"/>
              </a:rPr>
              <a:t> workflow of WiFi access, security and engagement</a:t>
            </a:r>
          </a:p>
          <a:p>
            <a:pPr marL="342900" indent="-342900">
              <a:buFont typeface="Arial"/>
              <a:buChar char="•"/>
            </a:pPr>
            <a:r>
              <a:rPr lang="en-US" sz="1400" dirty="0">
                <a:latin typeface="Graphik Light" panose="020B0403030202060203" pitchFamily="34" charset="0"/>
              </a:rPr>
              <a:t>Key management handled by customer directly, able to hold specific permissions like a user account</a:t>
            </a:r>
          </a:p>
        </p:txBody>
      </p:sp>
      <p:pic>
        <p:nvPicPr>
          <p:cNvPr id="6" name="Picture 5" descr="cloud+ap-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0054" y="4086808"/>
            <a:ext cx="1786518" cy="2020268"/>
          </a:xfrm>
          <a:prstGeom prst="rect">
            <a:avLst/>
          </a:prstGeom>
        </p:spPr>
      </p:pic>
      <p:sp>
        <p:nvSpPr>
          <p:cNvPr id="9" name="Right Arrow 8"/>
          <p:cNvSpPr/>
          <p:nvPr/>
        </p:nvSpPr>
        <p:spPr>
          <a:xfrm rot="16200000">
            <a:off x="2474342" y="3447818"/>
            <a:ext cx="567558" cy="2303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Right Arrow 10"/>
          <p:cNvSpPr/>
          <p:nvPr/>
        </p:nvSpPr>
        <p:spPr>
          <a:xfrm rot="5400000">
            <a:off x="2804447" y="3479187"/>
            <a:ext cx="567558" cy="2303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13482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 with Google for Education</a:t>
            </a:r>
          </a:p>
        </p:txBody>
      </p:sp>
      <p:pic>
        <p:nvPicPr>
          <p:cNvPr id="3" name="Picture 2"/>
          <p:cNvPicPr>
            <a:picLocks noChangeAspect="1"/>
          </p:cNvPicPr>
          <p:nvPr/>
        </p:nvPicPr>
        <p:blipFill>
          <a:blip r:embed="rId2"/>
          <a:stretch>
            <a:fillRect/>
          </a:stretch>
        </p:blipFill>
        <p:spPr>
          <a:xfrm>
            <a:off x="1987468" y="1381798"/>
            <a:ext cx="5486400" cy="4973653"/>
          </a:xfrm>
          <a:prstGeom prst="rect">
            <a:avLst/>
          </a:prstGeom>
        </p:spPr>
      </p:pic>
      <p:sp>
        <p:nvSpPr>
          <p:cNvPr id="4" name="TextBox 3"/>
          <p:cNvSpPr txBox="1"/>
          <p:nvPr/>
        </p:nvSpPr>
        <p:spPr>
          <a:xfrm>
            <a:off x="971203" y="4606604"/>
            <a:ext cx="2504273" cy="535591"/>
          </a:xfrm>
          <a:prstGeom prst="rect">
            <a:avLst/>
          </a:prstGeom>
          <a:noFill/>
        </p:spPr>
        <p:txBody>
          <a:bodyPr wrap="square" lIns="86878" tIns="43439" rIns="86878" bIns="43439" rtlCol="0">
            <a:spAutoFit/>
          </a:bodyPr>
          <a:lstStyle/>
          <a:p>
            <a:pPr algn="ctr"/>
            <a:r>
              <a:rPr lang="en-US" sz="1400" dirty="0">
                <a:latin typeface="Graphik Light" panose="020B0403030202060203" pitchFamily="34" charset="0"/>
              </a:rPr>
              <a:t>Enforce student and faculty privileges</a:t>
            </a:r>
          </a:p>
        </p:txBody>
      </p:sp>
      <p:sp>
        <p:nvSpPr>
          <p:cNvPr id="5" name="TextBox 4"/>
          <p:cNvSpPr txBox="1"/>
          <p:nvPr/>
        </p:nvSpPr>
        <p:spPr>
          <a:xfrm>
            <a:off x="5278489" y="4606604"/>
            <a:ext cx="2363180" cy="535591"/>
          </a:xfrm>
          <a:prstGeom prst="rect">
            <a:avLst/>
          </a:prstGeom>
          <a:noFill/>
        </p:spPr>
        <p:txBody>
          <a:bodyPr wrap="square" lIns="86878" tIns="43439" rIns="86878" bIns="43439" rtlCol="0">
            <a:spAutoFit/>
          </a:bodyPr>
          <a:lstStyle/>
          <a:p>
            <a:pPr algn="ctr"/>
            <a:r>
              <a:rPr lang="en-US" sz="1400" dirty="0">
                <a:latin typeface="Graphik Light" panose="020B0403030202060203" pitchFamily="34" charset="0"/>
              </a:rPr>
              <a:t>Complement existing PSK or 802.1x security </a:t>
            </a:r>
          </a:p>
        </p:txBody>
      </p:sp>
      <p:sp>
        <p:nvSpPr>
          <p:cNvPr id="6" name="TextBox 5"/>
          <p:cNvSpPr txBox="1"/>
          <p:nvPr/>
        </p:nvSpPr>
        <p:spPr>
          <a:xfrm>
            <a:off x="5209961" y="5293559"/>
            <a:ext cx="2500235" cy="535591"/>
          </a:xfrm>
          <a:prstGeom prst="rect">
            <a:avLst/>
          </a:prstGeom>
          <a:noFill/>
        </p:spPr>
        <p:txBody>
          <a:bodyPr wrap="square" lIns="86878" tIns="43439" rIns="86878" bIns="43439" rtlCol="0">
            <a:spAutoFit/>
          </a:bodyPr>
          <a:lstStyle/>
          <a:p>
            <a:pPr algn="ctr"/>
            <a:r>
              <a:rPr lang="en-US" sz="1400" dirty="0">
                <a:latin typeface="Graphik Light" panose="020B0403030202060203" pitchFamily="34" charset="0"/>
              </a:rPr>
              <a:t>Use existing official Google accounts for authentication</a:t>
            </a:r>
          </a:p>
        </p:txBody>
      </p:sp>
      <p:sp>
        <p:nvSpPr>
          <p:cNvPr id="7" name="TextBox 6"/>
          <p:cNvSpPr txBox="1"/>
          <p:nvPr/>
        </p:nvSpPr>
        <p:spPr>
          <a:xfrm>
            <a:off x="1651913" y="1034922"/>
            <a:ext cx="2771617" cy="272392"/>
          </a:xfrm>
          <a:prstGeom prst="rect">
            <a:avLst/>
          </a:prstGeom>
          <a:noFill/>
        </p:spPr>
        <p:txBody>
          <a:bodyPr wrap="square" lIns="86878" tIns="43439" rIns="86878" bIns="43439" rtlCol="0">
            <a:spAutoFit/>
          </a:bodyPr>
          <a:lstStyle/>
          <a:p>
            <a:pPr algn="ctr"/>
            <a:r>
              <a:rPr lang="en-US" sz="1200" dirty="0">
                <a:latin typeface="Graphik Medium"/>
                <a:cs typeface="Graphik Medium"/>
              </a:rPr>
              <a:t>Mojo Cloud Wi-Fi</a:t>
            </a:r>
          </a:p>
        </p:txBody>
      </p:sp>
      <p:sp>
        <p:nvSpPr>
          <p:cNvPr id="8" name="TextBox 7"/>
          <p:cNvSpPr txBox="1"/>
          <p:nvPr/>
        </p:nvSpPr>
        <p:spPr>
          <a:xfrm>
            <a:off x="4730668" y="1034922"/>
            <a:ext cx="2771617" cy="272392"/>
          </a:xfrm>
          <a:prstGeom prst="rect">
            <a:avLst/>
          </a:prstGeom>
          <a:noFill/>
        </p:spPr>
        <p:txBody>
          <a:bodyPr wrap="square" lIns="86878" tIns="43439" rIns="86878" bIns="43439" rtlCol="0">
            <a:spAutoFit/>
          </a:bodyPr>
          <a:lstStyle/>
          <a:p>
            <a:pPr algn="ctr"/>
            <a:r>
              <a:rPr lang="en-US" sz="1200" dirty="0">
                <a:latin typeface="Graphik Medium"/>
                <a:cs typeface="Graphik Medium"/>
              </a:rPr>
              <a:t>Google for Education</a:t>
            </a:r>
          </a:p>
        </p:txBody>
      </p:sp>
      <p:sp>
        <p:nvSpPr>
          <p:cNvPr id="9" name="TextBox 8"/>
          <p:cNvSpPr txBox="1"/>
          <p:nvPr/>
        </p:nvSpPr>
        <p:spPr>
          <a:xfrm>
            <a:off x="837527" y="5293559"/>
            <a:ext cx="2771617" cy="535591"/>
          </a:xfrm>
          <a:prstGeom prst="rect">
            <a:avLst/>
          </a:prstGeom>
          <a:noFill/>
        </p:spPr>
        <p:txBody>
          <a:bodyPr wrap="square" lIns="86878" tIns="43439" rIns="86878" bIns="43439" rtlCol="0">
            <a:spAutoFit/>
          </a:bodyPr>
          <a:lstStyle/>
          <a:p>
            <a:pPr algn="ctr"/>
            <a:r>
              <a:rPr lang="en-US" sz="1400" dirty="0">
                <a:latin typeface="Graphik Light" panose="020B0403030202060203" pitchFamily="34" charset="0"/>
              </a:rPr>
              <a:t>Control which devices can connect to your Wi-Fi</a:t>
            </a:r>
          </a:p>
        </p:txBody>
      </p:sp>
    </p:spTree>
    <p:extLst>
      <p:ext uri="{BB962C8B-B14F-4D97-AF65-F5344CB8AC3E}">
        <p14:creationId xmlns:p14="http://schemas.microsoft.com/office/powerpoint/2010/main" val="2849593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Mojo Networks </a:t>
            </a:r>
          </a:p>
        </p:txBody>
      </p:sp>
      <p:cxnSp>
        <p:nvCxnSpPr>
          <p:cNvPr id="9" name="Straight Arrow Connector 8"/>
          <p:cNvCxnSpPr/>
          <p:nvPr/>
        </p:nvCxnSpPr>
        <p:spPr>
          <a:xfrm>
            <a:off x="565355" y="5261991"/>
            <a:ext cx="8103419"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54441" y="5311523"/>
            <a:ext cx="1040670" cy="646331"/>
          </a:xfrm>
          <a:prstGeom prst="rect">
            <a:avLst/>
          </a:prstGeom>
          <a:noFill/>
        </p:spPr>
        <p:txBody>
          <a:bodyPr wrap="none" rtlCol="0">
            <a:spAutoFit/>
          </a:bodyPr>
          <a:lstStyle/>
          <a:p>
            <a:r>
              <a:rPr lang="en-US" dirty="0">
                <a:solidFill>
                  <a:srgbClr val="41414B"/>
                </a:solidFill>
                <a:latin typeface="Graphik Light"/>
                <a:cs typeface="Graphik Light"/>
              </a:rPr>
              <a:t>Wireless</a:t>
            </a:r>
          </a:p>
          <a:p>
            <a:r>
              <a:rPr lang="en-US" dirty="0">
                <a:solidFill>
                  <a:srgbClr val="41414B"/>
                </a:solidFill>
                <a:latin typeface="Graphik Light"/>
                <a:cs typeface="Graphik Light"/>
              </a:rPr>
              <a:t>Security</a:t>
            </a:r>
          </a:p>
        </p:txBody>
      </p:sp>
      <p:sp>
        <p:nvSpPr>
          <p:cNvPr id="11" name="TextBox 10"/>
          <p:cNvSpPr txBox="1"/>
          <p:nvPr/>
        </p:nvSpPr>
        <p:spPr>
          <a:xfrm>
            <a:off x="2158233" y="5285273"/>
            <a:ext cx="870751" cy="646331"/>
          </a:xfrm>
          <a:prstGeom prst="rect">
            <a:avLst/>
          </a:prstGeom>
          <a:noFill/>
        </p:spPr>
        <p:txBody>
          <a:bodyPr wrap="none" rtlCol="0">
            <a:spAutoFit/>
          </a:bodyPr>
          <a:lstStyle/>
          <a:p>
            <a:pPr algn="ctr"/>
            <a:r>
              <a:rPr lang="en-US" dirty="0">
                <a:solidFill>
                  <a:srgbClr val="41414B"/>
                </a:solidFill>
                <a:latin typeface="Graphik Light"/>
                <a:cs typeface="Graphik Light"/>
              </a:rPr>
              <a:t> Cloud</a:t>
            </a:r>
          </a:p>
          <a:p>
            <a:pPr algn="ctr"/>
            <a:r>
              <a:rPr lang="en-US" dirty="0" err="1">
                <a:solidFill>
                  <a:srgbClr val="41414B"/>
                </a:solidFill>
                <a:latin typeface="Graphik Light"/>
                <a:cs typeface="Graphik Light"/>
              </a:rPr>
              <a:t>WiFi</a:t>
            </a:r>
            <a:endParaRPr lang="en-US" dirty="0">
              <a:solidFill>
                <a:srgbClr val="41414B"/>
              </a:solidFill>
              <a:latin typeface="Graphik Light"/>
              <a:cs typeface="Graphik Light"/>
            </a:endParaRPr>
          </a:p>
        </p:txBody>
      </p:sp>
      <p:sp>
        <p:nvSpPr>
          <p:cNvPr id="13" name="TextBox 12"/>
          <p:cNvSpPr txBox="1"/>
          <p:nvPr/>
        </p:nvSpPr>
        <p:spPr>
          <a:xfrm>
            <a:off x="722545" y="4940249"/>
            <a:ext cx="557383" cy="276999"/>
          </a:xfrm>
          <a:prstGeom prst="rect">
            <a:avLst/>
          </a:prstGeom>
          <a:noFill/>
        </p:spPr>
        <p:txBody>
          <a:bodyPr wrap="none" rtlCol="0">
            <a:spAutoFit/>
          </a:bodyPr>
          <a:lstStyle/>
          <a:p>
            <a:r>
              <a:rPr lang="en-US" sz="1200" dirty="0">
                <a:solidFill>
                  <a:srgbClr val="41414B"/>
                </a:solidFill>
                <a:latin typeface="Graphik Light"/>
                <a:cs typeface="Graphik Light"/>
              </a:rPr>
              <a:t>2003</a:t>
            </a:r>
          </a:p>
        </p:txBody>
      </p:sp>
      <p:sp>
        <p:nvSpPr>
          <p:cNvPr id="14" name="TextBox 13"/>
          <p:cNvSpPr txBox="1"/>
          <p:nvPr/>
        </p:nvSpPr>
        <p:spPr>
          <a:xfrm>
            <a:off x="2135226" y="4932364"/>
            <a:ext cx="1072858" cy="276999"/>
          </a:xfrm>
          <a:prstGeom prst="rect">
            <a:avLst/>
          </a:prstGeom>
          <a:noFill/>
        </p:spPr>
        <p:txBody>
          <a:bodyPr wrap="none" rtlCol="0">
            <a:spAutoFit/>
          </a:bodyPr>
          <a:lstStyle/>
          <a:p>
            <a:r>
              <a:rPr lang="en-US" sz="1200" dirty="0">
                <a:solidFill>
                  <a:srgbClr val="41414B"/>
                </a:solidFill>
                <a:latin typeface="Graphik Light"/>
                <a:cs typeface="Graphik Light"/>
              </a:rPr>
              <a:t>2008     2012</a:t>
            </a:r>
          </a:p>
        </p:txBody>
      </p:sp>
      <p:sp>
        <p:nvSpPr>
          <p:cNvPr id="15" name="TextBox 14"/>
          <p:cNvSpPr txBox="1"/>
          <p:nvPr/>
        </p:nvSpPr>
        <p:spPr>
          <a:xfrm>
            <a:off x="4136257" y="4933151"/>
            <a:ext cx="518091" cy="276999"/>
          </a:xfrm>
          <a:prstGeom prst="rect">
            <a:avLst/>
          </a:prstGeom>
          <a:noFill/>
        </p:spPr>
        <p:txBody>
          <a:bodyPr wrap="none" rtlCol="0">
            <a:spAutoFit/>
          </a:bodyPr>
          <a:lstStyle/>
          <a:p>
            <a:r>
              <a:rPr lang="en-US" sz="1200" dirty="0">
                <a:solidFill>
                  <a:srgbClr val="41414B"/>
                </a:solidFill>
                <a:latin typeface="Graphik Light"/>
                <a:cs typeface="Graphik Light"/>
              </a:rPr>
              <a:t>2015</a:t>
            </a:r>
          </a:p>
        </p:txBody>
      </p:sp>
      <p:pic>
        <p:nvPicPr>
          <p:cNvPr id="17" name="Picture 16" descr="security.png">
            <a:extLst>
              <a:ext uri="{FF2B5EF4-FFF2-40B4-BE49-F238E27FC236}">
                <a16:creationId xmlns:a16="http://schemas.microsoft.com/office/drawing/2014/main" id="{6CE51833-5D34-467A-931E-8C8948071C4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1861" y="4079631"/>
            <a:ext cx="718753" cy="718753"/>
          </a:xfrm>
          <a:prstGeom prst="rect">
            <a:avLst/>
          </a:prstGeom>
        </p:spPr>
      </p:pic>
      <p:sp>
        <p:nvSpPr>
          <p:cNvPr id="19" name="Rectangle 18">
            <a:extLst>
              <a:ext uri="{FF2B5EF4-FFF2-40B4-BE49-F238E27FC236}">
                <a16:creationId xmlns:a16="http://schemas.microsoft.com/office/drawing/2014/main" id="{797E8835-DA0F-4D90-92D3-A5F80EB76ECE}"/>
              </a:ext>
            </a:extLst>
          </p:cNvPr>
          <p:cNvSpPr/>
          <p:nvPr/>
        </p:nvSpPr>
        <p:spPr>
          <a:xfrm>
            <a:off x="1178532" y="1185354"/>
            <a:ext cx="6317927" cy="1569660"/>
          </a:xfrm>
          <a:prstGeom prst="rect">
            <a:avLst/>
          </a:prstGeom>
        </p:spPr>
        <p:txBody>
          <a:bodyPr wrap="square">
            <a:spAutoFit/>
          </a:bodyPr>
          <a:lstStyle/>
          <a:p>
            <a:pPr marL="285750" indent="-285750">
              <a:buFont typeface="Arial" panose="020B0604020202020204" pitchFamily="34" charset="0"/>
              <a:buChar char="•"/>
            </a:pPr>
            <a:r>
              <a:rPr lang="en-US" sz="2400" dirty="0">
                <a:latin typeface="Graphik Extralight" panose="020B0303030202060203" pitchFamily="34" charset="0"/>
              </a:rPr>
              <a:t>Founded in 2003 focused on WIPS</a:t>
            </a:r>
          </a:p>
          <a:p>
            <a:pPr marL="285750" indent="-285750">
              <a:buFont typeface="Arial" panose="020B0604020202020204" pitchFamily="34" charset="0"/>
              <a:buChar char="•"/>
            </a:pPr>
            <a:r>
              <a:rPr lang="en-US" sz="2400" dirty="0">
                <a:latin typeface="Graphik Extralight" panose="020B0303030202060203" pitchFamily="34" charset="0"/>
              </a:rPr>
              <a:t>1st Cloud Designed for Enterprise</a:t>
            </a:r>
          </a:p>
          <a:p>
            <a:pPr marL="285750" indent="-285750">
              <a:buFont typeface="Arial" panose="020B0604020202020204" pitchFamily="34" charset="0"/>
              <a:buChar char="•"/>
            </a:pPr>
            <a:r>
              <a:rPr lang="en-US" sz="2400" dirty="0">
                <a:latin typeface="Graphik Extralight" panose="020B0303030202060203" pitchFamily="34" charset="0"/>
              </a:rPr>
              <a:t>Veterans of the </a:t>
            </a:r>
            <a:r>
              <a:rPr lang="en-US" sz="2400" dirty="0" err="1">
                <a:latin typeface="Graphik Extralight" panose="020B0303030202060203" pitchFamily="34" charset="0"/>
              </a:rPr>
              <a:t>WiFi</a:t>
            </a:r>
            <a:r>
              <a:rPr lang="en-US" sz="2400" dirty="0">
                <a:latin typeface="Graphik Extralight" panose="020B0303030202060203" pitchFamily="34" charset="0"/>
              </a:rPr>
              <a:t> Industry</a:t>
            </a:r>
          </a:p>
          <a:p>
            <a:pPr marL="285750" indent="-285750">
              <a:buFont typeface="Arial" panose="020B0604020202020204" pitchFamily="34" charset="0"/>
              <a:buChar char="•"/>
            </a:pPr>
            <a:r>
              <a:rPr lang="en-US" sz="2400" dirty="0">
                <a:latin typeface="Graphik Extralight" panose="020B0303030202060203" pitchFamily="34" charset="0"/>
              </a:rPr>
              <a:t>HQ in Silicon Valley, Engineering in India</a:t>
            </a:r>
          </a:p>
        </p:txBody>
      </p:sp>
      <p:pic>
        <p:nvPicPr>
          <p:cNvPr id="21" name="Picture 20" descr="purpose-built-cloud.png">
            <a:extLst>
              <a:ext uri="{FF2B5EF4-FFF2-40B4-BE49-F238E27FC236}">
                <a16:creationId xmlns:a16="http://schemas.microsoft.com/office/drawing/2014/main" id="{BBD96E88-C492-485C-8E4D-A5474EA24D0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87209" y="4102986"/>
            <a:ext cx="1148825" cy="789181"/>
          </a:xfrm>
          <a:prstGeom prst="rect">
            <a:avLst/>
          </a:prstGeom>
        </p:spPr>
      </p:pic>
      <p:pic>
        <p:nvPicPr>
          <p:cNvPr id="22" name="Picture 21" descr="personalized.png">
            <a:extLst>
              <a:ext uri="{FF2B5EF4-FFF2-40B4-BE49-F238E27FC236}">
                <a16:creationId xmlns:a16="http://schemas.microsoft.com/office/drawing/2014/main" id="{EB644F29-CB52-4375-B1F0-07916E9A5A4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496459" y="4202135"/>
            <a:ext cx="887034" cy="664995"/>
          </a:xfrm>
          <a:prstGeom prst="rect">
            <a:avLst/>
          </a:prstGeom>
        </p:spPr>
      </p:pic>
      <p:sp>
        <p:nvSpPr>
          <p:cNvPr id="23" name="TextBox 22">
            <a:extLst>
              <a:ext uri="{FF2B5EF4-FFF2-40B4-BE49-F238E27FC236}">
                <a16:creationId xmlns:a16="http://schemas.microsoft.com/office/drawing/2014/main" id="{50060D42-7835-415C-AF15-6C28B2D5F417}"/>
              </a:ext>
            </a:extLst>
          </p:cNvPr>
          <p:cNvSpPr txBox="1"/>
          <p:nvPr/>
        </p:nvSpPr>
        <p:spPr>
          <a:xfrm>
            <a:off x="7601110" y="4926061"/>
            <a:ext cx="501291" cy="276999"/>
          </a:xfrm>
          <a:prstGeom prst="rect">
            <a:avLst/>
          </a:prstGeom>
          <a:noFill/>
        </p:spPr>
        <p:txBody>
          <a:bodyPr wrap="none" rtlCol="0">
            <a:spAutoFit/>
          </a:bodyPr>
          <a:lstStyle/>
          <a:p>
            <a:r>
              <a:rPr lang="en-US" sz="1200" dirty="0">
                <a:solidFill>
                  <a:srgbClr val="41414B"/>
                </a:solidFill>
                <a:latin typeface="Graphik Light"/>
                <a:cs typeface="Graphik Light"/>
              </a:rPr>
              <a:t>2017</a:t>
            </a:r>
          </a:p>
        </p:txBody>
      </p:sp>
      <p:pic>
        <p:nvPicPr>
          <p:cNvPr id="24" name="Picture 23" descr="measured.png">
            <a:extLst>
              <a:ext uri="{FF2B5EF4-FFF2-40B4-BE49-F238E27FC236}">
                <a16:creationId xmlns:a16="http://schemas.microsoft.com/office/drawing/2014/main" id="{0C7BC82A-C3B9-476A-9300-6BFA82D00EE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12102" y="4164017"/>
            <a:ext cx="618479" cy="634367"/>
          </a:xfrm>
          <a:prstGeom prst="rect">
            <a:avLst/>
          </a:prstGeom>
        </p:spPr>
      </p:pic>
      <p:sp>
        <p:nvSpPr>
          <p:cNvPr id="25" name="TextBox 24">
            <a:extLst>
              <a:ext uri="{FF2B5EF4-FFF2-40B4-BE49-F238E27FC236}">
                <a16:creationId xmlns:a16="http://schemas.microsoft.com/office/drawing/2014/main" id="{B521034A-BCD8-4CE2-9C82-2DD030FE38E7}"/>
              </a:ext>
            </a:extLst>
          </p:cNvPr>
          <p:cNvSpPr txBox="1"/>
          <p:nvPr/>
        </p:nvSpPr>
        <p:spPr>
          <a:xfrm>
            <a:off x="3580674" y="5292488"/>
            <a:ext cx="1590500" cy="646331"/>
          </a:xfrm>
          <a:prstGeom prst="rect">
            <a:avLst/>
          </a:prstGeom>
          <a:noFill/>
        </p:spPr>
        <p:txBody>
          <a:bodyPr wrap="none" rtlCol="0">
            <a:spAutoFit/>
          </a:bodyPr>
          <a:lstStyle/>
          <a:p>
            <a:pPr algn="ctr"/>
            <a:r>
              <a:rPr lang="en-US" dirty="0">
                <a:solidFill>
                  <a:srgbClr val="41414B"/>
                </a:solidFill>
                <a:latin typeface="Graphik Light"/>
                <a:cs typeface="Graphik Light"/>
              </a:rPr>
              <a:t> Engagement</a:t>
            </a:r>
          </a:p>
          <a:p>
            <a:pPr algn="ctr"/>
            <a:r>
              <a:rPr lang="en-US" dirty="0">
                <a:solidFill>
                  <a:srgbClr val="41414B"/>
                </a:solidFill>
                <a:latin typeface="Graphik Light"/>
                <a:cs typeface="Graphik Light"/>
              </a:rPr>
              <a:t>Analytics</a:t>
            </a:r>
          </a:p>
        </p:txBody>
      </p:sp>
      <p:sp>
        <p:nvSpPr>
          <p:cNvPr id="26" name="TextBox 25">
            <a:extLst>
              <a:ext uri="{FF2B5EF4-FFF2-40B4-BE49-F238E27FC236}">
                <a16:creationId xmlns:a16="http://schemas.microsoft.com/office/drawing/2014/main" id="{B9D968A7-6FE7-4F7A-8A5A-CCE0E9024C7C}"/>
              </a:ext>
            </a:extLst>
          </p:cNvPr>
          <p:cNvSpPr txBox="1"/>
          <p:nvPr/>
        </p:nvSpPr>
        <p:spPr>
          <a:xfrm>
            <a:off x="7228156" y="5306735"/>
            <a:ext cx="1247200" cy="646331"/>
          </a:xfrm>
          <a:prstGeom prst="rect">
            <a:avLst/>
          </a:prstGeom>
          <a:noFill/>
        </p:spPr>
        <p:txBody>
          <a:bodyPr wrap="none" rtlCol="0">
            <a:spAutoFit/>
          </a:bodyPr>
          <a:lstStyle/>
          <a:p>
            <a:pPr algn="ctr"/>
            <a:r>
              <a:rPr lang="en-US" dirty="0">
                <a:solidFill>
                  <a:srgbClr val="41414B"/>
                </a:solidFill>
                <a:latin typeface="Graphik Light"/>
                <a:cs typeface="Graphik Light"/>
              </a:rPr>
              <a:t> Cognitive</a:t>
            </a:r>
          </a:p>
          <a:p>
            <a:pPr algn="ctr"/>
            <a:r>
              <a:rPr lang="en-US" dirty="0" err="1">
                <a:solidFill>
                  <a:srgbClr val="41414B"/>
                </a:solidFill>
                <a:latin typeface="Graphik Light"/>
                <a:cs typeface="Graphik Light"/>
              </a:rPr>
              <a:t>WiFi</a:t>
            </a:r>
            <a:endParaRPr lang="en-US" dirty="0">
              <a:solidFill>
                <a:srgbClr val="41414B"/>
              </a:solidFill>
              <a:latin typeface="Graphik Light"/>
              <a:cs typeface="Graphik Light"/>
            </a:endParaRPr>
          </a:p>
        </p:txBody>
      </p:sp>
      <p:pic>
        <p:nvPicPr>
          <p:cNvPr id="18" name="Picture 17" descr="aggregated-insights.png">
            <a:extLst>
              <a:ext uri="{FF2B5EF4-FFF2-40B4-BE49-F238E27FC236}">
                <a16:creationId xmlns:a16="http://schemas.microsoft.com/office/drawing/2014/main" id="{49AA3569-4845-4951-A8F6-2F660DF960C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689165" y="4061461"/>
            <a:ext cx="901455" cy="811769"/>
          </a:xfrm>
          <a:prstGeom prst="rect">
            <a:avLst/>
          </a:prstGeom>
        </p:spPr>
      </p:pic>
      <p:sp>
        <p:nvSpPr>
          <p:cNvPr id="20" name="TextBox 19">
            <a:extLst>
              <a:ext uri="{FF2B5EF4-FFF2-40B4-BE49-F238E27FC236}">
                <a16:creationId xmlns:a16="http://schemas.microsoft.com/office/drawing/2014/main" id="{F2DBAF37-9587-41DB-ADF6-E89A449CB910}"/>
              </a:ext>
            </a:extLst>
          </p:cNvPr>
          <p:cNvSpPr txBox="1"/>
          <p:nvPr/>
        </p:nvSpPr>
        <p:spPr>
          <a:xfrm>
            <a:off x="5355962" y="5320923"/>
            <a:ext cx="1625253" cy="646331"/>
          </a:xfrm>
          <a:prstGeom prst="rect">
            <a:avLst/>
          </a:prstGeom>
          <a:noFill/>
        </p:spPr>
        <p:txBody>
          <a:bodyPr wrap="none" rtlCol="0">
            <a:spAutoFit/>
          </a:bodyPr>
          <a:lstStyle/>
          <a:p>
            <a:pPr algn="ctr"/>
            <a:r>
              <a:rPr lang="en-US" dirty="0">
                <a:solidFill>
                  <a:srgbClr val="41414B"/>
                </a:solidFill>
                <a:latin typeface="Graphik Light"/>
                <a:cs typeface="Graphik Light"/>
              </a:rPr>
              <a:t> Tri-Radio</a:t>
            </a:r>
          </a:p>
          <a:p>
            <a:pPr algn="ctr"/>
            <a:r>
              <a:rPr lang="en-US" dirty="0">
                <a:solidFill>
                  <a:srgbClr val="41414B"/>
                </a:solidFill>
                <a:latin typeface="Graphik Light"/>
                <a:cs typeface="Graphik Light"/>
              </a:rPr>
              <a:t>Access Points</a:t>
            </a:r>
          </a:p>
        </p:txBody>
      </p:sp>
      <p:sp>
        <p:nvSpPr>
          <p:cNvPr id="27" name="TextBox 26">
            <a:extLst>
              <a:ext uri="{FF2B5EF4-FFF2-40B4-BE49-F238E27FC236}">
                <a16:creationId xmlns:a16="http://schemas.microsoft.com/office/drawing/2014/main" id="{FC6F1442-8408-4855-B0F7-587512F4C0B3}"/>
              </a:ext>
            </a:extLst>
          </p:cNvPr>
          <p:cNvSpPr txBox="1"/>
          <p:nvPr/>
        </p:nvSpPr>
        <p:spPr>
          <a:xfrm>
            <a:off x="5918445" y="4927245"/>
            <a:ext cx="517321" cy="276999"/>
          </a:xfrm>
          <a:prstGeom prst="rect">
            <a:avLst/>
          </a:prstGeom>
          <a:noFill/>
        </p:spPr>
        <p:txBody>
          <a:bodyPr wrap="none" rtlCol="0">
            <a:spAutoFit/>
          </a:bodyPr>
          <a:lstStyle/>
          <a:p>
            <a:r>
              <a:rPr lang="en-US" sz="1200" dirty="0">
                <a:solidFill>
                  <a:srgbClr val="41414B"/>
                </a:solidFill>
                <a:latin typeface="Graphik Light"/>
                <a:cs typeface="Graphik Light"/>
              </a:rPr>
              <a:t>2016</a:t>
            </a:r>
          </a:p>
        </p:txBody>
      </p:sp>
      <p:pic>
        <p:nvPicPr>
          <p:cNvPr id="3" name="Picture 2" descr="Image result for MOJO NETWORKS LOGO">
            <a:extLst>
              <a:ext uri="{FF2B5EF4-FFF2-40B4-BE49-F238E27FC236}">
                <a16:creationId xmlns:a16="http://schemas.microsoft.com/office/drawing/2014/main" id="{3E1DC182-50C9-4A8F-BAD9-D3CF3DF6EA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6054" y="3382843"/>
            <a:ext cx="2724195" cy="3670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irtight networks LOGO">
            <a:extLst>
              <a:ext uri="{FF2B5EF4-FFF2-40B4-BE49-F238E27FC236}">
                <a16:creationId xmlns:a16="http://schemas.microsoft.com/office/drawing/2014/main" id="{872C0388-BB31-413E-A937-CCC978E500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5318" y="3271111"/>
            <a:ext cx="1273799" cy="47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5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P spid="23" grpId="0"/>
      <p:bldP spid="25" grpId="0"/>
      <p:bldP spid="26" grpId="0"/>
      <p:bldP spid="20"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468" y="305118"/>
            <a:ext cx="7772400" cy="685800"/>
          </a:xfrm>
        </p:spPr>
        <p:txBody>
          <a:bodyPr/>
          <a:lstStyle/>
          <a:p>
            <a:r>
              <a:rPr lang="en-US" dirty="0"/>
              <a:t>Mojo Canvas – built-in Portal editor</a:t>
            </a:r>
          </a:p>
        </p:txBody>
      </p:sp>
      <p:pic>
        <p:nvPicPr>
          <p:cNvPr id="8" name="Picture 7" descr="Canvas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66800"/>
            <a:ext cx="8091848" cy="4724399"/>
          </a:xfrm>
          <a:prstGeom prst="rect">
            <a:avLst/>
          </a:prstGeom>
        </p:spPr>
      </p:pic>
      <p:sp>
        <p:nvSpPr>
          <p:cNvPr id="4" name="Rectangle 2">
            <a:extLst>
              <a:ext uri="{FF2B5EF4-FFF2-40B4-BE49-F238E27FC236}">
                <a16:creationId xmlns:a16="http://schemas.microsoft.com/office/drawing/2014/main" id="{2B6F21EF-3276-4198-A156-77C2A0F4C588}"/>
              </a:ext>
            </a:extLst>
          </p:cNvPr>
          <p:cNvSpPr>
            <a:spLocks noChangeArrowheads="1"/>
          </p:cNvSpPr>
          <p:nvPr/>
        </p:nvSpPr>
        <p:spPr bwMode="auto">
          <a:xfrm>
            <a:off x="807708" y="1671110"/>
            <a:ext cx="7449919" cy="3924151"/>
          </a:xfrm>
          <a:prstGeom prst="rect">
            <a:avLst/>
          </a:prstGeom>
          <a:solidFill>
            <a:schemeClr val="bg1"/>
          </a:solidFill>
          <a:ln>
            <a:noFill/>
          </a:ln>
          <a:effec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2800" b="1" i="0" u="none" strike="noStrike" cap="none" normalizeH="0" baseline="0" dirty="0" err="1">
                <a:ln>
                  <a:noFill/>
                </a:ln>
                <a:solidFill>
                  <a:srgbClr val="000000"/>
                </a:solidFill>
                <a:effectLst/>
                <a:latin typeface="Arial Unicode MS" panose="020B0604020202020204" pitchFamily="34" charset="-128"/>
                <a:ea typeface="Calibri" panose="020F0502020204030204" pitchFamily="34" charset="0"/>
                <a:cs typeface="Courier New" panose="02070309020205020404" pitchFamily="49" charset="0"/>
              </a:rPr>
              <a:t>Execute</a:t>
            </a:r>
            <a:r>
              <a:rPr kumimoji="0" lang="es-ES" altLang="es-ES" sz="2800" b="1" i="0" u="none" strike="noStrike" cap="none" normalizeH="0" baseline="0" dirty="0">
                <a:ln>
                  <a:noFill/>
                </a:ln>
                <a:solidFill>
                  <a:srgbClr val="000000"/>
                </a:solidFill>
                <a:effectLst/>
                <a:latin typeface="Arial Unicode MS" panose="020B0604020202020204" pitchFamily="34" charset="-128"/>
                <a:ea typeface="Calibri" panose="020F0502020204030204" pitchFamily="34" charset="0"/>
                <a:cs typeface="Courier New" panose="02070309020205020404" pitchFamily="49" charset="0"/>
              </a:rPr>
              <a:t> </a:t>
            </a:r>
            <a:r>
              <a:rPr kumimoji="0" lang="es-ES" altLang="es-ES" sz="2800" b="1" i="0" u="none" strike="noStrike" cap="none" normalizeH="0" baseline="0" dirty="0" err="1">
                <a:ln>
                  <a:noFill/>
                </a:ln>
                <a:solidFill>
                  <a:srgbClr val="000000"/>
                </a:solidFill>
                <a:effectLst/>
                <a:latin typeface="Arial Unicode MS" panose="020B0604020202020204" pitchFamily="34" charset="-128"/>
                <a:ea typeface="Calibri" panose="020F0502020204030204" pitchFamily="34" charset="0"/>
                <a:cs typeface="Courier New" panose="02070309020205020404" pitchFamily="49" charset="0"/>
              </a:rPr>
              <a:t>the</a:t>
            </a:r>
            <a:r>
              <a:rPr kumimoji="0" lang="es-ES" altLang="es-ES" sz="2800" b="1" i="0" u="none" strike="noStrike" cap="none" normalizeH="0" baseline="0" dirty="0">
                <a:ln>
                  <a:noFill/>
                </a:ln>
                <a:solidFill>
                  <a:srgbClr val="000000"/>
                </a:solidFill>
                <a:effectLst/>
                <a:latin typeface="Arial Unicode MS" panose="020B0604020202020204" pitchFamily="34" charset="-128"/>
                <a:ea typeface="Calibri" panose="020F0502020204030204" pitchFamily="34" charset="0"/>
                <a:cs typeface="Courier New" panose="02070309020205020404" pitchFamily="49" charset="0"/>
              </a:rPr>
              <a:t> </a:t>
            </a:r>
            <a:r>
              <a:rPr kumimoji="0" lang="es-ES" altLang="es-ES" sz="2800" b="1" i="0" u="none" strike="noStrike" cap="none" normalizeH="0" baseline="0" dirty="0" err="1">
                <a:ln>
                  <a:noFill/>
                </a:ln>
                <a:solidFill>
                  <a:srgbClr val="000000"/>
                </a:solidFill>
                <a:effectLst/>
                <a:latin typeface="Arial Unicode MS" panose="020B0604020202020204" pitchFamily="34" charset="-128"/>
                <a:ea typeface="Calibri" panose="020F0502020204030204" pitchFamily="34" charset="0"/>
                <a:cs typeface="Courier New" panose="02070309020205020404" pitchFamily="49" charset="0"/>
              </a:rPr>
              <a:t>below</a:t>
            </a:r>
            <a:r>
              <a:rPr kumimoji="0" lang="es-ES" altLang="es-ES" sz="2800" b="1" i="0" u="none" strike="noStrike" cap="none" normalizeH="0" baseline="0" dirty="0">
                <a:ln>
                  <a:noFill/>
                </a:ln>
                <a:solidFill>
                  <a:srgbClr val="000000"/>
                </a:solidFill>
                <a:effectLst/>
                <a:latin typeface="Arial Unicode MS" panose="020B0604020202020204" pitchFamily="34" charset="-128"/>
                <a:ea typeface="Calibri" panose="020F0502020204030204" pitchFamily="34" charset="0"/>
                <a:cs typeface="Courier New" panose="02070309020205020404" pitchFamily="49" charset="0"/>
              </a:rPr>
              <a:t> API </a:t>
            </a:r>
            <a:r>
              <a:rPr kumimoji="0" lang="es-ES" altLang="es-ES" sz="2800" b="1" i="0" u="none" strike="noStrike" cap="none" normalizeH="0" baseline="0" dirty="0" err="1">
                <a:ln>
                  <a:noFill/>
                </a:ln>
                <a:solidFill>
                  <a:srgbClr val="000000"/>
                </a:solidFill>
                <a:effectLst/>
                <a:latin typeface="Arial Unicode MS" panose="020B0604020202020204" pitchFamily="34" charset="-128"/>
                <a:ea typeface="Calibri" panose="020F0502020204030204" pitchFamily="34" charset="0"/>
                <a:cs typeface="Courier New" panose="02070309020205020404" pitchFamily="49" charset="0"/>
              </a:rPr>
              <a:t>call</a:t>
            </a:r>
            <a:r>
              <a:rPr kumimoji="0" lang="es-ES" altLang="es-ES" sz="2800" b="1" i="0" u="none" strike="noStrike" cap="none" normalizeH="0" baseline="0" dirty="0">
                <a:ln>
                  <a:noFill/>
                </a:ln>
                <a:solidFill>
                  <a:srgbClr val="000000"/>
                </a:solidFill>
                <a:effectLst/>
                <a:latin typeface="Arial Unicode MS" panose="020B0604020202020204" pitchFamily="34" charset="-128"/>
                <a:ea typeface="Calibri" panose="020F0502020204030204" pitchFamily="34"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2800" b="0" i="0" u="none" strike="noStrike" cap="none" normalizeH="0" baseline="0" dirty="0">
                <a:ln>
                  <a:noFill/>
                </a:ln>
                <a:solidFill>
                  <a:srgbClr val="313131"/>
                </a:solidFill>
                <a:effectLst/>
                <a:latin typeface="Arial Unicode MS" panose="020B0604020202020204" pitchFamily="34" charset="-128"/>
                <a:ea typeface="Calibri" panose="020F0502020204030204" pitchFamily="34" charset="0"/>
                <a:cs typeface="Courier New" panose="02070309020205020404" pitchFamily="49" charset="0"/>
              </a:rPr>
              <a:t>URL : </a:t>
            </a:r>
            <a:r>
              <a:rPr kumimoji="0" lang="es-ES" altLang="es-ES" sz="2800" b="0" i="0" u="none" strike="noStrike" cap="none" normalizeH="0" baseline="0" dirty="0">
                <a:ln>
                  <a:noFill/>
                </a:ln>
                <a:solidFill>
                  <a:srgbClr val="313131"/>
                </a:solidFill>
                <a:effectLst/>
                <a:latin typeface="Arial Unicode MS" panose="020B0604020202020204" pitchFamily="34" charset="-128"/>
                <a:ea typeface="Calibri" panose="020F0502020204030204" pitchFamily="34" charset="0"/>
                <a:cs typeface="Courier New" panose="02070309020205020404" pitchFamily="49" charset="0"/>
                <a:hlinkClick r:id="rId4"/>
              </a:rPr>
              <a:t>https://cdn-test.dt.airtightnw.com/api/v1.14/campaigns/2?access_token=du1e7sr4636bnm3dode5rffqk5</a:t>
            </a:r>
            <a:r>
              <a:rPr kumimoji="0" lang="es-ES" altLang="es-ES" sz="2800" b="0" i="0" u="none" strike="noStrike" cap="none" normalizeH="0" baseline="0" dirty="0">
                <a:ln>
                  <a:noFill/>
                </a:ln>
                <a:solidFill>
                  <a:srgbClr val="000000"/>
                </a:solidFill>
                <a:effectLst/>
                <a:latin typeface="Arial Unicode MS" panose="020B0604020202020204" pitchFamily="34" charset="-128"/>
                <a:ea typeface="Calibri" panose="020F0502020204030204" pitchFamily="34" charset="0"/>
                <a:cs typeface="Courier New" panose="02070309020205020404" pitchFamily="49" charset="0"/>
              </a:rPr>
              <a:t>Method : PUT</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2800" b="0" i="0" u="none" strike="noStrike" cap="none" normalizeH="0" baseline="0" dirty="0" err="1">
                <a:ln>
                  <a:noFill/>
                </a:ln>
                <a:solidFill>
                  <a:srgbClr val="000000"/>
                </a:solidFill>
                <a:effectLst/>
                <a:latin typeface="Arial Unicode MS" panose="020B0604020202020204" pitchFamily="34" charset="-128"/>
                <a:ea typeface="Calibri" panose="020F0502020204030204" pitchFamily="34" charset="0"/>
                <a:cs typeface="Courier New" panose="02070309020205020404" pitchFamily="49" charset="0"/>
              </a:rPr>
              <a:t>Request</a:t>
            </a:r>
            <a:r>
              <a:rPr kumimoji="0" lang="es-ES" altLang="es-ES" sz="2800" b="0" i="0" u="none" strike="noStrike" cap="none" normalizeH="0" baseline="0" dirty="0">
                <a:ln>
                  <a:noFill/>
                </a:ln>
                <a:solidFill>
                  <a:srgbClr val="000000"/>
                </a:solidFill>
                <a:effectLst/>
                <a:latin typeface="Arial Unicode MS" panose="020B0604020202020204" pitchFamily="34" charset="-128"/>
                <a:ea typeface="Calibri" panose="020F0502020204030204" pitchFamily="34" charset="0"/>
                <a:cs typeface="Courier New" panose="02070309020205020404" pitchFamily="49" charset="0"/>
              </a:rPr>
              <a:t> </a:t>
            </a:r>
            <a:r>
              <a:rPr kumimoji="0" lang="es-ES" altLang="es-ES" sz="2800" b="0" i="0" u="none" strike="noStrike" cap="none" normalizeH="0" baseline="0" dirty="0" err="1">
                <a:ln>
                  <a:noFill/>
                </a:ln>
                <a:solidFill>
                  <a:srgbClr val="000000"/>
                </a:solidFill>
                <a:effectLst/>
                <a:latin typeface="Arial Unicode MS" panose="020B0604020202020204" pitchFamily="34" charset="-128"/>
                <a:ea typeface="Calibri" panose="020F0502020204030204" pitchFamily="34" charset="0"/>
                <a:cs typeface="Courier New" panose="02070309020205020404" pitchFamily="49" charset="0"/>
              </a:rPr>
              <a:t>Body</a:t>
            </a:r>
            <a:r>
              <a:rPr kumimoji="0" lang="es-ES" altLang="es-ES" sz="2800" b="0" i="0" u="none" strike="noStrike" cap="none" normalizeH="0" baseline="0" dirty="0">
                <a:ln>
                  <a:noFill/>
                </a:ln>
                <a:solidFill>
                  <a:srgbClr val="000000"/>
                </a:solidFill>
                <a:effectLst/>
                <a:latin typeface="Arial Unicode MS" panose="020B0604020202020204" pitchFamily="34" charset="-128"/>
                <a:ea typeface="Calibri" panose="020F0502020204030204" pitchFamily="34" charset="0"/>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2800" b="0" i="0" u="none" strike="noStrike" cap="none" normalizeH="0" baseline="0" dirty="0">
                <a:ln>
                  <a:noFill/>
                </a:ln>
                <a:solidFill>
                  <a:srgbClr val="313131"/>
                </a:solidFill>
                <a:effectLst/>
                <a:latin typeface="Arial Unicode MS" panose="020B0604020202020204" pitchFamily="34" charset="-128"/>
                <a:ea typeface="Calibri" panose="020F0502020204030204" pitchFamily="34" charset="0"/>
                <a:cs typeface="Courier New" panose="02070309020205020404" pitchFamily="49" charset="0"/>
              </a:rPr>
              <a:t>{	"status":"</a:t>
            </a:r>
            <a:r>
              <a:rPr kumimoji="0" lang="es-ES" altLang="es-ES" sz="2800" b="0" i="0" u="none" strike="noStrike" cap="none" normalizeH="0" baseline="0" dirty="0" err="1">
                <a:ln>
                  <a:noFill/>
                </a:ln>
                <a:solidFill>
                  <a:srgbClr val="313131"/>
                </a:solidFill>
                <a:effectLst/>
                <a:latin typeface="Arial Unicode MS" panose="020B0604020202020204" pitchFamily="34" charset="-128"/>
                <a:ea typeface="Calibri" panose="020F0502020204030204" pitchFamily="34" charset="0"/>
                <a:cs typeface="Courier New" panose="02070309020205020404" pitchFamily="49" charset="0"/>
              </a:rPr>
              <a:t>published</a:t>
            </a:r>
            <a:r>
              <a:rPr kumimoji="0" lang="es-ES" altLang="es-ES" sz="2800" b="0" i="0" u="none" strike="noStrike" cap="none" normalizeH="0" baseline="0" dirty="0">
                <a:ln>
                  <a:noFill/>
                </a:ln>
                <a:solidFill>
                  <a:srgbClr val="313131"/>
                </a:solidFill>
                <a:effectLst/>
                <a:latin typeface="Arial Unicode MS" panose="020B0604020202020204" pitchFamily="34" charset="-128"/>
                <a:ea typeface="Calibri" panose="020F0502020204030204" pitchFamily="34" charset="0"/>
                <a:cs typeface="Courier New" panose="02070309020205020404" pitchFamily="49" charset="0"/>
              </a:rPr>
              <a:t>",	"active_splash_page_id":2,	"active_landing_page_id":</a:t>
            </a:r>
            <a:r>
              <a:rPr kumimoji="0" lang="es-ES" altLang="es-ES" sz="2800" b="1" i="0" u="none" strike="noStrike" cap="none" normalizeH="0" baseline="0" dirty="0">
                <a:ln>
                  <a:noFill/>
                </a:ln>
                <a:solidFill>
                  <a:srgbClr val="313131"/>
                </a:solidFill>
                <a:effectLst/>
                <a:latin typeface="Arial Unicode MS" panose="020B0604020202020204" pitchFamily="34" charset="-128"/>
                <a:ea typeface="Calibri" panose="020F0502020204030204" pitchFamily="34" charset="0"/>
                <a:cs typeface="Courier New" panose="02070309020205020404" pitchFamily="49" charset="0"/>
              </a:rPr>
              <a:t>1</a:t>
            </a:r>
            <a:r>
              <a:rPr kumimoji="0" lang="es-ES" altLang="es-ES" sz="2800" b="0" i="0" u="none" strike="noStrike" cap="none" normalizeH="0" baseline="0" dirty="0">
                <a:ln>
                  <a:noFill/>
                </a:ln>
                <a:solidFill>
                  <a:srgbClr val="313131"/>
                </a:solidFill>
                <a:effectLst/>
                <a:latin typeface="Arial Unicode MS" panose="020B0604020202020204" pitchFamily="34" charset="-128"/>
                <a:ea typeface="Calibri" panose="020F0502020204030204" pitchFamily="34" charset="0"/>
                <a:cs typeface="Courier New" panose="02070309020205020404" pitchFamily="49" charset="0"/>
              </a:rPr>
              <a:t>	}</a:t>
            </a:r>
            <a:r>
              <a:rPr kumimoji="0" lang="es-ES" altLang="es-ES" sz="2800" b="0" i="0" u="none" strike="noStrike" cap="none" normalizeH="0" baseline="0" dirty="0">
                <a:ln>
                  <a:noFill/>
                </a:ln>
                <a:solidFill>
                  <a:schemeClr val="tx1"/>
                </a:solidFill>
                <a:effectLst/>
              </a:rPr>
              <a:t> </a:t>
            </a:r>
            <a:endParaRPr kumimoji="0" lang="es-ES" altLang="es-E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133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Automation:  Mojo Nano </a:t>
            </a:r>
            <a:br>
              <a:rPr lang="en-US" dirty="0"/>
            </a:br>
            <a:r>
              <a:rPr lang="en-US" sz="2200" dirty="0"/>
              <a:t>Let the end-user configure his </a:t>
            </a:r>
            <a:r>
              <a:rPr lang="en-US" sz="2200" dirty="0" err="1"/>
              <a:t>WiFi</a:t>
            </a:r>
            <a:endParaRPr lang="en-US" sz="2200" dirty="0"/>
          </a:p>
        </p:txBody>
      </p:sp>
      <p:grpSp>
        <p:nvGrpSpPr>
          <p:cNvPr id="7" name="Group 6"/>
          <p:cNvGrpSpPr/>
          <p:nvPr/>
        </p:nvGrpSpPr>
        <p:grpSpPr>
          <a:xfrm>
            <a:off x="528032" y="1096138"/>
            <a:ext cx="2478401" cy="4480535"/>
            <a:chOff x="1292075" y="1012058"/>
            <a:chExt cx="2478401" cy="4480535"/>
          </a:xfrm>
        </p:grpSpPr>
        <p:pic>
          <p:nvPicPr>
            <p:cNvPr id="6" name="Picture 5"/>
            <p:cNvPicPr>
              <a:picLocks noChangeAspect="1"/>
            </p:cNvPicPr>
            <p:nvPr/>
          </p:nvPicPr>
          <p:blipFill>
            <a:blip r:embed="rId3"/>
            <a:stretch>
              <a:fillRect/>
            </a:stretch>
          </p:blipFill>
          <p:spPr>
            <a:xfrm>
              <a:off x="1511581" y="1693216"/>
              <a:ext cx="2032629" cy="3192827"/>
            </a:xfrm>
            <a:prstGeom prst="rect">
              <a:avLst/>
            </a:prstGeom>
          </p:spPr>
        </p:pic>
        <p:pic>
          <p:nvPicPr>
            <p:cNvPr id="3" name="Picture 2" descr="ii_smart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075" y="1012058"/>
              <a:ext cx="2478401" cy="4480535"/>
            </a:xfrm>
            <a:prstGeom prst="rect">
              <a:avLst/>
            </a:prstGeom>
          </p:spPr>
        </p:pic>
      </p:grpSp>
      <p:sp>
        <p:nvSpPr>
          <p:cNvPr id="5" name="TextBox 4"/>
          <p:cNvSpPr txBox="1"/>
          <p:nvPr/>
        </p:nvSpPr>
        <p:spPr>
          <a:xfrm>
            <a:off x="5017908" y="2581107"/>
            <a:ext cx="3966162" cy="1600438"/>
          </a:xfrm>
          <a:prstGeom prst="rect">
            <a:avLst/>
          </a:prstGeom>
          <a:noFill/>
        </p:spPr>
        <p:txBody>
          <a:bodyPr wrap="square" rtlCol="0">
            <a:spAutoFit/>
          </a:bodyPr>
          <a:lstStyle/>
          <a:p>
            <a:pPr marL="342900" indent="-342900">
              <a:buFont typeface="Arial"/>
              <a:buChar char="•"/>
            </a:pPr>
            <a:r>
              <a:rPr lang="en-US" sz="1400" dirty="0">
                <a:latin typeface="Graphik Light" panose="020B0403030202060203" pitchFamily="34" charset="0"/>
              </a:rPr>
              <a:t>Custom mobile experience that simplifies WiFi deployment</a:t>
            </a:r>
          </a:p>
          <a:p>
            <a:pPr marL="342900" indent="-342900">
              <a:buFont typeface="Arial"/>
              <a:buChar char="•"/>
            </a:pPr>
            <a:r>
              <a:rPr lang="en-US" sz="1400" dirty="0">
                <a:latin typeface="Graphik Light" panose="020B0403030202060203" pitchFamily="34" charset="0"/>
              </a:rPr>
              <a:t>Exposes key configuration steps while automating additional configurations and template creation in the background</a:t>
            </a:r>
          </a:p>
          <a:p>
            <a:pPr marL="342900" indent="-342900">
              <a:buFont typeface="Arial"/>
              <a:buChar char="•"/>
            </a:pPr>
            <a:r>
              <a:rPr lang="en-US" sz="1400" dirty="0">
                <a:latin typeface="Graphik Light" panose="020B0403030202060203" pitchFamily="34" charset="0"/>
              </a:rPr>
              <a:t>Connects all major cloud services behind one simplified interface</a:t>
            </a:r>
          </a:p>
        </p:txBody>
      </p:sp>
      <p:grpSp>
        <p:nvGrpSpPr>
          <p:cNvPr id="13" name="Group 12"/>
          <p:cNvGrpSpPr/>
          <p:nvPr/>
        </p:nvGrpSpPr>
        <p:grpSpPr>
          <a:xfrm>
            <a:off x="2198784" y="2014756"/>
            <a:ext cx="2478401" cy="4480535"/>
            <a:chOff x="2198784" y="1930676"/>
            <a:chExt cx="2478401" cy="4480535"/>
          </a:xfrm>
        </p:grpSpPr>
        <p:pic>
          <p:nvPicPr>
            <p:cNvPr id="8" name="Picture 7"/>
            <p:cNvPicPr>
              <a:picLocks noChangeAspect="1"/>
            </p:cNvPicPr>
            <p:nvPr/>
          </p:nvPicPr>
          <p:blipFill>
            <a:blip r:embed="rId5"/>
            <a:stretch>
              <a:fillRect/>
            </a:stretch>
          </p:blipFill>
          <p:spPr>
            <a:xfrm>
              <a:off x="2416692" y="2591431"/>
              <a:ext cx="2039112" cy="3456432"/>
            </a:xfrm>
            <a:prstGeom prst="rect">
              <a:avLst/>
            </a:prstGeom>
          </p:spPr>
        </p:pic>
        <p:sp>
          <p:nvSpPr>
            <p:cNvPr id="11" name="Rectangle 10"/>
            <p:cNvSpPr/>
            <p:nvPr/>
          </p:nvSpPr>
          <p:spPr>
            <a:xfrm>
              <a:off x="3005140" y="5810602"/>
              <a:ext cx="949892" cy="46166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i_smart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8784" y="1930676"/>
              <a:ext cx="2478401" cy="4480535"/>
            </a:xfrm>
            <a:prstGeom prst="rect">
              <a:avLst/>
            </a:prstGeom>
          </p:spPr>
        </p:pic>
      </p:grpSp>
      <p:sp>
        <p:nvSpPr>
          <p:cNvPr id="14" name="TextBox 13">
            <a:hlinkClick r:id="" action="ppaction://noaction"/>
          </p:cNvPr>
          <p:cNvSpPr txBox="1"/>
          <p:nvPr/>
        </p:nvSpPr>
        <p:spPr>
          <a:xfrm>
            <a:off x="7108146" y="5645411"/>
            <a:ext cx="1710725" cy="461665"/>
          </a:xfrm>
          <a:prstGeom prst="rect">
            <a:avLst/>
          </a:prstGeom>
          <a:solidFill>
            <a:schemeClr val="bg2">
              <a:lumMod val="60000"/>
              <a:lumOff val="40000"/>
            </a:schemeClr>
          </a:solidFill>
        </p:spPr>
        <p:txBody>
          <a:bodyPr wrap="none" rtlCol="0">
            <a:spAutoFit/>
          </a:bodyPr>
          <a:lstStyle/>
          <a:p>
            <a:r>
              <a:rPr lang="en-US" sz="2400" dirty="0">
                <a:latin typeface="Graphik Light" panose="020B0403030202060203" pitchFamily="34" charset="0"/>
              </a:rPr>
              <a:t>Jump back</a:t>
            </a:r>
          </a:p>
        </p:txBody>
      </p:sp>
    </p:spTree>
    <p:extLst>
      <p:ext uri="{BB962C8B-B14F-4D97-AF65-F5344CB8AC3E}">
        <p14:creationId xmlns:p14="http://schemas.microsoft.com/office/powerpoint/2010/main" val="2568165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err="1"/>
              <a:t>Why</a:t>
            </a:r>
            <a:r>
              <a:rPr lang="es-ES" dirty="0"/>
              <a:t> Mojo?</a:t>
            </a:r>
            <a:br>
              <a:rPr lang="es-ES" dirty="0"/>
            </a:br>
            <a:endParaRPr lang="es-ES" dirty="0"/>
          </a:p>
        </p:txBody>
      </p:sp>
      <p:sp>
        <p:nvSpPr>
          <p:cNvPr id="5" name="Right Arrow 4"/>
          <p:cNvSpPr/>
          <p:nvPr/>
        </p:nvSpPr>
        <p:spPr>
          <a:xfrm>
            <a:off x="2154115" y="3484821"/>
            <a:ext cx="5688623" cy="1995854"/>
          </a:xfrm>
          <a:prstGeom prst="rightArrow">
            <a:avLst/>
          </a:prstGeom>
          <a:solidFill>
            <a:schemeClr val="bg2">
              <a:lumMod val="60000"/>
              <a:lumOff val="40000"/>
            </a:schemeClr>
          </a:solidFill>
          <a:ln>
            <a:solidFill>
              <a:srgbClr val="78A4C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Rectangle 5"/>
          <p:cNvSpPr/>
          <p:nvPr/>
        </p:nvSpPr>
        <p:spPr>
          <a:xfrm>
            <a:off x="3217567" y="3859350"/>
            <a:ext cx="2630207" cy="1107996"/>
          </a:xfrm>
          <a:prstGeom prst="rect">
            <a:avLst/>
          </a:prstGeom>
        </p:spPr>
        <p:txBody>
          <a:bodyPr wrap="none">
            <a:spAutoFit/>
          </a:bodyPr>
          <a:lstStyle/>
          <a:p>
            <a:pPr algn="ctr"/>
            <a:r>
              <a:rPr lang="es-ES" sz="6600" dirty="0" err="1">
                <a:solidFill>
                  <a:schemeClr val="bg1"/>
                </a:solidFill>
                <a:latin typeface="Graphik Light" panose="020B0403030202060203" pitchFamily="34" charset="0"/>
              </a:rPr>
              <a:t>Future</a:t>
            </a:r>
            <a:endParaRPr lang="es-ES" sz="6600" dirty="0">
              <a:solidFill>
                <a:schemeClr val="bg1"/>
              </a:solidFill>
              <a:latin typeface="Graphik Light" panose="020B0403030202060203" pitchFamily="34" charset="0"/>
            </a:endParaRPr>
          </a:p>
        </p:txBody>
      </p:sp>
      <p:pic>
        <p:nvPicPr>
          <p:cNvPr id="21" name="Picture 20" descr="purpose-built-clou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100" y="881588"/>
            <a:ext cx="1600200" cy="1099251"/>
          </a:xfrm>
          <a:prstGeom prst="rect">
            <a:avLst/>
          </a:prstGeom>
        </p:spPr>
      </p:pic>
      <p:pic>
        <p:nvPicPr>
          <p:cNvPr id="22" name="Picture 21" descr="i_access 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487" y="2452166"/>
            <a:ext cx="457200" cy="457200"/>
          </a:xfrm>
          <a:prstGeom prst="rect">
            <a:avLst/>
          </a:prstGeom>
        </p:spPr>
      </p:pic>
      <p:pic>
        <p:nvPicPr>
          <p:cNvPr id="23" name="Picture 22" descr="i_access 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002" y="2452166"/>
            <a:ext cx="457200" cy="457200"/>
          </a:xfrm>
          <a:prstGeom prst="rect">
            <a:avLst/>
          </a:prstGeom>
        </p:spPr>
      </p:pic>
      <p:pic>
        <p:nvPicPr>
          <p:cNvPr id="24" name="Picture 23" descr="i_access 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5983" y="2452166"/>
            <a:ext cx="457200" cy="457200"/>
          </a:xfrm>
          <a:prstGeom prst="rect">
            <a:avLst/>
          </a:prstGeom>
        </p:spPr>
      </p:pic>
      <p:pic>
        <p:nvPicPr>
          <p:cNvPr id="25" name="Picture 24" descr="i_access 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772" y="2452166"/>
            <a:ext cx="457200" cy="457200"/>
          </a:xfrm>
          <a:prstGeom prst="rect">
            <a:avLst/>
          </a:prstGeom>
        </p:spPr>
      </p:pic>
      <p:pic>
        <p:nvPicPr>
          <p:cNvPr id="26" name="Picture 25" descr="i_access 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626" y="2452166"/>
            <a:ext cx="457200" cy="457200"/>
          </a:xfrm>
          <a:prstGeom prst="rect">
            <a:avLst/>
          </a:prstGeom>
        </p:spPr>
      </p:pic>
      <p:sp>
        <p:nvSpPr>
          <p:cNvPr id="27" name="Oval 26"/>
          <p:cNvSpPr>
            <a:spLocks noChangeAspect="1"/>
          </p:cNvSpPr>
          <p:nvPr/>
        </p:nvSpPr>
        <p:spPr>
          <a:xfrm>
            <a:off x="5261894" y="2612186"/>
            <a:ext cx="137160" cy="13716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5605813" y="2612186"/>
            <a:ext cx="137160" cy="13716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5949732" y="2612186"/>
            <a:ext cx="137160" cy="13716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4872900" y="1767745"/>
            <a:ext cx="1562480" cy="704263"/>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25" idx="0"/>
          </p:cNvCxnSpPr>
          <p:nvPr/>
        </p:nvCxnSpPr>
        <p:spPr>
          <a:xfrm flipH="1">
            <a:off x="2703087" y="1747903"/>
            <a:ext cx="941116" cy="704263"/>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3415602" y="1900303"/>
            <a:ext cx="381001" cy="551863"/>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154583" y="1767745"/>
            <a:ext cx="150221" cy="684421"/>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737719" y="1911871"/>
            <a:ext cx="156653" cy="540295"/>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0081A18A-000F-4A13-9B5E-CC88588DD4D6}"/>
              </a:ext>
            </a:extLst>
          </p:cNvPr>
          <p:cNvSpPr txBox="1"/>
          <p:nvPr/>
        </p:nvSpPr>
        <p:spPr>
          <a:xfrm>
            <a:off x="1114254" y="5543593"/>
            <a:ext cx="6915491" cy="338554"/>
          </a:xfrm>
          <a:prstGeom prst="rect">
            <a:avLst/>
          </a:prstGeom>
          <a:noFill/>
        </p:spPr>
        <p:txBody>
          <a:bodyPr wrap="square" rtlCol="0">
            <a:spAutoFit/>
          </a:bodyPr>
          <a:lstStyle/>
          <a:p>
            <a:r>
              <a:rPr lang="en-US" sz="1600" dirty="0">
                <a:latin typeface="Graphik Light" panose="020B0403030202060203" pitchFamily="34" charset="0"/>
              </a:rPr>
              <a:t>A fully programmable </a:t>
            </a:r>
            <a:r>
              <a:rPr lang="en-US" sz="1600" dirty="0" err="1">
                <a:latin typeface="Graphik Light" panose="020B0403030202060203" pitchFamily="34" charset="0"/>
              </a:rPr>
              <a:t>WiFi</a:t>
            </a:r>
            <a:r>
              <a:rPr lang="en-US" sz="1600" dirty="0">
                <a:latin typeface="Graphik Light" panose="020B0403030202060203" pitchFamily="34" charset="0"/>
              </a:rPr>
              <a:t> is the best answer to your future challenges </a:t>
            </a:r>
          </a:p>
        </p:txBody>
      </p:sp>
    </p:spTree>
    <p:extLst>
      <p:ext uri="{BB962C8B-B14F-4D97-AF65-F5344CB8AC3E}">
        <p14:creationId xmlns:p14="http://schemas.microsoft.com/office/powerpoint/2010/main" val="285049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grpSp>
        <p:nvGrpSpPr>
          <p:cNvPr id="65" name="Shape 65"/>
          <p:cNvGrpSpPr/>
          <p:nvPr/>
        </p:nvGrpSpPr>
        <p:grpSpPr>
          <a:xfrm>
            <a:off x="772160" y="2647013"/>
            <a:ext cx="7601840" cy="3148800"/>
            <a:chOff x="1343596" y="920330"/>
            <a:chExt cx="7601840" cy="3148800"/>
          </a:xfrm>
        </p:grpSpPr>
        <p:sp>
          <p:nvSpPr>
            <p:cNvPr id="66" name="Shape 66"/>
            <p:cNvSpPr/>
            <p:nvPr/>
          </p:nvSpPr>
          <p:spPr>
            <a:xfrm>
              <a:off x="1343596" y="920330"/>
              <a:ext cx="3148800" cy="3148800"/>
            </a:xfrm>
            <a:prstGeom prst="donut">
              <a:avLst>
                <a:gd name="adj" fmla="val 2230"/>
              </a:avLst>
            </a:prstGeom>
            <a:solidFill>
              <a:schemeClr val="lt2"/>
            </a:solidFill>
            <a:ln w="9525" cap="flat" cmpd="sng">
              <a:solidFill>
                <a:srgbClr val="B8B8BE"/>
              </a:solidFill>
              <a:prstDash val="solid"/>
              <a:round/>
              <a:headEnd type="none" w="med" len="med"/>
              <a:tailEnd type="none" w="med" len="med"/>
            </a:ln>
          </p:spPr>
          <p:txBody>
            <a:bodyPr lIns="91425" tIns="45700" rIns="91425" bIns="45700" anchor="ctr" anchorCtr="0">
              <a:noAutofit/>
            </a:bodyPr>
            <a:lstStyle/>
            <a:p>
              <a:pPr algn="ctr"/>
              <a:endParaRPr>
                <a:solidFill>
                  <a:schemeClr val="dk1"/>
                </a:solidFill>
                <a:latin typeface="Calibri"/>
                <a:ea typeface="Calibri"/>
                <a:cs typeface="Calibri"/>
                <a:sym typeface="Calibri"/>
              </a:endParaRPr>
            </a:p>
          </p:txBody>
        </p:sp>
        <p:grpSp>
          <p:nvGrpSpPr>
            <p:cNvPr id="67" name="Shape 67"/>
            <p:cNvGrpSpPr/>
            <p:nvPr/>
          </p:nvGrpSpPr>
          <p:grpSpPr>
            <a:xfrm>
              <a:off x="1420499" y="1918774"/>
              <a:ext cx="1037767" cy="757216"/>
              <a:chOff x="665127" y="1582825"/>
              <a:chExt cx="1237500" cy="900055"/>
            </a:xfrm>
          </p:grpSpPr>
          <p:pic>
            <p:nvPicPr>
              <p:cNvPr id="68" name="Shape 68" descr="Controller.png"/>
              <p:cNvPicPr preferRelativeResize="0"/>
              <p:nvPr/>
            </p:nvPicPr>
            <p:blipFill rotWithShape="1">
              <a:blip r:embed="rId3">
                <a:alphaModFix/>
              </a:blip>
              <a:srcRect/>
              <a:stretch/>
            </p:blipFill>
            <p:spPr>
              <a:xfrm>
                <a:off x="858119" y="1582825"/>
                <a:ext cx="1033200" cy="512100"/>
              </a:xfrm>
              <a:prstGeom prst="rect">
                <a:avLst/>
              </a:prstGeom>
              <a:noFill/>
              <a:ln>
                <a:noFill/>
              </a:ln>
            </p:spPr>
          </p:pic>
          <p:sp>
            <p:nvSpPr>
              <p:cNvPr id="69" name="Shape 69"/>
              <p:cNvSpPr txBox="1"/>
              <p:nvPr/>
            </p:nvSpPr>
            <p:spPr>
              <a:xfrm>
                <a:off x="665127" y="2052080"/>
                <a:ext cx="1237500" cy="430800"/>
              </a:xfrm>
              <a:prstGeom prst="rect">
                <a:avLst/>
              </a:prstGeom>
              <a:noFill/>
              <a:ln>
                <a:noFill/>
              </a:ln>
            </p:spPr>
            <p:txBody>
              <a:bodyPr lIns="91425" tIns="45700" rIns="91425" bIns="45700" anchor="t" anchorCtr="0">
                <a:noAutofit/>
              </a:bodyPr>
              <a:lstStyle/>
              <a:p>
                <a:pPr algn="ctr">
                  <a:buSzPct val="25000"/>
                </a:pPr>
                <a:r>
                  <a:rPr lang="en-US" sz="1100">
                    <a:solidFill>
                      <a:schemeClr val="dk1"/>
                    </a:solidFill>
                    <a:latin typeface="Arial"/>
                    <a:ea typeface="Arial"/>
                    <a:cs typeface="Arial"/>
                    <a:sym typeface="Arial"/>
                  </a:rPr>
                  <a:t>Wireless LAN</a:t>
                </a:r>
              </a:p>
              <a:p>
                <a:pPr algn="ctr">
                  <a:buSzPct val="25000"/>
                </a:pPr>
                <a:r>
                  <a:rPr lang="en-US" sz="1100">
                    <a:solidFill>
                      <a:schemeClr val="dk1"/>
                    </a:solidFill>
                    <a:latin typeface="Arial"/>
                    <a:ea typeface="Arial"/>
                    <a:cs typeface="Arial"/>
                    <a:sym typeface="Arial"/>
                  </a:rPr>
                  <a:t>Controller</a:t>
                </a:r>
              </a:p>
            </p:txBody>
          </p:sp>
        </p:grpSp>
        <p:grpSp>
          <p:nvGrpSpPr>
            <p:cNvPr id="70" name="Shape 70"/>
            <p:cNvGrpSpPr/>
            <p:nvPr/>
          </p:nvGrpSpPr>
          <p:grpSpPr>
            <a:xfrm>
              <a:off x="2184526" y="2957737"/>
              <a:ext cx="1479793" cy="998012"/>
              <a:chOff x="1635909" y="3484512"/>
              <a:chExt cx="1764600" cy="1186273"/>
            </a:xfrm>
          </p:grpSpPr>
          <p:pic>
            <p:nvPicPr>
              <p:cNvPr id="71" name="Shape 71" descr="Server-General.png"/>
              <p:cNvPicPr preferRelativeResize="0"/>
              <p:nvPr/>
            </p:nvPicPr>
            <p:blipFill rotWithShape="1">
              <a:blip r:embed="rId4">
                <a:alphaModFix/>
              </a:blip>
              <a:srcRect/>
              <a:stretch/>
            </p:blipFill>
            <p:spPr>
              <a:xfrm>
                <a:off x="2177855" y="3484512"/>
                <a:ext cx="615000" cy="739800"/>
              </a:xfrm>
              <a:prstGeom prst="rect">
                <a:avLst/>
              </a:prstGeom>
              <a:noFill/>
              <a:ln>
                <a:noFill/>
              </a:ln>
            </p:spPr>
          </p:pic>
          <p:sp>
            <p:nvSpPr>
              <p:cNvPr id="72" name="Shape 72"/>
              <p:cNvSpPr txBox="1"/>
              <p:nvPr/>
            </p:nvSpPr>
            <p:spPr>
              <a:xfrm>
                <a:off x="1635909" y="4158685"/>
                <a:ext cx="1764600" cy="512100"/>
              </a:xfrm>
              <a:prstGeom prst="rect">
                <a:avLst/>
              </a:prstGeom>
              <a:noFill/>
              <a:ln>
                <a:noFill/>
              </a:ln>
            </p:spPr>
            <p:txBody>
              <a:bodyPr lIns="91425" tIns="45700" rIns="91425" bIns="45700" anchor="t" anchorCtr="0">
                <a:noAutofit/>
              </a:bodyPr>
              <a:lstStyle/>
              <a:p>
                <a:pPr algn="ctr">
                  <a:buSzPct val="25000"/>
                </a:pPr>
                <a:r>
                  <a:rPr lang="en-US" sz="1100">
                    <a:solidFill>
                      <a:schemeClr val="dk1"/>
                    </a:solidFill>
                    <a:latin typeface="Arial"/>
                    <a:ea typeface="Arial"/>
                    <a:cs typeface="Arial"/>
                    <a:sym typeface="Arial"/>
                  </a:rPr>
                  <a:t>Enterprise Security </a:t>
                </a:r>
              </a:p>
              <a:p>
                <a:pPr algn="ctr">
                  <a:buSzPct val="25000"/>
                </a:pPr>
                <a:r>
                  <a:rPr lang="en-US" sz="1100">
                    <a:solidFill>
                      <a:schemeClr val="dk1"/>
                    </a:solidFill>
                    <a:latin typeface="Arial"/>
                    <a:ea typeface="Arial"/>
                    <a:cs typeface="Arial"/>
                    <a:sym typeface="Arial"/>
                  </a:rPr>
                  <a:t>Management</a:t>
                </a:r>
              </a:p>
            </p:txBody>
          </p:sp>
        </p:grpSp>
        <p:sp>
          <p:nvSpPr>
            <p:cNvPr id="73" name="Shape 73"/>
            <p:cNvSpPr txBox="1"/>
            <p:nvPr/>
          </p:nvSpPr>
          <p:spPr>
            <a:xfrm>
              <a:off x="4442039" y="3056848"/>
              <a:ext cx="518100" cy="430800"/>
            </a:xfrm>
            <a:prstGeom prst="rect">
              <a:avLst/>
            </a:prstGeom>
            <a:noFill/>
            <a:ln>
              <a:noFill/>
            </a:ln>
          </p:spPr>
          <p:txBody>
            <a:bodyPr lIns="91425" tIns="45700" rIns="91425" bIns="45700" anchor="t" anchorCtr="0">
              <a:noAutofit/>
            </a:bodyPr>
            <a:lstStyle/>
            <a:p>
              <a:pPr algn="ctr">
                <a:buSzPct val="25000"/>
              </a:pPr>
              <a:r>
                <a:rPr lang="en-US" sz="1100">
                  <a:solidFill>
                    <a:schemeClr val="dk1"/>
                  </a:solidFill>
                  <a:latin typeface="Arial"/>
                  <a:ea typeface="Arial"/>
                  <a:cs typeface="Arial"/>
                  <a:sym typeface="Arial"/>
                </a:rPr>
                <a:t>UDP</a:t>
              </a:r>
            </a:p>
            <a:p>
              <a:pPr algn="ctr">
                <a:buSzPct val="25000"/>
              </a:pPr>
              <a:r>
                <a:rPr lang="en-US" sz="1100">
                  <a:solidFill>
                    <a:schemeClr val="dk1"/>
                  </a:solidFill>
                  <a:latin typeface="Arial"/>
                  <a:ea typeface="Arial"/>
                  <a:cs typeface="Arial"/>
                  <a:sym typeface="Arial"/>
                </a:rPr>
                <a:t>3852</a:t>
              </a:r>
            </a:p>
          </p:txBody>
        </p:sp>
        <p:grpSp>
          <p:nvGrpSpPr>
            <p:cNvPr id="74" name="Shape 74"/>
            <p:cNvGrpSpPr/>
            <p:nvPr/>
          </p:nvGrpSpPr>
          <p:grpSpPr>
            <a:xfrm>
              <a:off x="4739458" y="2612359"/>
              <a:ext cx="1265711" cy="255923"/>
              <a:chOff x="4997048" y="2465317"/>
              <a:chExt cx="1840499" cy="304200"/>
            </a:xfrm>
          </p:grpSpPr>
          <p:cxnSp>
            <p:nvCxnSpPr>
              <p:cNvPr id="75" name="Shape 75"/>
              <p:cNvCxnSpPr/>
              <p:nvPr/>
            </p:nvCxnSpPr>
            <p:spPr>
              <a:xfrm>
                <a:off x="4997048" y="2622942"/>
                <a:ext cx="1840499" cy="36900"/>
              </a:xfrm>
              <a:prstGeom prst="straightConnector1">
                <a:avLst/>
              </a:prstGeom>
              <a:noFill/>
              <a:ln w="203200" cap="flat" cmpd="sng">
                <a:solidFill>
                  <a:srgbClr val="DCD9F0"/>
                </a:solidFill>
                <a:prstDash val="solid"/>
                <a:round/>
                <a:headEnd type="none" w="med" len="med"/>
                <a:tailEnd type="none" w="med" len="med"/>
              </a:ln>
              <a:effectLst>
                <a:outerShdw blurRad="39999" dist="20000" dir="5400000" rotWithShape="0">
                  <a:srgbClr val="000000">
                    <a:alpha val="37650"/>
                  </a:srgbClr>
                </a:outerShdw>
              </a:effectLst>
            </p:spPr>
          </p:cxnSp>
          <p:sp>
            <p:nvSpPr>
              <p:cNvPr id="76" name="Shape 76"/>
              <p:cNvSpPr txBox="1"/>
              <p:nvPr/>
            </p:nvSpPr>
            <p:spPr>
              <a:xfrm rot="120029">
                <a:off x="5424220" y="2486690"/>
                <a:ext cx="1228949" cy="261454"/>
              </a:xfrm>
              <a:prstGeom prst="rect">
                <a:avLst/>
              </a:prstGeom>
              <a:noFill/>
              <a:ln>
                <a:noFill/>
              </a:ln>
            </p:spPr>
            <p:txBody>
              <a:bodyPr lIns="91425" tIns="45700" rIns="91425" bIns="45700" anchor="t" anchorCtr="0">
                <a:noAutofit/>
              </a:bodyPr>
              <a:lstStyle/>
              <a:p>
                <a:pPr>
                  <a:buSzPct val="25000"/>
                </a:pPr>
                <a:r>
                  <a:rPr lang="en-US" sz="1000">
                    <a:solidFill>
                      <a:schemeClr val="dk1"/>
                    </a:solidFill>
                    <a:latin typeface="Arial"/>
                    <a:ea typeface="Arial"/>
                    <a:cs typeface="Arial"/>
                    <a:sym typeface="Arial"/>
                  </a:rPr>
                  <a:t>OpenVPN</a:t>
                </a:r>
              </a:p>
            </p:txBody>
          </p:sp>
        </p:grpSp>
        <p:grpSp>
          <p:nvGrpSpPr>
            <p:cNvPr id="77" name="Shape 77"/>
            <p:cNvGrpSpPr/>
            <p:nvPr/>
          </p:nvGrpSpPr>
          <p:grpSpPr>
            <a:xfrm rot="1262037">
              <a:off x="3320139" y="2333114"/>
              <a:ext cx="1275813" cy="310042"/>
              <a:chOff x="4997048" y="2483439"/>
              <a:chExt cx="1840499" cy="304200"/>
            </a:xfrm>
          </p:grpSpPr>
          <p:cxnSp>
            <p:nvCxnSpPr>
              <p:cNvPr id="78" name="Shape 78"/>
              <p:cNvCxnSpPr/>
              <p:nvPr/>
            </p:nvCxnSpPr>
            <p:spPr>
              <a:xfrm>
                <a:off x="4997048" y="2622942"/>
                <a:ext cx="1840499" cy="36900"/>
              </a:xfrm>
              <a:prstGeom prst="straightConnector1">
                <a:avLst/>
              </a:prstGeom>
              <a:noFill/>
              <a:ln w="203200" cap="flat" cmpd="sng">
                <a:solidFill>
                  <a:srgbClr val="DCD9F0"/>
                </a:solidFill>
                <a:prstDash val="solid"/>
                <a:round/>
                <a:headEnd type="none" w="med" len="med"/>
                <a:tailEnd type="none" w="med" len="med"/>
              </a:ln>
              <a:effectLst>
                <a:outerShdw blurRad="39999" dist="20000" dir="5400000" rotWithShape="0">
                  <a:srgbClr val="000000">
                    <a:alpha val="37650"/>
                  </a:srgbClr>
                </a:outerShdw>
              </a:effectLst>
            </p:spPr>
          </p:cxnSp>
          <p:sp>
            <p:nvSpPr>
              <p:cNvPr id="79" name="Shape 79"/>
              <p:cNvSpPr txBox="1"/>
              <p:nvPr/>
            </p:nvSpPr>
            <p:spPr>
              <a:xfrm rot="117301">
                <a:off x="5282673" y="2504661"/>
                <a:ext cx="1248726" cy="261754"/>
              </a:xfrm>
              <a:prstGeom prst="rect">
                <a:avLst/>
              </a:prstGeom>
              <a:noFill/>
              <a:ln>
                <a:noFill/>
              </a:ln>
            </p:spPr>
            <p:txBody>
              <a:bodyPr lIns="91425" tIns="45700" rIns="91425" bIns="45700" anchor="t" anchorCtr="0">
                <a:noAutofit/>
              </a:bodyPr>
              <a:lstStyle/>
              <a:p>
                <a:pPr>
                  <a:buSzPct val="25000"/>
                </a:pPr>
                <a:r>
                  <a:rPr lang="en-US" sz="1000">
                    <a:solidFill>
                      <a:schemeClr val="dk1"/>
                    </a:solidFill>
                    <a:latin typeface="Arial"/>
                    <a:ea typeface="Arial"/>
                    <a:cs typeface="Arial"/>
                    <a:sym typeface="Arial"/>
                  </a:rPr>
                  <a:t>OpenVPN</a:t>
                </a:r>
              </a:p>
            </p:txBody>
          </p:sp>
        </p:grpSp>
        <p:grpSp>
          <p:nvGrpSpPr>
            <p:cNvPr id="80" name="Shape 80"/>
            <p:cNvGrpSpPr/>
            <p:nvPr/>
          </p:nvGrpSpPr>
          <p:grpSpPr>
            <a:xfrm>
              <a:off x="4068719" y="2127409"/>
              <a:ext cx="1149216" cy="1125811"/>
              <a:chOff x="4669416" y="2477434"/>
              <a:chExt cx="1370399" cy="1338180"/>
            </a:xfrm>
          </p:grpSpPr>
          <p:pic>
            <p:nvPicPr>
              <p:cNvPr id="81" name="Shape 81" descr="Firewall.png"/>
              <p:cNvPicPr preferRelativeResize="0"/>
              <p:nvPr/>
            </p:nvPicPr>
            <p:blipFill rotWithShape="1">
              <a:blip r:embed="rId5">
                <a:alphaModFix/>
              </a:blip>
              <a:srcRect/>
              <a:stretch/>
            </p:blipFill>
            <p:spPr>
              <a:xfrm>
                <a:off x="4669416" y="2578115"/>
                <a:ext cx="1237500" cy="1237500"/>
              </a:xfrm>
              <a:prstGeom prst="rect">
                <a:avLst/>
              </a:prstGeom>
              <a:noFill/>
              <a:ln>
                <a:noFill/>
              </a:ln>
            </p:spPr>
          </p:pic>
          <p:sp>
            <p:nvSpPr>
              <p:cNvPr id="82" name="Shape 82"/>
              <p:cNvSpPr txBox="1"/>
              <p:nvPr/>
            </p:nvSpPr>
            <p:spPr>
              <a:xfrm>
                <a:off x="5114315" y="2477434"/>
                <a:ext cx="925500" cy="261600"/>
              </a:xfrm>
              <a:prstGeom prst="rect">
                <a:avLst/>
              </a:prstGeom>
              <a:noFill/>
              <a:ln>
                <a:noFill/>
              </a:ln>
            </p:spPr>
            <p:txBody>
              <a:bodyPr lIns="91425" tIns="45700" rIns="91425" bIns="45700" anchor="t" anchorCtr="0">
                <a:noAutofit/>
              </a:bodyPr>
              <a:lstStyle/>
              <a:p>
                <a:pPr>
                  <a:buSzPct val="25000"/>
                </a:pPr>
                <a:r>
                  <a:rPr lang="en-US" sz="1100">
                    <a:solidFill>
                      <a:schemeClr val="dk1"/>
                    </a:solidFill>
                    <a:latin typeface="Arial"/>
                    <a:ea typeface="Arial"/>
                    <a:cs typeface="Arial"/>
                    <a:sym typeface="Arial"/>
                  </a:rPr>
                  <a:t>Firewall</a:t>
                </a:r>
              </a:p>
            </p:txBody>
          </p:sp>
        </p:grpSp>
        <p:grpSp>
          <p:nvGrpSpPr>
            <p:cNvPr id="83" name="Shape 83"/>
            <p:cNvGrpSpPr/>
            <p:nvPr/>
          </p:nvGrpSpPr>
          <p:grpSpPr>
            <a:xfrm>
              <a:off x="3225069" y="1747690"/>
              <a:ext cx="899566" cy="744700"/>
              <a:chOff x="3266946" y="1209822"/>
              <a:chExt cx="1072700" cy="885178"/>
            </a:xfrm>
          </p:grpSpPr>
          <p:pic>
            <p:nvPicPr>
              <p:cNvPr id="84" name="Shape 84" descr="AP-C-120.png"/>
              <p:cNvPicPr preferRelativeResize="0"/>
              <p:nvPr/>
            </p:nvPicPr>
            <p:blipFill rotWithShape="1">
              <a:blip r:embed="rId6">
                <a:alphaModFix/>
              </a:blip>
              <a:srcRect/>
              <a:stretch/>
            </p:blipFill>
            <p:spPr>
              <a:xfrm>
                <a:off x="3266946" y="1385800"/>
                <a:ext cx="467400" cy="709199"/>
              </a:xfrm>
              <a:prstGeom prst="rect">
                <a:avLst/>
              </a:prstGeom>
              <a:noFill/>
              <a:ln>
                <a:noFill/>
              </a:ln>
            </p:spPr>
          </p:pic>
          <p:sp>
            <p:nvSpPr>
              <p:cNvPr id="85" name="Shape 85"/>
              <p:cNvSpPr txBox="1"/>
              <p:nvPr/>
            </p:nvSpPr>
            <p:spPr>
              <a:xfrm>
                <a:off x="3645146" y="1209822"/>
                <a:ext cx="694500" cy="512100"/>
              </a:xfrm>
              <a:prstGeom prst="rect">
                <a:avLst/>
              </a:prstGeom>
              <a:noFill/>
              <a:ln>
                <a:noFill/>
              </a:ln>
            </p:spPr>
            <p:txBody>
              <a:bodyPr lIns="91425" tIns="45700" rIns="91425" bIns="45700" anchor="t" anchorCtr="0">
                <a:noAutofit/>
              </a:bodyPr>
              <a:lstStyle/>
              <a:p>
                <a:pPr algn="ctr">
                  <a:buSzPct val="25000"/>
                </a:pPr>
                <a:r>
                  <a:rPr lang="en-US" sz="1100">
                    <a:solidFill>
                      <a:schemeClr val="dk1"/>
                    </a:solidFill>
                    <a:latin typeface="Arial"/>
                    <a:ea typeface="Arial"/>
                    <a:cs typeface="Arial"/>
                    <a:sym typeface="Arial"/>
                  </a:rPr>
                  <a:t>C-120</a:t>
                </a:r>
              </a:p>
              <a:p>
                <a:pPr algn="ctr">
                  <a:buSzPct val="25000"/>
                </a:pPr>
                <a:r>
                  <a:rPr lang="en-US" sz="1100">
                    <a:solidFill>
                      <a:schemeClr val="dk1"/>
                    </a:solidFill>
                    <a:latin typeface="Arial"/>
                    <a:ea typeface="Arial"/>
                    <a:cs typeface="Arial"/>
                    <a:sym typeface="Arial"/>
                  </a:rPr>
                  <a:t>CIP</a:t>
                </a:r>
              </a:p>
            </p:txBody>
          </p:sp>
        </p:grpSp>
        <p:sp>
          <p:nvSpPr>
            <p:cNvPr id="86" name="Shape 86"/>
            <p:cNvSpPr txBox="1"/>
            <p:nvPr/>
          </p:nvSpPr>
          <p:spPr>
            <a:xfrm>
              <a:off x="6959938" y="3704334"/>
              <a:ext cx="897600" cy="220200"/>
            </a:xfrm>
            <a:prstGeom prst="rect">
              <a:avLst/>
            </a:prstGeom>
            <a:noFill/>
            <a:ln>
              <a:noFill/>
            </a:ln>
          </p:spPr>
          <p:txBody>
            <a:bodyPr lIns="91425" tIns="45700" rIns="91425" bIns="45700" anchor="t" anchorCtr="0">
              <a:noAutofit/>
            </a:bodyPr>
            <a:lstStyle/>
            <a:p>
              <a:pPr>
                <a:buSzPct val="25000"/>
              </a:pPr>
              <a:r>
                <a:rPr lang="en-US" sz="1100">
                  <a:solidFill>
                    <a:schemeClr val="dk1"/>
                  </a:solidFill>
                  <a:latin typeface="Arial"/>
                  <a:ea typeface="Arial"/>
                  <a:cs typeface="Arial"/>
                  <a:sym typeface="Arial"/>
                </a:rPr>
                <a:t>Mojo Cloud</a:t>
              </a:r>
            </a:p>
          </p:txBody>
        </p:sp>
        <p:pic>
          <p:nvPicPr>
            <p:cNvPr id="87" name="Shape 87" descr="cloud.png"/>
            <p:cNvPicPr preferRelativeResize="0"/>
            <p:nvPr/>
          </p:nvPicPr>
          <p:blipFill rotWithShape="1">
            <a:blip r:embed="rId7">
              <a:alphaModFix/>
            </a:blip>
            <a:srcRect/>
            <a:stretch/>
          </p:blipFill>
          <p:spPr>
            <a:xfrm>
              <a:off x="5845537" y="1525224"/>
              <a:ext cx="3099900" cy="2139600"/>
            </a:xfrm>
            <a:prstGeom prst="rect">
              <a:avLst/>
            </a:prstGeom>
            <a:noFill/>
            <a:ln>
              <a:noFill/>
            </a:ln>
          </p:spPr>
        </p:pic>
        <p:sp>
          <p:nvSpPr>
            <p:cNvPr id="88" name="Shape 88"/>
            <p:cNvSpPr txBox="1"/>
            <p:nvPr/>
          </p:nvSpPr>
          <p:spPr>
            <a:xfrm>
              <a:off x="2279016" y="1153175"/>
              <a:ext cx="1210499" cy="523199"/>
            </a:xfrm>
            <a:prstGeom prst="rect">
              <a:avLst/>
            </a:prstGeom>
            <a:noFill/>
            <a:ln>
              <a:noFill/>
            </a:ln>
          </p:spPr>
          <p:txBody>
            <a:bodyPr lIns="91425" tIns="45700" rIns="91425" bIns="45700" anchor="t" anchorCtr="0">
              <a:noAutofit/>
            </a:bodyPr>
            <a:lstStyle/>
            <a:p>
              <a:pPr algn="ctr">
                <a:buSzPct val="25000"/>
              </a:pPr>
              <a:r>
                <a:rPr lang="en-US" sz="1400">
                  <a:solidFill>
                    <a:schemeClr val="dk1"/>
                  </a:solidFill>
                  <a:latin typeface="Arial"/>
                  <a:ea typeface="Arial"/>
                  <a:cs typeface="Arial"/>
                  <a:sym typeface="Arial"/>
                </a:rPr>
                <a:t>On-Premise </a:t>
              </a:r>
            </a:p>
            <a:p>
              <a:pPr algn="ctr">
                <a:buSzPct val="25000"/>
              </a:pPr>
              <a:r>
                <a:rPr lang="en-US" sz="1400">
                  <a:solidFill>
                    <a:schemeClr val="dk1"/>
                  </a:solidFill>
                  <a:latin typeface="Arial"/>
                  <a:ea typeface="Arial"/>
                  <a:cs typeface="Arial"/>
                  <a:sym typeface="Arial"/>
                </a:rPr>
                <a:t>Network</a:t>
              </a:r>
            </a:p>
          </p:txBody>
        </p:sp>
      </p:grpSp>
      <p:cxnSp>
        <p:nvCxnSpPr>
          <p:cNvPr id="90" name="Shape 90"/>
          <p:cNvCxnSpPr>
            <a:stCxn id="71" idx="0"/>
          </p:cNvCxnSpPr>
          <p:nvPr/>
        </p:nvCxnSpPr>
        <p:spPr>
          <a:xfrm rot="10800000" flipH="1">
            <a:off x="2325435" y="4219120"/>
            <a:ext cx="328200" cy="465300"/>
          </a:xfrm>
          <a:prstGeom prst="straightConnector1">
            <a:avLst/>
          </a:prstGeom>
          <a:noFill/>
          <a:ln w="25400" cap="flat" cmpd="sng">
            <a:solidFill>
              <a:schemeClr val="accent6"/>
            </a:solidFill>
            <a:prstDash val="dash"/>
            <a:round/>
            <a:headEnd type="triangle" w="lg" len="lg"/>
            <a:tailEnd type="none" w="med" len="med"/>
          </a:ln>
        </p:spPr>
      </p:cxnSp>
      <p:cxnSp>
        <p:nvCxnSpPr>
          <p:cNvPr id="91" name="Shape 91"/>
          <p:cNvCxnSpPr>
            <a:stCxn id="84" idx="1"/>
            <a:endCxn id="68" idx="3"/>
          </p:cNvCxnSpPr>
          <p:nvPr/>
        </p:nvCxnSpPr>
        <p:spPr>
          <a:xfrm rot="10800000">
            <a:off x="1877233" y="3860748"/>
            <a:ext cx="776400" cy="60000"/>
          </a:xfrm>
          <a:prstGeom prst="straightConnector1">
            <a:avLst/>
          </a:prstGeom>
          <a:noFill/>
          <a:ln w="25400" cap="flat" cmpd="sng">
            <a:solidFill>
              <a:schemeClr val="accent6"/>
            </a:solidFill>
            <a:prstDash val="dash"/>
            <a:round/>
            <a:headEnd type="triangle" w="lg" len="lg"/>
            <a:tailEnd type="none" w="med" len="med"/>
          </a:ln>
        </p:spPr>
      </p:cxnSp>
      <p:sp>
        <p:nvSpPr>
          <p:cNvPr id="29" name="Title 1">
            <a:extLst>
              <a:ext uri="{FF2B5EF4-FFF2-40B4-BE49-F238E27FC236}">
                <a16:creationId xmlns:a16="http://schemas.microsoft.com/office/drawing/2014/main" id="{9A52B2F6-329A-4C82-A958-7041E7914BC2}"/>
              </a:ext>
            </a:extLst>
          </p:cNvPr>
          <p:cNvSpPr txBox="1">
            <a:spLocks/>
          </p:cNvSpPr>
          <p:nvPr/>
        </p:nvSpPr>
        <p:spPr>
          <a:xfrm>
            <a:off x="646468" y="274638"/>
            <a:ext cx="7772400" cy="685800"/>
          </a:xfrm>
          <a:prstGeom prst="rect">
            <a:avLst/>
          </a:prstGeom>
        </p:spPr>
        <p:txBody>
          <a:bodyPr>
            <a:noAutofit/>
          </a:bodyPr>
          <a:lstStyle>
            <a:lvl1pPr algn="l" defTabSz="457200" rtl="0" eaLnBrk="1" latinLnBrk="0" hangingPunct="1">
              <a:spcBef>
                <a:spcPct val="0"/>
              </a:spcBef>
              <a:buNone/>
              <a:defRPr sz="3200" kern="1200">
                <a:solidFill>
                  <a:schemeClr val="tx1"/>
                </a:solidFill>
                <a:latin typeface="Graphik Light"/>
                <a:ea typeface="+mj-ea"/>
                <a:cs typeface="Graphik Light"/>
              </a:defRPr>
            </a:lvl1pPr>
          </a:lstStyle>
          <a:p>
            <a:r>
              <a:rPr lang="en-US" dirty="0"/>
              <a:t>Integration with On-Premise systems</a:t>
            </a:r>
            <a:br>
              <a:rPr lang="en-US" dirty="0"/>
            </a:br>
            <a:endParaRPr lang="en-US" dirty="0"/>
          </a:p>
        </p:txBody>
      </p:sp>
      <p:sp>
        <p:nvSpPr>
          <p:cNvPr id="32" name="TextBox 31">
            <a:extLst>
              <a:ext uri="{FF2B5EF4-FFF2-40B4-BE49-F238E27FC236}">
                <a16:creationId xmlns:a16="http://schemas.microsoft.com/office/drawing/2014/main" id="{7CFCB22C-95AE-41D2-A4E5-F2E5A9EDC5B4}"/>
              </a:ext>
            </a:extLst>
          </p:cNvPr>
          <p:cNvSpPr txBox="1"/>
          <p:nvPr/>
        </p:nvSpPr>
        <p:spPr>
          <a:xfrm>
            <a:off x="949361" y="1260324"/>
            <a:ext cx="6915491" cy="954107"/>
          </a:xfrm>
          <a:prstGeom prst="rect">
            <a:avLst/>
          </a:prstGeom>
          <a:noFill/>
        </p:spPr>
        <p:txBody>
          <a:bodyPr wrap="square" rtlCol="0">
            <a:spAutoFit/>
          </a:bodyPr>
          <a:lstStyle/>
          <a:p>
            <a:pPr marL="342900" indent="-342900">
              <a:buFont typeface="Arial"/>
              <a:buChar char="•"/>
            </a:pPr>
            <a:r>
              <a:rPr lang="en-US" sz="1400" dirty="0">
                <a:latin typeface="Graphik Light" panose="020B0403030202060203" pitchFamily="34" charset="0"/>
              </a:rPr>
              <a:t>Cloud Integration Point (CIP) is an AP in a special mode, used for Cloud to LAN communications</a:t>
            </a:r>
          </a:p>
          <a:p>
            <a:pPr marL="342900" indent="-342900">
              <a:buFont typeface="Arial"/>
              <a:buChar char="•"/>
            </a:pPr>
            <a:r>
              <a:rPr lang="en-US" sz="1400" dirty="0">
                <a:latin typeface="Graphik Light" panose="020B0403030202060203" pitchFamily="34" charset="0"/>
              </a:rPr>
              <a:t>Solves the issue of reaching on-</a:t>
            </a:r>
            <a:r>
              <a:rPr lang="en-US" sz="1400" dirty="0" err="1">
                <a:latin typeface="Graphik Light" panose="020B0403030202060203" pitchFamily="34" charset="0"/>
              </a:rPr>
              <a:t>prem</a:t>
            </a:r>
            <a:r>
              <a:rPr lang="en-US" sz="1400" dirty="0">
                <a:latin typeface="Graphik Light" panose="020B0403030202060203" pitchFamily="34" charset="0"/>
              </a:rPr>
              <a:t> systems like Syslog, SIEM, Controllers, etc..</a:t>
            </a:r>
          </a:p>
        </p:txBody>
      </p:sp>
    </p:spTree>
    <p:extLst>
      <p:ext uri="{BB962C8B-B14F-4D97-AF65-F5344CB8AC3E}">
        <p14:creationId xmlns:p14="http://schemas.microsoft.com/office/powerpoint/2010/main" val="2517292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449" y="4071785"/>
            <a:ext cx="7384928" cy="685800"/>
          </a:xfrm>
        </p:spPr>
        <p:txBody>
          <a:bodyPr>
            <a:noAutofit/>
          </a:bodyPr>
          <a:lstStyle/>
          <a:p>
            <a:r>
              <a:rPr lang="en-US" dirty="0"/>
              <a:t>Challenge #4 – Troubleshooting </a:t>
            </a:r>
            <a:r>
              <a:rPr lang="en-US" dirty="0" err="1"/>
              <a:t>WiFi</a:t>
            </a:r>
            <a:r>
              <a:rPr lang="en-US" dirty="0"/>
              <a:t> issues is not easy </a:t>
            </a:r>
          </a:p>
        </p:txBody>
      </p:sp>
    </p:spTree>
    <p:extLst>
      <p:ext uri="{BB962C8B-B14F-4D97-AF65-F5344CB8AC3E}">
        <p14:creationId xmlns:p14="http://schemas.microsoft.com/office/powerpoint/2010/main" val="396508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83375" y="4416779"/>
            <a:ext cx="5230324" cy="365255"/>
            <a:chOff x="2083375" y="3379950"/>
            <a:chExt cx="5230324" cy="365255"/>
          </a:xfrm>
        </p:grpSpPr>
        <p:sp>
          <p:nvSpPr>
            <p:cNvPr id="3" name="Oval 2"/>
            <p:cNvSpPr>
              <a:spLocks/>
            </p:cNvSpPr>
            <p:nvPr/>
          </p:nvSpPr>
          <p:spPr>
            <a:xfrm>
              <a:off x="2083375" y="3379950"/>
              <a:ext cx="1371600" cy="36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Oval 3"/>
            <p:cNvSpPr>
              <a:spLocks/>
            </p:cNvSpPr>
            <p:nvPr/>
          </p:nvSpPr>
          <p:spPr>
            <a:xfrm>
              <a:off x="3293946" y="3379950"/>
              <a:ext cx="1371600" cy="36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Oval 4"/>
            <p:cNvSpPr>
              <a:spLocks/>
            </p:cNvSpPr>
            <p:nvPr/>
          </p:nvSpPr>
          <p:spPr>
            <a:xfrm>
              <a:off x="4468142" y="3379950"/>
              <a:ext cx="1371600" cy="36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Oval 5"/>
            <p:cNvSpPr>
              <a:spLocks/>
            </p:cNvSpPr>
            <p:nvPr/>
          </p:nvSpPr>
          <p:spPr>
            <a:xfrm>
              <a:off x="5942099" y="3379950"/>
              <a:ext cx="1371600" cy="36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Oval 6"/>
            <p:cNvSpPr>
              <a:spLocks noChangeAspect="1"/>
            </p:cNvSpPr>
            <p:nvPr/>
          </p:nvSpPr>
          <p:spPr>
            <a:xfrm>
              <a:off x="6183887" y="3455507"/>
              <a:ext cx="914400" cy="2130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Oval 7"/>
            <p:cNvSpPr>
              <a:spLocks noChangeAspect="1"/>
            </p:cNvSpPr>
            <p:nvPr/>
          </p:nvSpPr>
          <p:spPr>
            <a:xfrm>
              <a:off x="4696742" y="3455507"/>
              <a:ext cx="914400" cy="2130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Oval 8"/>
            <p:cNvSpPr>
              <a:spLocks noChangeAspect="1"/>
            </p:cNvSpPr>
            <p:nvPr/>
          </p:nvSpPr>
          <p:spPr>
            <a:xfrm>
              <a:off x="3517724" y="3455507"/>
              <a:ext cx="914400" cy="2130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0" name="Oval 9"/>
            <p:cNvSpPr>
              <a:spLocks noChangeAspect="1"/>
            </p:cNvSpPr>
            <p:nvPr/>
          </p:nvSpPr>
          <p:spPr>
            <a:xfrm>
              <a:off x="2311975" y="3455507"/>
              <a:ext cx="914400" cy="2130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pic>
        <p:nvPicPr>
          <p:cNvPr id="11" name="Picture 10"/>
          <p:cNvPicPr>
            <a:picLocks noChangeAspect="1"/>
          </p:cNvPicPr>
          <p:nvPr/>
        </p:nvPicPr>
        <p:blipFill>
          <a:blip r:embed="rId2"/>
          <a:stretch>
            <a:fillRect/>
          </a:stretch>
        </p:blipFill>
        <p:spPr>
          <a:xfrm>
            <a:off x="5766992" y="4330065"/>
            <a:ext cx="269531" cy="90538"/>
          </a:xfrm>
          <a:prstGeom prst="rect">
            <a:avLst/>
          </a:prstGeom>
        </p:spPr>
      </p:pic>
      <p:cxnSp>
        <p:nvCxnSpPr>
          <p:cNvPr id="18" name="Straight Connector 17"/>
          <p:cNvCxnSpPr/>
          <p:nvPr/>
        </p:nvCxnSpPr>
        <p:spPr>
          <a:xfrm flipV="1">
            <a:off x="2777687" y="3089589"/>
            <a:ext cx="1156207" cy="1027050"/>
          </a:xfrm>
          <a:prstGeom prst="line">
            <a:avLst/>
          </a:prstGeom>
          <a:ln>
            <a:solidFill>
              <a:schemeClr val="tx1">
                <a:lumMod val="50000"/>
                <a:lumOff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5081850" y="3050459"/>
            <a:ext cx="1510078" cy="1090147"/>
          </a:xfrm>
          <a:prstGeom prst="line">
            <a:avLst/>
          </a:prstGeom>
          <a:ln>
            <a:solidFill>
              <a:schemeClr val="tx1">
                <a:lumMod val="50000"/>
                <a:lumOff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960722" y="3176356"/>
            <a:ext cx="371475" cy="960022"/>
          </a:xfrm>
          <a:prstGeom prst="line">
            <a:avLst/>
          </a:prstGeom>
          <a:ln>
            <a:solidFill>
              <a:schemeClr val="tx1">
                <a:lumMod val="50000"/>
                <a:lumOff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4710378" y="3137368"/>
            <a:ext cx="371475" cy="960022"/>
          </a:xfrm>
          <a:prstGeom prst="line">
            <a:avLst/>
          </a:prstGeom>
          <a:ln>
            <a:solidFill>
              <a:schemeClr val="tx1">
                <a:lumMod val="50000"/>
                <a:lumOff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103040" y="1739090"/>
            <a:ext cx="2980229" cy="284693"/>
          </a:xfrm>
          <a:prstGeom prst="rect">
            <a:avLst/>
          </a:prstGeom>
        </p:spPr>
        <p:txBody>
          <a:bodyPr wrap="square" lIns="68580" tIns="34290" rIns="68580" bIns="34290">
            <a:spAutoFit/>
          </a:bodyPr>
          <a:lstStyle/>
          <a:p>
            <a:pPr algn="ctr"/>
            <a:r>
              <a:rPr lang="en-US" sz="1400" dirty="0">
                <a:latin typeface="Graphik Extralight" charset="0"/>
                <a:ea typeface="Graphik Extralight" charset="0"/>
                <a:cs typeface="Graphik Extralight" charset="0"/>
              </a:rPr>
              <a:t>1. Management Plane - Centralized</a:t>
            </a:r>
          </a:p>
        </p:txBody>
      </p:sp>
      <p:sp>
        <p:nvSpPr>
          <p:cNvPr id="23" name="Rectangle 22"/>
          <p:cNvSpPr/>
          <p:nvPr/>
        </p:nvSpPr>
        <p:spPr>
          <a:xfrm>
            <a:off x="1462046" y="5120491"/>
            <a:ext cx="2980229" cy="284693"/>
          </a:xfrm>
          <a:prstGeom prst="rect">
            <a:avLst/>
          </a:prstGeom>
        </p:spPr>
        <p:txBody>
          <a:bodyPr wrap="square" lIns="68580" tIns="34290" rIns="68580" bIns="34290">
            <a:spAutoFit/>
          </a:bodyPr>
          <a:lstStyle/>
          <a:p>
            <a:pPr algn="ctr"/>
            <a:r>
              <a:rPr lang="en-US" sz="1400" dirty="0">
                <a:latin typeface="Graphik Extralight" charset="0"/>
                <a:ea typeface="Graphik Extralight" charset="0"/>
                <a:cs typeface="Graphik Extralight" charset="0"/>
              </a:rPr>
              <a:t>3. Data Plane - Flexible</a:t>
            </a:r>
          </a:p>
        </p:txBody>
      </p:sp>
      <p:sp>
        <p:nvSpPr>
          <p:cNvPr id="24" name="Rectangle 23"/>
          <p:cNvSpPr/>
          <p:nvPr/>
        </p:nvSpPr>
        <p:spPr>
          <a:xfrm>
            <a:off x="4468143" y="5156440"/>
            <a:ext cx="2980229" cy="284693"/>
          </a:xfrm>
          <a:prstGeom prst="rect">
            <a:avLst/>
          </a:prstGeom>
        </p:spPr>
        <p:txBody>
          <a:bodyPr wrap="square" lIns="68580" tIns="34290" rIns="68580" bIns="34290">
            <a:spAutoFit/>
          </a:bodyPr>
          <a:lstStyle/>
          <a:p>
            <a:pPr algn="ctr"/>
            <a:r>
              <a:rPr lang="en-US" sz="1400" dirty="0">
                <a:latin typeface="Graphik Extralight" charset="0"/>
                <a:ea typeface="Graphik Extralight" charset="0"/>
                <a:cs typeface="Graphik Extralight" charset="0"/>
              </a:rPr>
              <a:t>2. Control Plane - Distributed</a:t>
            </a:r>
          </a:p>
        </p:txBody>
      </p:sp>
      <p:grpSp>
        <p:nvGrpSpPr>
          <p:cNvPr id="25" name="Group 24"/>
          <p:cNvGrpSpPr/>
          <p:nvPr/>
        </p:nvGrpSpPr>
        <p:grpSpPr>
          <a:xfrm>
            <a:off x="2521874" y="2026652"/>
            <a:ext cx="6071359" cy="2593130"/>
            <a:chOff x="2521873" y="989824"/>
            <a:chExt cx="6071359" cy="2593130"/>
          </a:xfrm>
        </p:grpSpPr>
        <p:grpSp>
          <p:nvGrpSpPr>
            <p:cNvPr id="26" name="Group 25"/>
            <p:cNvGrpSpPr/>
            <p:nvPr/>
          </p:nvGrpSpPr>
          <p:grpSpPr>
            <a:xfrm>
              <a:off x="2521873" y="989824"/>
              <a:ext cx="4300855" cy="2593130"/>
              <a:chOff x="2526722" y="990788"/>
              <a:chExt cx="4300855" cy="2593130"/>
            </a:xfrm>
          </p:grpSpPr>
          <p:grpSp>
            <p:nvGrpSpPr>
              <p:cNvPr id="28" name="Group 27"/>
              <p:cNvGrpSpPr/>
              <p:nvPr/>
            </p:nvGrpSpPr>
            <p:grpSpPr>
              <a:xfrm>
                <a:off x="3718978" y="990788"/>
                <a:ext cx="1721224" cy="1229782"/>
                <a:chOff x="3812241" y="565872"/>
                <a:chExt cx="1721224" cy="1229782"/>
              </a:xfrm>
            </p:grpSpPr>
            <p:sp>
              <p:nvSpPr>
                <p:cNvPr id="41" name="Oval 40"/>
                <p:cNvSpPr/>
                <p:nvPr/>
              </p:nvSpPr>
              <p:spPr>
                <a:xfrm>
                  <a:off x="4099584" y="565872"/>
                  <a:ext cx="866360" cy="8663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4667105" y="566187"/>
                  <a:ext cx="866360" cy="8663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4402529" y="929294"/>
                  <a:ext cx="866360" cy="8663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3812241" y="928823"/>
                  <a:ext cx="866360" cy="8663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9" name="Straight Connector 28"/>
              <p:cNvCxnSpPr/>
              <p:nvPr/>
            </p:nvCxnSpPr>
            <p:spPr>
              <a:xfrm flipV="1">
                <a:off x="2751785" y="2079590"/>
                <a:ext cx="1179737" cy="1038688"/>
              </a:xfrm>
              <a:prstGeom prst="line">
                <a:avLst/>
              </a:prstGeom>
              <a:ln w="5715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5090905" y="2028476"/>
                <a:ext cx="1525953" cy="1090148"/>
              </a:xfrm>
              <a:prstGeom prst="line">
                <a:avLst/>
              </a:prstGeom>
              <a:ln w="5715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3962675" y="2154374"/>
                <a:ext cx="379130" cy="960023"/>
              </a:xfrm>
              <a:prstGeom prst="line">
                <a:avLst/>
              </a:prstGeom>
              <a:ln w="5715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4724311" y="2139352"/>
                <a:ext cx="379130" cy="978311"/>
              </a:xfrm>
              <a:prstGeom prst="line">
                <a:avLst/>
              </a:prstGeom>
              <a:ln w="571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33" name="Rounded Rectangle 32"/>
              <p:cNvSpPr>
                <a:spLocks noChangeAspect="1"/>
              </p:cNvSpPr>
              <p:nvPr/>
            </p:nvSpPr>
            <p:spPr>
              <a:xfrm>
                <a:off x="3737612" y="3126718"/>
                <a:ext cx="457200" cy="457200"/>
              </a:xfrm>
              <a:prstGeom prst="roundRect">
                <a:avLst/>
              </a:prstGeom>
              <a:noFill/>
              <a:ln w="57150" cmpd="sng">
                <a:solidFill>
                  <a:srgbClr val="32E6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a:spLocks noChangeAspect="1"/>
              </p:cNvSpPr>
              <p:nvPr/>
            </p:nvSpPr>
            <p:spPr>
              <a:xfrm>
                <a:off x="2526722" y="3126718"/>
                <a:ext cx="457200" cy="457200"/>
              </a:xfrm>
              <a:prstGeom prst="roundRect">
                <a:avLst/>
              </a:prstGeom>
              <a:noFill/>
              <a:ln w="57150" cmpd="sng">
                <a:solidFill>
                  <a:srgbClr val="32E6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a:spLocks noChangeAspect="1"/>
              </p:cNvSpPr>
              <p:nvPr/>
            </p:nvSpPr>
            <p:spPr>
              <a:xfrm>
                <a:off x="4913586" y="3126718"/>
                <a:ext cx="457200" cy="457200"/>
              </a:xfrm>
              <a:prstGeom prst="roundRect">
                <a:avLst/>
              </a:prstGeom>
              <a:noFill/>
              <a:ln w="57150" cmpd="sng">
                <a:solidFill>
                  <a:srgbClr val="32E6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a:spLocks noChangeAspect="1"/>
              </p:cNvSpPr>
              <p:nvPr/>
            </p:nvSpPr>
            <p:spPr>
              <a:xfrm>
                <a:off x="6370377" y="3126718"/>
                <a:ext cx="457200" cy="457200"/>
              </a:xfrm>
              <a:prstGeom prst="roundRect">
                <a:avLst/>
              </a:prstGeom>
              <a:noFill/>
              <a:ln w="57150" cmpd="sng">
                <a:solidFill>
                  <a:srgbClr val="32E6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2694637" y="3303026"/>
                <a:ext cx="95029" cy="95861"/>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5097726" y="3303026"/>
                <a:ext cx="95029" cy="95861"/>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6566434" y="3303026"/>
                <a:ext cx="95029" cy="95861"/>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3918465" y="3303026"/>
                <a:ext cx="95029" cy="95861"/>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p:cNvSpPr/>
            <p:nvPr/>
          </p:nvSpPr>
          <p:spPr>
            <a:xfrm>
              <a:off x="5613003" y="1735149"/>
              <a:ext cx="2980229" cy="500137"/>
            </a:xfrm>
            <a:prstGeom prst="rect">
              <a:avLst/>
            </a:prstGeom>
          </p:spPr>
          <p:txBody>
            <a:bodyPr wrap="square" lIns="68580" tIns="34290" rIns="68580" bIns="34290">
              <a:spAutoFit/>
            </a:bodyPr>
            <a:lstStyle/>
            <a:p>
              <a:pPr algn="ctr"/>
              <a:r>
                <a:rPr lang="en-US" sz="1400" dirty="0">
                  <a:solidFill>
                    <a:schemeClr val="accent4"/>
                  </a:solidFill>
                  <a:latin typeface="Graphik Medium"/>
                  <a:ea typeface="Graphik Extralight" charset="0"/>
                  <a:cs typeface="Graphik Medium"/>
                </a:rPr>
                <a:t>4. Cognition Plane – </a:t>
              </a:r>
            </a:p>
            <a:p>
              <a:pPr algn="ctr"/>
              <a:r>
                <a:rPr lang="en-US" sz="1400" dirty="0">
                  <a:solidFill>
                    <a:schemeClr val="accent4"/>
                  </a:solidFill>
                  <a:latin typeface="Graphik Medium"/>
                  <a:ea typeface="Graphik Extralight" charset="0"/>
                  <a:cs typeface="Graphik Medium"/>
                </a:rPr>
                <a:t>Artificial Intelligence</a:t>
              </a:r>
            </a:p>
          </p:txBody>
        </p:sp>
      </p:grpSp>
      <p:cxnSp>
        <p:nvCxnSpPr>
          <p:cNvPr id="45" name="Straight Connector 44"/>
          <p:cNvCxnSpPr/>
          <p:nvPr/>
        </p:nvCxnSpPr>
        <p:spPr>
          <a:xfrm>
            <a:off x="5742680" y="4656653"/>
            <a:ext cx="0" cy="548640"/>
          </a:xfrm>
          <a:prstGeom prst="line">
            <a:avLst/>
          </a:prstGeom>
          <a:ln w="3175" cmpd="sng">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440824" y="4571850"/>
            <a:ext cx="0" cy="548640"/>
          </a:xfrm>
          <a:prstGeom prst="line">
            <a:avLst/>
          </a:prstGeom>
          <a:ln w="3175" cmpd="sng">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2562710" y="2082362"/>
            <a:ext cx="4224079" cy="2489488"/>
            <a:chOff x="2562709" y="1050106"/>
            <a:chExt cx="4224079" cy="2489488"/>
          </a:xfrm>
        </p:grpSpPr>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0353" y="1050106"/>
              <a:ext cx="1583294" cy="1089422"/>
            </a:xfrm>
            <a:prstGeom prst="rect">
              <a:avLst/>
            </a:prstGeom>
          </p:spPr>
        </p:pic>
        <p:sp>
          <p:nvSpPr>
            <p:cNvPr id="49" name="Rounded Rectangle 48"/>
            <p:cNvSpPr>
              <a:spLocks noChangeAspect="1"/>
            </p:cNvSpPr>
            <p:nvPr/>
          </p:nvSpPr>
          <p:spPr>
            <a:xfrm>
              <a:off x="2562709" y="3173834"/>
              <a:ext cx="365760" cy="365760"/>
            </a:xfrm>
            <a:prstGeom prst="roundRect">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le 49"/>
            <p:cNvSpPr>
              <a:spLocks noChangeAspect="1"/>
            </p:cNvSpPr>
            <p:nvPr/>
          </p:nvSpPr>
          <p:spPr>
            <a:xfrm>
              <a:off x="3780353" y="3173834"/>
              <a:ext cx="365760" cy="365760"/>
            </a:xfrm>
            <a:prstGeom prst="roundRect">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p:cNvSpPr>
              <a:spLocks noChangeAspect="1"/>
            </p:cNvSpPr>
            <p:nvPr/>
          </p:nvSpPr>
          <p:spPr>
            <a:xfrm>
              <a:off x="4960192" y="3173834"/>
              <a:ext cx="365760" cy="365760"/>
            </a:xfrm>
            <a:prstGeom prst="roundRect">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a:spLocks noChangeAspect="1"/>
            </p:cNvSpPr>
            <p:nvPr/>
          </p:nvSpPr>
          <p:spPr>
            <a:xfrm>
              <a:off x="6421028" y="3173834"/>
              <a:ext cx="365760" cy="365760"/>
            </a:xfrm>
            <a:prstGeom prst="roundRect">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259017" y="3236854"/>
            <a:ext cx="2199061" cy="1897473"/>
            <a:chOff x="259016" y="2200025"/>
            <a:chExt cx="2199061" cy="1897473"/>
          </a:xfrm>
        </p:grpSpPr>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749" y="2534762"/>
              <a:ext cx="841406" cy="429117"/>
            </a:xfrm>
            <a:prstGeom prst="rect">
              <a:avLst/>
            </a:prstGeom>
          </p:spPr>
        </p:pic>
        <p:cxnSp>
          <p:nvCxnSpPr>
            <p:cNvPr id="55" name="Straight Connector 54"/>
            <p:cNvCxnSpPr/>
            <p:nvPr/>
          </p:nvCxnSpPr>
          <p:spPr>
            <a:xfrm flipH="1">
              <a:off x="1692757" y="3020162"/>
              <a:ext cx="0" cy="457200"/>
            </a:xfrm>
            <a:prstGeom prst="line">
              <a:avLst/>
            </a:prstGeom>
            <a:ln w="3175" cmpd="sng">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1680777" y="3504947"/>
              <a:ext cx="777300" cy="0"/>
            </a:xfrm>
            <a:prstGeom prst="line">
              <a:avLst/>
            </a:prstGeom>
            <a:ln w="3175" cmpd="sng">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503375" y="3175675"/>
              <a:ext cx="1189386" cy="223138"/>
            </a:xfrm>
            <a:prstGeom prst="rect">
              <a:avLst/>
            </a:prstGeom>
          </p:spPr>
          <p:txBody>
            <a:bodyPr wrap="square" lIns="68580" tIns="34290" rIns="68580" bIns="34290">
              <a:spAutoFit/>
            </a:bodyPr>
            <a:lstStyle/>
            <a:p>
              <a:pPr algn="r"/>
              <a:r>
                <a:rPr lang="en-US" sz="1000" dirty="0">
                  <a:latin typeface="Graphik Extralight" charset="0"/>
                  <a:ea typeface="Graphik Extralight" charset="0"/>
                  <a:cs typeface="Graphik Extralight" charset="0"/>
                </a:rPr>
                <a:t>3b. Data tunnel</a:t>
              </a:r>
            </a:p>
          </p:txBody>
        </p:sp>
        <p:sp>
          <p:nvSpPr>
            <p:cNvPr id="58" name="Rectangle 57"/>
            <p:cNvSpPr/>
            <p:nvPr/>
          </p:nvSpPr>
          <p:spPr>
            <a:xfrm>
              <a:off x="259016" y="3655997"/>
              <a:ext cx="1609920" cy="223138"/>
            </a:xfrm>
            <a:prstGeom prst="rect">
              <a:avLst/>
            </a:prstGeom>
          </p:spPr>
          <p:txBody>
            <a:bodyPr wrap="square" lIns="68580" tIns="34290" rIns="68580" bIns="34290">
              <a:spAutoFit/>
            </a:bodyPr>
            <a:lstStyle/>
            <a:p>
              <a:r>
                <a:rPr lang="en-US" sz="1000" dirty="0">
                  <a:latin typeface="Graphik Extralight" charset="0"/>
                  <a:ea typeface="Graphik Extralight" charset="0"/>
                  <a:cs typeface="Graphik Extralight" charset="0"/>
                </a:rPr>
                <a:t>3a. Local data breakout</a:t>
              </a:r>
            </a:p>
          </p:txBody>
        </p:sp>
        <p:cxnSp>
          <p:nvCxnSpPr>
            <p:cNvPr id="59" name="Straight Connector 58"/>
            <p:cNvCxnSpPr/>
            <p:nvPr/>
          </p:nvCxnSpPr>
          <p:spPr>
            <a:xfrm flipH="1">
              <a:off x="1680777" y="3640298"/>
              <a:ext cx="0" cy="457200"/>
            </a:xfrm>
            <a:prstGeom prst="line">
              <a:avLst/>
            </a:prstGeom>
            <a:ln w="3175" cmpd="sng">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1677437" y="3609415"/>
              <a:ext cx="777300" cy="0"/>
            </a:xfrm>
            <a:prstGeom prst="line">
              <a:avLst/>
            </a:prstGeom>
            <a:ln w="3175" cmpd="sng">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1082744" y="2200025"/>
              <a:ext cx="1189386" cy="377026"/>
            </a:xfrm>
            <a:prstGeom prst="rect">
              <a:avLst/>
            </a:prstGeom>
          </p:spPr>
          <p:txBody>
            <a:bodyPr wrap="square" lIns="68580" tIns="34290" rIns="68580" bIns="34290">
              <a:spAutoFit/>
            </a:bodyPr>
            <a:lstStyle/>
            <a:p>
              <a:pPr algn="ctr"/>
              <a:r>
                <a:rPr lang="en-US" sz="1000" dirty="0">
                  <a:latin typeface="Graphik Extralight" charset="0"/>
                  <a:ea typeface="Graphik Extralight" charset="0"/>
                  <a:cs typeface="Graphik Extralight" charset="0"/>
                </a:rPr>
                <a:t>Virtual Tunnel Aggregator</a:t>
              </a:r>
            </a:p>
          </p:txBody>
        </p:sp>
      </p:grpSp>
      <p:sp>
        <p:nvSpPr>
          <p:cNvPr id="62" name="Rectangle 61"/>
          <p:cNvSpPr/>
          <p:nvPr/>
        </p:nvSpPr>
        <p:spPr>
          <a:xfrm>
            <a:off x="536009" y="310428"/>
            <a:ext cx="6777690" cy="623248"/>
          </a:xfrm>
          <a:prstGeom prst="rect">
            <a:avLst/>
          </a:prstGeom>
        </p:spPr>
        <p:txBody>
          <a:bodyPr wrap="square" lIns="68580" tIns="34290" rIns="68580" bIns="34290">
            <a:spAutoFit/>
          </a:bodyPr>
          <a:lstStyle/>
          <a:p>
            <a:r>
              <a:rPr lang="en-US" sz="3600" dirty="0">
                <a:latin typeface="Graphik Extralight" charset="0"/>
                <a:ea typeface="Graphik Extralight" charset="0"/>
                <a:cs typeface="Graphik Extralight" charset="0"/>
              </a:rPr>
              <a:t>Mojo cloud architecture</a:t>
            </a:r>
          </a:p>
        </p:txBody>
      </p:sp>
    </p:spTree>
    <p:extLst>
      <p:ext uri="{BB962C8B-B14F-4D97-AF65-F5344CB8AC3E}">
        <p14:creationId xmlns:p14="http://schemas.microsoft.com/office/powerpoint/2010/main" val="1106690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Rectangle 2"/>
          <p:cNvSpPr/>
          <p:nvPr/>
        </p:nvSpPr>
        <p:spPr>
          <a:xfrm>
            <a:off x="15755" y="1830791"/>
            <a:ext cx="4910652" cy="1177245"/>
          </a:xfrm>
          <a:prstGeom prst="rect">
            <a:avLst/>
          </a:prstGeom>
        </p:spPr>
        <p:txBody>
          <a:bodyPr wrap="square" lIns="68580" tIns="34290" rIns="68580" bIns="34290">
            <a:spAutoFit/>
          </a:bodyPr>
          <a:lstStyle/>
          <a:p>
            <a:pPr algn="ctr" defTabSz="914400"/>
            <a:r>
              <a:rPr lang="en-US" sz="3600" kern="0" dirty="0">
                <a:solidFill>
                  <a:sysClr val="windowText" lastClr="000000"/>
                </a:solidFill>
                <a:latin typeface="Graphik Extralight" charset="0"/>
                <a:ea typeface="Graphik Extralight" charset="0"/>
                <a:cs typeface="Graphik Extralight" charset="0"/>
              </a:rPr>
              <a:t>Wi-Fi almost always gets blamed!</a:t>
            </a:r>
          </a:p>
        </p:txBody>
      </p:sp>
      <p:sp>
        <p:nvSpPr>
          <p:cNvPr id="4" name="Rectangle 3"/>
          <p:cNvSpPr/>
          <p:nvPr/>
        </p:nvSpPr>
        <p:spPr>
          <a:xfrm>
            <a:off x="184067" y="4774530"/>
            <a:ext cx="5225654" cy="807914"/>
          </a:xfrm>
          <a:prstGeom prst="rect">
            <a:avLst/>
          </a:prstGeom>
        </p:spPr>
        <p:txBody>
          <a:bodyPr wrap="square" lIns="68580" tIns="34290" rIns="68580" bIns="34290">
            <a:spAutoFit/>
          </a:bodyPr>
          <a:lstStyle/>
          <a:p>
            <a:pPr defTabSz="914400"/>
            <a:r>
              <a:rPr lang="en-US" sz="2400" kern="0" dirty="0">
                <a:solidFill>
                  <a:schemeClr val="bg1"/>
                </a:solidFill>
                <a:latin typeface="Graphik Extralight" charset="0"/>
                <a:ea typeface="Graphik Extralight" charset="0"/>
                <a:cs typeface="Graphik Extralight" charset="0"/>
              </a:rPr>
              <a:t>But more often than not, it is not the direct cause of end-user issues.</a:t>
            </a:r>
          </a:p>
        </p:txBody>
      </p:sp>
    </p:spTree>
    <p:extLst>
      <p:ext uri="{BB962C8B-B14F-4D97-AF65-F5344CB8AC3E}">
        <p14:creationId xmlns:p14="http://schemas.microsoft.com/office/powerpoint/2010/main" val="3091501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624831" y="1038488"/>
            <a:ext cx="7772400" cy="2832254"/>
            <a:chOff x="80087" y="1886435"/>
            <a:chExt cx="8922253" cy="3251260"/>
          </a:xfrm>
        </p:grpSpPr>
        <p:pic>
          <p:nvPicPr>
            <p:cNvPr id="2" name="Picture 1" descr="noun_550313_c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87" y="1991165"/>
              <a:ext cx="1632857" cy="1371600"/>
            </a:xfrm>
            <a:prstGeom prst="rect">
              <a:avLst/>
            </a:prstGeom>
          </p:spPr>
        </p:pic>
        <p:cxnSp>
          <p:nvCxnSpPr>
            <p:cNvPr id="3" name="Straight Arrow Connector 2"/>
            <p:cNvCxnSpPr/>
            <p:nvPr/>
          </p:nvCxnSpPr>
          <p:spPr>
            <a:xfrm flipV="1">
              <a:off x="1678111" y="2675554"/>
              <a:ext cx="598530" cy="2823"/>
            </a:xfrm>
            <a:prstGeom prst="straightConnector1">
              <a:avLst/>
            </a:prstGeom>
            <a:ln w="12700" cmpd="sng">
              <a:solidFill>
                <a:schemeClr val="accent1">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V="1">
              <a:off x="3349975" y="2675554"/>
              <a:ext cx="598530" cy="2823"/>
            </a:xfrm>
            <a:prstGeom prst="straightConnector1">
              <a:avLst/>
            </a:prstGeom>
            <a:ln w="12700" cmpd="sng">
              <a:solidFill>
                <a:schemeClr val="accent1">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5250439" y="2675554"/>
              <a:ext cx="598530" cy="2823"/>
            </a:xfrm>
            <a:prstGeom prst="straightConnector1">
              <a:avLst/>
            </a:prstGeom>
            <a:ln w="12700" cmpd="sng">
              <a:solidFill>
                <a:schemeClr val="accent1">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6922303" y="2675554"/>
              <a:ext cx="598530" cy="2823"/>
            </a:xfrm>
            <a:prstGeom prst="straightConnector1">
              <a:avLst/>
            </a:prstGeom>
            <a:ln w="12700" cmpd="sng">
              <a:solidFill>
                <a:schemeClr val="accent1">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1872551" y="1886435"/>
              <a:ext cx="1883179" cy="1272223"/>
              <a:chOff x="2006551" y="1702865"/>
              <a:chExt cx="1883179" cy="1272223"/>
            </a:xfrm>
          </p:grpSpPr>
          <p:pic>
            <p:nvPicPr>
              <p:cNvPr id="8" name="Picture 7" descr="assoc.png"/>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2375808" y="2011703"/>
                <a:ext cx="1143000" cy="963385"/>
              </a:xfrm>
              <a:prstGeom prst="rect">
                <a:avLst/>
              </a:prstGeom>
            </p:spPr>
          </p:pic>
          <p:sp>
            <p:nvSpPr>
              <p:cNvPr id="9" name="TextBox 8"/>
              <p:cNvSpPr txBox="1"/>
              <p:nvPr/>
            </p:nvSpPr>
            <p:spPr>
              <a:xfrm>
                <a:off x="2006551" y="1702865"/>
                <a:ext cx="1883179" cy="353310"/>
              </a:xfrm>
              <a:prstGeom prst="rect">
                <a:avLst/>
              </a:prstGeom>
              <a:noFill/>
            </p:spPr>
            <p:txBody>
              <a:bodyPr wrap="square" rtlCol="0">
                <a:spAutoFit/>
              </a:bodyPr>
              <a:lstStyle/>
              <a:p>
                <a:pPr algn="ctr"/>
                <a:r>
                  <a:rPr lang="en-US" sz="1400" dirty="0">
                    <a:latin typeface="Graphik Medium"/>
                    <a:cs typeface="Graphik Medium"/>
                  </a:rPr>
                  <a:t>Association</a:t>
                </a:r>
              </a:p>
            </p:txBody>
          </p:sp>
        </p:grpSp>
        <p:grpSp>
          <p:nvGrpSpPr>
            <p:cNvPr id="10" name="Group 9"/>
            <p:cNvGrpSpPr/>
            <p:nvPr/>
          </p:nvGrpSpPr>
          <p:grpSpPr>
            <a:xfrm>
              <a:off x="3659444" y="1886435"/>
              <a:ext cx="1883179" cy="1368562"/>
              <a:chOff x="3793444" y="1702865"/>
              <a:chExt cx="1883179" cy="1368562"/>
            </a:xfrm>
          </p:grpSpPr>
          <p:pic>
            <p:nvPicPr>
              <p:cNvPr id="11" name="Picture 10" descr="aut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7672" y="1915364"/>
                <a:ext cx="1371600" cy="1156063"/>
              </a:xfrm>
              <a:prstGeom prst="rect">
                <a:avLst/>
              </a:prstGeom>
            </p:spPr>
          </p:pic>
          <p:sp>
            <p:nvSpPr>
              <p:cNvPr id="12" name="TextBox 11"/>
              <p:cNvSpPr txBox="1"/>
              <p:nvPr/>
            </p:nvSpPr>
            <p:spPr>
              <a:xfrm>
                <a:off x="3793444" y="1702865"/>
                <a:ext cx="1883179" cy="353310"/>
              </a:xfrm>
              <a:prstGeom prst="rect">
                <a:avLst/>
              </a:prstGeom>
              <a:noFill/>
            </p:spPr>
            <p:txBody>
              <a:bodyPr wrap="square" rtlCol="0">
                <a:spAutoFit/>
              </a:bodyPr>
              <a:lstStyle/>
              <a:p>
                <a:pPr algn="ctr"/>
                <a:r>
                  <a:rPr lang="en-US" sz="1400" dirty="0">
                    <a:latin typeface="Graphik Medium"/>
                    <a:cs typeface="Graphik Medium"/>
                  </a:rPr>
                  <a:t>Authentication</a:t>
                </a:r>
              </a:p>
            </p:txBody>
          </p:sp>
        </p:grpSp>
        <p:grpSp>
          <p:nvGrpSpPr>
            <p:cNvPr id="13" name="Group 12"/>
            <p:cNvGrpSpPr/>
            <p:nvPr/>
          </p:nvGrpSpPr>
          <p:grpSpPr>
            <a:xfrm>
              <a:off x="5439534" y="1886435"/>
              <a:ext cx="1883179" cy="1280387"/>
              <a:chOff x="5573534" y="1702865"/>
              <a:chExt cx="1883179" cy="1280387"/>
            </a:xfrm>
          </p:grpSpPr>
          <p:pic>
            <p:nvPicPr>
              <p:cNvPr id="14" name="Picture 13" descr="network.png"/>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a:off x="5948136" y="2003538"/>
                <a:ext cx="1143000" cy="979714"/>
              </a:xfrm>
              <a:prstGeom prst="rect">
                <a:avLst/>
              </a:prstGeom>
            </p:spPr>
          </p:pic>
          <p:sp>
            <p:nvSpPr>
              <p:cNvPr id="15" name="TextBox 14"/>
              <p:cNvSpPr txBox="1"/>
              <p:nvPr/>
            </p:nvSpPr>
            <p:spPr>
              <a:xfrm>
                <a:off x="5573534" y="1702865"/>
                <a:ext cx="1883179" cy="353310"/>
              </a:xfrm>
              <a:prstGeom prst="rect">
                <a:avLst/>
              </a:prstGeom>
              <a:noFill/>
            </p:spPr>
            <p:txBody>
              <a:bodyPr wrap="square" rtlCol="0">
                <a:spAutoFit/>
              </a:bodyPr>
              <a:lstStyle/>
              <a:p>
                <a:pPr algn="ctr"/>
                <a:r>
                  <a:rPr lang="en-US" sz="1400" dirty="0">
                    <a:latin typeface="Graphik Medium"/>
                    <a:cs typeface="Graphik Medium"/>
                  </a:rPr>
                  <a:t>Network</a:t>
                </a:r>
              </a:p>
            </p:txBody>
          </p:sp>
        </p:grpSp>
        <p:grpSp>
          <p:nvGrpSpPr>
            <p:cNvPr id="16" name="Group 15"/>
            <p:cNvGrpSpPr/>
            <p:nvPr/>
          </p:nvGrpSpPr>
          <p:grpSpPr>
            <a:xfrm>
              <a:off x="7066362" y="1886435"/>
              <a:ext cx="1883179" cy="1247730"/>
              <a:chOff x="7200362" y="1702865"/>
              <a:chExt cx="1883179" cy="1247730"/>
            </a:xfrm>
          </p:grpSpPr>
          <p:pic>
            <p:nvPicPr>
              <p:cNvPr id="17" name="Picture 16" descr="internet.png"/>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tretch>
                <a:fillRect/>
              </a:stretch>
            </p:blipFill>
            <p:spPr>
              <a:xfrm>
                <a:off x="7620000" y="2036195"/>
                <a:ext cx="1066800" cy="914400"/>
              </a:xfrm>
              <a:prstGeom prst="rect">
                <a:avLst/>
              </a:prstGeom>
            </p:spPr>
          </p:pic>
          <p:sp>
            <p:nvSpPr>
              <p:cNvPr id="18" name="TextBox 17"/>
              <p:cNvSpPr txBox="1"/>
              <p:nvPr/>
            </p:nvSpPr>
            <p:spPr>
              <a:xfrm>
                <a:off x="7200362" y="1702865"/>
                <a:ext cx="1883179" cy="353310"/>
              </a:xfrm>
              <a:prstGeom prst="rect">
                <a:avLst/>
              </a:prstGeom>
              <a:noFill/>
            </p:spPr>
            <p:txBody>
              <a:bodyPr wrap="square" rtlCol="0">
                <a:spAutoFit/>
              </a:bodyPr>
              <a:lstStyle/>
              <a:p>
                <a:pPr algn="ctr"/>
                <a:r>
                  <a:rPr lang="en-US" sz="1400" dirty="0">
                    <a:latin typeface="Graphik Medium"/>
                    <a:cs typeface="Graphik Medium"/>
                  </a:rPr>
                  <a:t>Application</a:t>
                </a:r>
              </a:p>
            </p:txBody>
          </p:sp>
        </p:grpSp>
        <p:sp>
          <p:nvSpPr>
            <p:cNvPr id="19" name="TextBox 18"/>
            <p:cNvSpPr txBox="1"/>
            <p:nvPr/>
          </p:nvSpPr>
          <p:spPr>
            <a:xfrm>
              <a:off x="1878963" y="3141499"/>
              <a:ext cx="1836934" cy="1148255"/>
            </a:xfrm>
            <a:prstGeom prst="rect">
              <a:avLst/>
            </a:prstGeom>
            <a:noFill/>
          </p:spPr>
          <p:txBody>
            <a:bodyPr wrap="square" rtlCol="0">
              <a:spAutoFit/>
            </a:bodyPr>
            <a:lstStyle/>
            <a:p>
              <a:pPr>
                <a:spcBef>
                  <a:spcPts val="600"/>
                </a:spcBef>
              </a:pPr>
              <a:r>
                <a:rPr lang="en-US" sz="1100" dirty="0">
                  <a:solidFill>
                    <a:schemeClr val="accent5"/>
                  </a:solidFill>
                  <a:latin typeface="Graphik Light"/>
                  <a:cs typeface="Graphik Light"/>
                </a:rPr>
                <a:t>- Association limit</a:t>
              </a:r>
            </a:p>
            <a:p>
              <a:pPr>
                <a:spcBef>
                  <a:spcPts val="600"/>
                </a:spcBef>
              </a:pPr>
              <a:r>
                <a:rPr lang="en-US" sz="1100" dirty="0">
                  <a:solidFill>
                    <a:schemeClr val="accent5"/>
                  </a:solidFill>
                  <a:latin typeface="Graphik Light"/>
                  <a:cs typeface="Graphik Light"/>
                </a:rPr>
                <a:t>- Capability mismatch</a:t>
              </a:r>
            </a:p>
            <a:p>
              <a:pPr>
                <a:spcBef>
                  <a:spcPts val="600"/>
                </a:spcBef>
              </a:pPr>
              <a:r>
                <a:rPr lang="en-US" sz="1100" dirty="0">
                  <a:solidFill>
                    <a:schemeClr val="accent5"/>
                  </a:solidFill>
                  <a:latin typeface="Graphik Light"/>
                  <a:cs typeface="Graphik Light"/>
                </a:rPr>
                <a:t>- Unauthorized client</a:t>
              </a:r>
            </a:p>
            <a:p>
              <a:pPr>
                <a:spcBef>
                  <a:spcPts val="600"/>
                </a:spcBef>
              </a:pPr>
              <a:r>
                <a:rPr lang="is-IS" sz="1100" dirty="0">
                  <a:solidFill>
                    <a:schemeClr val="accent5"/>
                  </a:solidFill>
                  <a:latin typeface="Graphik Light"/>
                  <a:cs typeface="Graphik Light"/>
                </a:rPr>
                <a:t>- …</a:t>
              </a:r>
              <a:endParaRPr lang="en-US" sz="1100" dirty="0">
                <a:solidFill>
                  <a:schemeClr val="accent5"/>
                </a:solidFill>
                <a:latin typeface="Graphik Light"/>
                <a:cs typeface="Graphik Light"/>
              </a:endParaRPr>
            </a:p>
          </p:txBody>
        </p:sp>
        <p:sp>
          <p:nvSpPr>
            <p:cNvPr id="20" name="Rectangle 19"/>
            <p:cNvSpPr/>
            <p:nvPr/>
          </p:nvSpPr>
          <p:spPr>
            <a:xfrm>
              <a:off x="3817623" y="3141499"/>
              <a:ext cx="1879174" cy="1996196"/>
            </a:xfrm>
            <a:prstGeom prst="rect">
              <a:avLst/>
            </a:prstGeom>
          </p:spPr>
          <p:txBody>
            <a:bodyPr wrap="square">
              <a:spAutoFit/>
            </a:bodyPr>
            <a:lstStyle/>
            <a:p>
              <a:pPr>
                <a:spcBef>
                  <a:spcPts val="600"/>
                </a:spcBef>
              </a:pPr>
              <a:r>
                <a:rPr lang="en-US" sz="1100" dirty="0">
                  <a:solidFill>
                    <a:schemeClr val="accent5"/>
                  </a:solidFill>
                  <a:latin typeface="Graphik Light"/>
                  <a:cs typeface="Graphik Light"/>
                </a:rPr>
                <a:t>- Incorrect PSK </a:t>
              </a:r>
            </a:p>
            <a:p>
              <a:pPr>
                <a:spcBef>
                  <a:spcPts val="600"/>
                </a:spcBef>
              </a:pPr>
              <a:r>
                <a:rPr lang="en-US" sz="1100" dirty="0">
                  <a:solidFill>
                    <a:schemeClr val="accent5"/>
                  </a:solidFill>
                  <a:latin typeface="Graphik Light"/>
                  <a:cs typeface="Graphik Light"/>
                </a:rPr>
                <a:t>- RADIUS auth failure</a:t>
              </a:r>
            </a:p>
            <a:p>
              <a:pPr>
                <a:spcBef>
                  <a:spcPts val="600"/>
                </a:spcBef>
              </a:pPr>
              <a:r>
                <a:rPr lang="en-US" sz="1100" dirty="0">
                  <a:solidFill>
                    <a:schemeClr val="accent5"/>
                  </a:solidFill>
                  <a:latin typeface="Graphik Light"/>
                  <a:cs typeface="Graphik Light"/>
                </a:rPr>
                <a:t>- RADIUS server not </a:t>
              </a:r>
            </a:p>
            <a:p>
              <a:pPr>
                <a:spcBef>
                  <a:spcPts val="600"/>
                </a:spcBef>
              </a:pPr>
              <a:r>
                <a:rPr lang="en-US" sz="1100" dirty="0">
                  <a:solidFill>
                    <a:schemeClr val="accent5"/>
                  </a:solidFill>
                  <a:latin typeface="Graphik Light"/>
                  <a:cs typeface="Graphik Light"/>
                </a:rPr>
                <a:t>   responding</a:t>
              </a:r>
            </a:p>
            <a:p>
              <a:pPr>
                <a:spcBef>
                  <a:spcPts val="600"/>
                </a:spcBef>
              </a:pPr>
              <a:r>
                <a:rPr lang="en-US" sz="1100" dirty="0">
                  <a:solidFill>
                    <a:schemeClr val="accent5"/>
                  </a:solidFill>
                  <a:latin typeface="Graphik Light"/>
                  <a:cs typeface="Graphik Light"/>
                </a:rPr>
                <a:t>- EAPOL failure</a:t>
              </a:r>
            </a:p>
            <a:p>
              <a:pPr>
                <a:spcBef>
                  <a:spcPts val="600"/>
                </a:spcBef>
              </a:pPr>
              <a:r>
                <a:rPr lang="en-US" sz="1100" dirty="0">
                  <a:solidFill>
                    <a:schemeClr val="accent5"/>
                  </a:solidFill>
                  <a:latin typeface="Graphik Light"/>
                  <a:cs typeface="Graphik Light"/>
                </a:rPr>
                <a:t>- Fast roaming failure</a:t>
              </a:r>
            </a:p>
            <a:p>
              <a:pPr>
                <a:spcBef>
                  <a:spcPts val="600"/>
                </a:spcBef>
              </a:pPr>
              <a:r>
                <a:rPr lang="is-IS" sz="1100" dirty="0">
                  <a:solidFill>
                    <a:schemeClr val="accent5"/>
                  </a:solidFill>
                  <a:latin typeface="Graphik Light"/>
                  <a:cs typeface="Graphik Light"/>
                </a:rPr>
                <a:t>- …</a:t>
              </a:r>
              <a:endParaRPr lang="en-US" sz="1100" dirty="0">
                <a:solidFill>
                  <a:schemeClr val="accent5"/>
                </a:solidFill>
                <a:latin typeface="Graphik Light"/>
                <a:cs typeface="Graphik Light"/>
              </a:endParaRPr>
            </a:p>
          </p:txBody>
        </p:sp>
        <p:sp>
          <p:nvSpPr>
            <p:cNvPr id="21" name="Rectangle 20"/>
            <p:cNvSpPr/>
            <p:nvPr/>
          </p:nvSpPr>
          <p:spPr>
            <a:xfrm>
              <a:off x="5761674" y="3141499"/>
              <a:ext cx="1453227" cy="1148255"/>
            </a:xfrm>
            <a:prstGeom prst="rect">
              <a:avLst/>
            </a:prstGeom>
          </p:spPr>
          <p:txBody>
            <a:bodyPr wrap="square">
              <a:spAutoFit/>
            </a:bodyPr>
            <a:lstStyle/>
            <a:p>
              <a:pPr>
                <a:spcBef>
                  <a:spcPts val="600"/>
                </a:spcBef>
              </a:pPr>
              <a:r>
                <a:rPr lang="en-US" sz="1100" dirty="0">
                  <a:solidFill>
                    <a:schemeClr val="accent5"/>
                  </a:solidFill>
                  <a:latin typeface="Graphik Light"/>
                  <a:cs typeface="Graphik Light"/>
                </a:rPr>
                <a:t>- DHCP failure</a:t>
              </a:r>
            </a:p>
            <a:p>
              <a:pPr>
                <a:spcBef>
                  <a:spcPts val="600"/>
                </a:spcBef>
              </a:pPr>
              <a:r>
                <a:rPr lang="en-US" sz="1100" dirty="0">
                  <a:solidFill>
                    <a:schemeClr val="accent5"/>
                  </a:solidFill>
                  <a:latin typeface="Graphik Light"/>
                  <a:cs typeface="Graphik Light"/>
                </a:rPr>
                <a:t>- DNS failure</a:t>
              </a:r>
            </a:p>
            <a:p>
              <a:pPr>
                <a:spcBef>
                  <a:spcPts val="600"/>
                </a:spcBef>
              </a:pPr>
              <a:r>
                <a:rPr lang="en-US" sz="1100" dirty="0">
                  <a:solidFill>
                    <a:schemeClr val="accent5"/>
                  </a:solidFill>
                  <a:latin typeface="Graphik Light"/>
                  <a:cs typeface="Graphik Light"/>
                </a:rPr>
                <a:t>- Portal failure</a:t>
              </a:r>
            </a:p>
            <a:p>
              <a:pPr>
                <a:spcBef>
                  <a:spcPts val="600"/>
                </a:spcBef>
              </a:pPr>
              <a:r>
                <a:rPr lang="is-IS" sz="1100" dirty="0">
                  <a:solidFill>
                    <a:schemeClr val="accent5"/>
                  </a:solidFill>
                  <a:latin typeface="Graphik Light"/>
                  <a:cs typeface="Graphik Light"/>
                </a:rPr>
                <a:t>- …</a:t>
              </a:r>
              <a:endParaRPr lang="en-US" sz="1100" dirty="0">
                <a:solidFill>
                  <a:schemeClr val="accent5"/>
                </a:solidFill>
                <a:latin typeface="Graphik Light"/>
                <a:cs typeface="Graphik Light"/>
              </a:endParaRPr>
            </a:p>
          </p:txBody>
        </p:sp>
        <p:sp>
          <p:nvSpPr>
            <p:cNvPr id="22" name="Rectangle 21"/>
            <p:cNvSpPr/>
            <p:nvPr/>
          </p:nvSpPr>
          <p:spPr>
            <a:xfrm>
              <a:off x="7250546" y="3141499"/>
              <a:ext cx="1751794" cy="865608"/>
            </a:xfrm>
            <a:prstGeom prst="rect">
              <a:avLst/>
            </a:prstGeom>
          </p:spPr>
          <p:txBody>
            <a:bodyPr wrap="square">
              <a:spAutoFit/>
            </a:bodyPr>
            <a:lstStyle/>
            <a:p>
              <a:pPr>
                <a:spcBef>
                  <a:spcPts val="600"/>
                </a:spcBef>
              </a:pPr>
              <a:r>
                <a:rPr lang="en-US" sz="1100" dirty="0">
                  <a:solidFill>
                    <a:schemeClr val="accent5"/>
                  </a:solidFill>
                  <a:latin typeface="Graphik Light"/>
                  <a:cs typeface="Graphik Light"/>
                </a:rPr>
                <a:t>- Application failure</a:t>
              </a:r>
            </a:p>
            <a:p>
              <a:pPr>
                <a:spcBef>
                  <a:spcPts val="600"/>
                </a:spcBef>
              </a:pPr>
              <a:r>
                <a:rPr lang="en-US" sz="1100" dirty="0">
                  <a:solidFill>
                    <a:schemeClr val="accent5"/>
                  </a:solidFill>
                  <a:latin typeface="Graphik Light"/>
                  <a:cs typeface="Graphik Light"/>
                </a:rPr>
                <a:t>- WAN failure</a:t>
              </a:r>
            </a:p>
            <a:p>
              <a:pPr>
                <a:spcBef>
                  <a:spcPts val="600"/>
                </a:spcBef>
              </a:pPr>
              <a:r>
                <a:rPr lang="is-IS" sz="1100" dirty="0">
                  <a:solidFill>
                    <a:schemeClr val="accent5"/>
                  </a:solidFill>
                  <a:latin typeface="Graphik Light"/>
                  <a:cs typeface="Graphik Light"/>
                </a:rPr>
                <a:t>- …</a:t>
              </a:r>
              <a:endParaRPr lang="en-US" sz="1100" dirty="0">
                <a:solidFill>
                  <a:schemeClr val="accent5"/>
                </a:solidFill>
                <a:latin typeface="Graphik Light"/>
                <a:cs typeface="Graphik Light"/>
              </a:endParaRPr>
            </a:p>
          </p:txBody>
        </p:sp>
      </p:grpSp>
      <p:pic>
        <p:nvPicPr>
          <p:cNvPr id="25" name="Picture 24" descr="wifi-in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4542" y="3588563"/>
            <a:ext cx="1143000" cy="792957"/>
          </a:xfrm>
          <a:prstGeom prst="rect">
            <a:avLst/>
          </a:prstGeom>
        </p:spPr>
      </p:pic>
      <p:sp>
        <p:nvSpPr>
          <p:cNvPr id="28" name="Title 27"/>
          <p:cNvSpPr>
            <a:spLocks noGrp="1"/>
          </p:cNvSpPr>
          <p:nvPr>
            <p:ph type="title"/>
          </p:nvPr>
        </p:nvSpPr>
        <p:spPr/>
        <p:txBody>
          <a:bodyPr>
            <a:normAutofit/>
          </a:bodyPr>
          <a:lstStyle/>
          <a:p>
            <a:r>
              <a:rPr lang="es-ES" sz="2900" dirty="0" err="1"/>
              <a:t>Client</a:t>
            </a:r>
            <a:r>
              <a:rPr lang="es-ES" sz="2900" dirty="0"/>
              <a:t> </a:t>
            </a:r>
            <a:r>
              <a:rPr lang="es-ES" sz="2900" dirty="0" err="1"/>
              <a:t>Journey</a:t>
            </a:r>
            <a:r>
              <a:rPr lang="es-ES" sz="2900" dirty="0"/>
              <a:t> </a:t>
            </a:r>
          </a:p>
        </p:txBody>
      </p:sp>
      <p:pic>
        <p:nvPicPr>
          <p:cNvPr id="31" name="Picture 30"/>
          <p:cNvPicPr>
            <a:picLocks noChangeAspect="1"/>
          </p:cNvPicPr>
          <p:nvPr/>
        </p:nvPicPr>
        <p:blipFill>
          <a:blip r:embed="rId11"/>
          <a:stretch>
            <a:fillRect/>
          </a:stretch>
        </p:blipFill>
        <p:spPr>
          <a:xfrm>
            <a:off x="2277607" y="2179821"/>
            <a:ext cx="5998509" cy="3876851"/>
          </a:xfrm>
          <a:prstGeom prst="rect">
            <a:avLst/>
          </a:prstGeom>
        </p:spPr>
      </p:pic>
    </p:spTree>
    <p:extLst>
      <p:ext uri="{BB962C8B-B14F-4D97-AF65-F5344CB8AC3E}">
        <p14:creationId xmlns:p14="http://schemas.microsoft.com/office/powerpoint/2010/main" val="5758720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68" y="274638"/>
            <a:ext cx="7772400" cy="685800"/>
          </a:xfrm>
        </p:spPr>
        <p:txBody>
          <a:bodyPr>
            <a:normAutofit fontScale="90000"/>
          </a:bodyPr>
          <a:lstStyle/>
          <a:p>
            <a:r>
              <a:rPr lang="en-US" dirty="0"/>
              <a:t>Mojo Aware – </a:t>
            </a:r>
            <a:r>
              <a:rPr lang="en-US" dirty="0" err="1"/>
              <a:t>WiFi</a:t>
            </a:r>
            <a:r>
              <a:rPr lang="en-US" dirty="0"/>
              <a:t> management made easy</a:t>
            </a:r>
          </a:p>
        </p:txBody>
      </p:sp>
      <p:pic>
        <p:nvPicPr>
          <p:cNvPr id="3" name="Picture 2" descr="New Dashboard_Drilldown_phase1_131016.013.png"/>
          <p:cNvPicPr>
            <a:picLocks noChangeAspect="1"/>
          </p:cNvPicPr>
          <p:nvPr/>
        </p:nvPicPr>
        <p:blipFill rotWithShape="1">
          <a:blip r:embed="rId2">
            <a:extLst>
              <a:ext uri="{28A0092B-C50C-407E-A947-70E740481C1C}">
                <a14:useLocalDpi xmlns:a14="http://schemas.microsoft.com/office/drawing/2010/main" val="0"/>
              </a:ext>
            </a:extLst>
          </a:blip>
          <a:srcRect b="29281"/>
          <a:stretch/>
        </p:blipFill>
        <p:spPr>
          <a:xfrm>
            <a:off x="0" y="1059626"/>
            <a:ext cx="9144000" cy="5798375"/>
          </a:xfrm>
          <a:prstGeom prst="rect">
            <a:avLst/>
          </a:prstGeom>
        </p:spPr>
      </p:pic>
      <p:sp>
        <p:nvSpPr>
          <p:cNvPr id="4" name="Rectangle 3"/>
          <p:cNvSpPr/>
          <p:nvPr/>
        </p:nvSpPr>
        <p:spPr>
          <a:xfrm>
            <a:off x="2453054" y="1943100"/>
            <a:ext cx="3279531" cy="164416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Rectangle 4"/>
          <p:cNvSpPr/>
          <p:nvPr/>
        </p:nvSpPr>
        <p:spPr>
          <a:xfrm>
            <a:off x="5798528" y="1943100"/>
            <a:ext cx="3213588" cy="1644162"/>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TextBox 5"/>
          <p:cNvSpPr txBox="1"/>
          <p:nvPr/>
        </p:nvSpPr>
        <p:spPr>
          <a:xfrm>
            <a:off x="3319098" y="1883786"/>
            <a:ext cx="2347546" cy="461665"/>
          </a:xfrm>
          <a:prstGeom prst="rect">
            <a:avLst/>
          </a:prstGeom>
          <a:noFill/>
        </p:spPr>
        <p:txBody>
          <a:bodyPr wrap="square" rtlCol="0">
            <a:spAutoFit/>
          </a:bodyPr>
          <a:lstStyle/>
          <a:p>
            <a:r>
              <a:rPr lang="es-ES" sz="2400" dirty="0" err="1">
                <a:solidFill>
                  <a:srgbClr val="FF0000"/>
                </a:solidFill>
                <a:latin typeface="Graphik Light" panose="020B0403030202060203" pitchFamily="34" charset="0"/>
              </a:rPr>
              <a:t>WiFi</a:t>
            </a:r>
            <a:r>
              <a:rPr lang="es-ES" sz="2400" dirty="0">
                <a:solidFill>
                  <a:srgbClr val="FF0000"/>
                </a:solidFill>
                <a:latin typeface="Graphik Light" panose="020B0403030202060203" pitchFamily="34" charset="0"/>
              </a:rPr>
              <a:t> </a:t>
            </a:r>
            <a:r>
              <a:rPr lang="es-ES" sz="2400" dirty="0" err="1">
                <a:solidFill>
                  <a:srgbClr val="FF0000"/>
                </a:solidFill>
                <a:latin typeface="Graphik Light" panose="020B0403030202060203" pitchFamily="34" charset="0"/>
              </a:rPr>
              <a:t>is</a:t>
            </a:r>
            <a:r>
              <a:rPr lang="es-ES" sz="2400" dirty="0">
                <a:solidFill>
                  <a:srgbClr val="FF0000"/>
                </a:solidFill>
                <a:latin typeface="Graphik Light" panose="020B0403030202060203" pitchFamily="34" charset="0"/>
              </a:rPr>
              <a:t> to </a:t>
            </a:r>
            <a:r>
              <a:rPr lang="es-ES" sz="2400" dirty="0" err="1">
                <a:solidFill>
                  <a:srgbClr val="FF0000"/>
                </a:solidFill>
                <a:latin typeface="Graphik Light" panose="020B0403030202060203" pitchFamily="34" charset="0"/>
              </a:rPr>
              <a:t>blame</a:t>
            </a:r>
            <a:endParaRPr lang="es-ES" sz="2400" dirty="0">
              <a:solidFill>
                <a:srgbClr val="FF0000"/>
              </a:solidFill>
              <a:latin typeface="Graphik Light" panose="020B0403030202060203" pitchFamily="34" charset="0"/>
            </a:endParaRPr>
          </a:p>
        </p:txBody>
      </p:sp>
      <p:sp>
        <p:nvSpPr>
          <p:cNvPr id="7" name="TextBox 6"/>
          <p:cNvSpPr txBox="1"/>
          <p:nvPr/>
        </p:nvSpPr>
        <p:spPr>
          <a:xfrm>
            <a:off x="6908555" y="1918957"/>
            <a:ext cx="2268415" cy="461665"/>
          </a:xfrm>
          <a:prstGeom prst="rect">
            <a:avLst/>
          </a:prstGeom>
          <a:noFill/>
        </p:spPr>
        <p:txBody>
          <a:bodyPr wrap="square" rtlCol="0">
            <a:spAutoFit/>
          </a:bodyPr>
          <a:lstStyle/>
          <a:p>
            <a:r>
              <a:rPr lang="es-ES" sz="2400" dirty="0">
                <a:solidFill>
                  <a:srgbClr val="00B050"/>
                </a:solidFill>
                <a:latin typeface="Graphik Light" panose="020B0403030202060203" pitchFamily="34" charset="0"/>
              </a:rPr>
              <a:t>NOT to </a:t>
            </a:r>
            <a:r>
              <a:rPr lang="es-ES" sz="2400" dirty="0" err="1">
                <a:solidFill>
                  <a:srgbClr val="00B050"/>
                </a:solidFill>
                <a:latin typeface="Graphik Light" panose="020B0403030202060203" pitchFamily="34" charset="0"/>
              </a:rPr>
              <a:t>blame</a:t>
            </a:r>
            <a:endParaRPr lang="es-ES" sz="2400" dirty="0">
              <a:solidFill>
                <a:srgbClr val="00B050"/>
              </a:solidFill>
              <a:latin typeface="Graphik Light" panose="020B0403030202060203" pitchFamily="34" charset="0"/>
            </a:endParaRPr>
          </a:p>
        </p:txBody>
      </p:sp>
    </p:spTree>
    <p:extLst>
      <p:ext uri="{BB962C8B-B14F-4D97-AF65-F5344CB8AC3E}">
        <p14:creationId xmlns:p14="http://schemas.microsoft.com/office/powerpoint/2010/main" val="211052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3847722"/>
            <a:ext cx="9144000" cy="1817441"/>
          </a:xfrm>
          <a:prstGeom prst="rect">
            <a:avLst/>
          </a:prstGeom>
        </p:spPr>
      </p:pic>
      <p:sp>
        <p:nvSpPr>
          <p:cNvPr id="6" name="Title 5"/>
          <p:cNvSpPr>
            <a:spLocks noGrp="1"/>
          </p:cNvSpPr>
          <p:nvPr>
            <p:ph type="title"/>
          </p:nvPr>
        </p:nvSpPr>
        <p:spPr/>
        <p:txBody>
          <a:bodyPr>
            <a:normAutofit fontScale="90000"/>
          </a:bodyPr>
          <a:lstStyle/>
          <a:p>
            <a:r>
              <a:rPr lang="en-US" dirty="0"/>
              <a:t>Baselining for automated anomaly detection</a:t>
            </a:r>
          </a:p>
        </p:txBody>
      </p:sp>
      <p:sp>
        <p:nvSpPr>
          <p:cNvPr id="39" name="Content Placeholder 38"/>
          <p:cNvSpPr>
            <a:spLocks noGrp="1"/>
          </p:cNvSpPr>
          <p:nvPr>
            <p:ph idx="1"/>
          </p:nvPr>
        </p:nvSpPr>
        <p:spPr>
          <a:xfrm>
            <a:off x="360001" y="1233382"/>
            <a:ext cx="7295434" cy="3231744"/>
          </a:xfrm>
        </p:spPr>
        <p:txBody>
          <a:bodyPr/>
          <a:lstStyle/>
          <a:p>
            <a:r>
              <a:rPr lang="en-US" sz="2000" dirty="0"/>
              <a:t>Benchmarks “normal” behavior of your WiFi network, including overall WiFi client experience as well as individual KPIs such as retry rate, data rate, latency, etc.</a:t>
            </a:r>
          </a:p>
          <a:p>
            <a:pPr lvl="1"/>
            <a:endParaRPr lang="en-US" sz="2000" dirty="0"/>
          </a:p>
          <a:p>
            <a:r>
              <a:rPr lang="en-US" sz="2000" dirty="0"/>
              <a:t>Detects anomalies and compare baselines </a:t>
            </a:r>
          </a:p>
          <a:p>
            <a:pPr marL="0" indent="0">
              <a:buNone/>
            </a:pPr>
            <a:r>
              <a:rPr lang="en-US" sz="2000" dirty="0"/>
              <a:t>   across APs, clients, or sites</a:t>
            </a:r>
          </a:p>
        </p:txBody>
      </p:sp>
      <p:grpSp>
        <p:nvGrpSpPr>
          <p:cNvPr id="38" name="Group 37"/>
          <p:cNvGrpSpPr>
            <a:grpSpLocks noChangeAspect="1"/>
          </p:cNvGrpSpPr>
          <p:nvPr/>
        </p:nvGrpSpPr>
        <p:grpSpPr>
          <a:xfrm>
            <a:off x="5931722" y="2648072"/>
            <a:ext cx="1975297" cy="1805359"/>
            <a:chOff x="2121972" y="343512"/>
            <a:chExt cx="1975297" cy="1805359"/>
          </a:xfrm>
        </p:grpSpPr>
        <p:sp>
          <p:nvSpPr>
            <p:cNvPr id="25" name="Oval 24"/>
            <p:cNvSpPr/>
            <p:nvPr/>
          </p:nvSpPr>
          <p:spPr>
            <a:xfrm>
              <a:off x="2995087" y="1996471"/>
              <a:ext cx="155745" cy="152400"/>
            </a:xfrm>
            <a:prstGeom prst="ellipse">
              <a:avLst/>
            </a:prstGeom>
            <a:solidFill>
              <a:schemeClr val="accent5">
                <a:alpha val="81000"/>
              </a:schemeClr>
            </a:solidFill>
            <a:ln w="381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kern="0">
                <a:solidFill>
                  <a:sysClr val="windowText" lastClr="000000"/>
                </a:solidFill>
              </a:endParaRPr>
            </a:p>
          </p:txBody>
        </p:sp>
        <p:grpSp>
          <p:nvGrpSpPr>
            <p:cNvPr id="26" name="Group 25"/>
            <p:cNvGrpSpPr/>
            <p:nvPr/>
          </p:nvGrpSpPr>
          <p:grpSpPr>
            <a:xfrm>
              <a:off x="2121972" y="343512"/>
              <a:ext cx="1975297" cy="1640976"/>
              <a:chOff x="4086751" y="838778"/>
              <a:chExt cx="1975297" cy="1640976"/>
            </a:xfrm>
          </p:grpSpPr>
          <p:sp>
            <p:nvSpPr>
              <p:cNvPr id="27" name="Rectangle 26"/>
              <p:cNvSpPr/>
              <p:nvPr/>
            </p:nvSpPr>
            <p:spPr>
              <a:xfrm>
                <a:off x="4086751" y="838778"/>
                <a:ext cx="1928839" cy="1581694"/>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kern="0">
                  <a:solidFill>
                    <a:sysClr val="windowText" lastClr="000000"/>
                  </a:solidFill>
                </a:endParaRPr>
              </a:p>
            </p:txBody>
          </p:sp>
          <p:sp>
            <p:nvSpPr>
              <p:cNvPr id="28" name="TextBox 27"/>
              <p:cNvSpPr txBox="1"/>
              <p:nvPr/>
            </p:nvSpPr>
            <p:spPr>
              <a:xfrm>
                <a:off x="4133215" y="886701"/>
                <a:ext cx="1677249" cy="230832"/>
              </a:xfrm>
              <a:prstGeom prst="rect">
                <a:avLst/>
              </a:prstGeom>
              <a:noFill/>
            </p:spPr>
            <p:txBody>
              <a:bodyPr wrap="square" rtlCol="0">
                <a:spAutoFit/>
              </a:bodyPr>
              <a:lstStyle/>
              <a:p>
                <a:pPr defTabSz="914400"/>
                <a:r>
                  <a:rPr lang="en-US" sz="900" kern="0" dirty="0">
                    <a:solidFill>
                      <a:schemeClr val="bg1"/>
                    </a:solidFill>
                    <a:latin typeface="Graphik Light"/>
                    <a:cs typeface="Graphik Light"/>
                  </a:rPr>
                  <a:t>18 Mar 9:30am – 9:45am</a:t>
                </a:r>
              </a:p>
            </p:txBody>
          </p:sp>
          <p:sp>
            <p:nvSpPr>
              <p:cNvPr id="29" name="TextBox 28"/>
              <p:cNvSpPr txBox="1"/>
              <p:nvPr/>
            </p:nvSpPr>
            <p:spPr>
              <a:xfrm>
                <a:off x="4133215" y="1174109"/>
                <a:ext cx="1677249" cy="230832"/>
              </a:xfrm>
              <a:prstGeom prst="rect">
                <a:avLst/>
              </a:prstGeom>
              <a:noFill/>
            </p:spPr>
            <p:txBody>
              <a:bodyPr wrap="square" rtlCol="0">
                <a:spAutoFit/>
              </a:bodyPr>
              <a:lstStyle/>
              <a:p>
                <a:pPr defTabSz="914400"/>
                <a:r>
                  <a:rPr lang="en-US" sz="900" kern="0" dirty="0">
                    <a:solidFill>
                      <a:schemeClr val="bg1"/>
                    </a:solidFill>
                    <a:latin typeface="Graphik Light"/>
                    <a:cs typeface="Graphik Light"/>
                  </a:rPr>
                  <a:t>Baseline: 2.2%</a:t>
                </a:r>
              </a:p>
            </p:txBody>
          </p:sp>
          <p:sp>
            <p:nvSpPr>
              <p:cNvPr id="30" name="TextBox 29"/>
              <p:cNvSpPr txBox="1"/>
              <p:nvPr/>
            </p:nvSpPr>
            <p:spPr>
              <a:xfrm>
                <a:off x="4133215" y="1387578"/>
                <a:ext cx="1677249" cy="230832"/>
              </a:xfrm>
              <a:prstGeom prst="rect">
                <a:avLst/>
              </a:prstGeom>
              <a:noFill/>
            </p:spPr>
            <p:txBody>
              <a:bodyPr wrap="square" rtlCol="0">
                <a:spAutoFit/>
              </a:bodyPr>
              <a:lstStyle/>
              <a:p>
                <a:pPr defTabSz="914400"/>
                <a:r>
                  <a:rPr lang="en-US" sz="900" kern="0" dirty="0">
                    <a:solidFill>
                      <a:schemeClr val="bg1"/>
                    </a:solidFill>
                    <a:latin typeface="Graphik Light"/>
                    <a:cs typeface="Graphik Light"/>
                  </a:rPr>
                  <a:t>Total Clients: 33</a:t>
                </a:r>
              </a:p>
            </p:txBody>
          </p:sp>
          <p:sp>
            <p:nvSpPr>
              <p:cNvPr id="31" name="TextBox 30"/>
              <p:cNvSpPr txBox="1"/>
              <p:nvPr/>
            </p:nvSpPr>
            <p:spPr>
              <a:xfrm>
                <a:off x="4133215" y="1621816"/>
                <a:ext cx="1677249" cy="230832"/>
              </a:xfrm>
              <a:prstGeom prst="rect">
                <a:avLst/>
              </a:prstGeom>
              <a:noFill/>
            </p:spPr>
            <p:txBody>
              <a:bodyPr wrap="square" rtlCol="0">
                <a:spAutoFit/>
              </a:bodyPr>
              <a:lstStyle/>
              <a:p>
                <a:pPr defTabSz="914400"/>
                <a:r>
                  <a:rPr lang="en-US" sz="900" kern="0" dirty="0">
                    <a:solidFill>
                      <a:schemeClr val="accent5"/>
                    </a:solidFill>
                    <a:latin typeface="Graphik Light"/>
                    <a:cs typeface="Graphik Light"/>
                  </a:rPr>
                  <a:t>Clients Affected: 6 (18.2%)</a:t>
                </a:r>
              </a:p>
            </p:txBody>
          </p:sp>
          <p:sp>
            <p:nvSpPr>
              <p:cNvPr id="32" name="TextBox 31"/>
              <p:cNvSpPr txBox="1"/>
              <p:nvPr/>
            </p:nvSpPr>
            <p:spPr>
              <a:xfrm>
                <a:off x="4133215" y="1856054"/>
                <a:ext cx="1928833" cy="230832"/>
              </a:xfrm>
              <a:prstGeom prst="rect">
                <a:avLst/>
              </a:prstGeom>
              <a:noFill/>
            </p:spPr>
            <p:txBody>
              <a:bodyPr wrap="square" rtlCol="0">
                <a:spAutoFit/>
              </a:bodyPr>
              <a:lstStyle/>
              <a:p>
                <a:pPr defTabSz="914400"/>
                <a:r>
                  <a:rPr lang="en-US" sz="900" kern="0" dirty="0">
                    <a:solidFill>
                      <a:schemeClr val="accent5"/>
                    </a:solidFill>
                    <a:latin typeface="Graphik Light"/>
                    <a:cs typeface="Graphik Light"/>
                  </a:rPr>
                  <a:t>Association Failures: 0 (0.0%)</a:t>
                </a:r>
              </a:p>
            </p:txBody>
          </p:sp>
          <p:sp>
            <p:nvSpPr>
              <p:cNvPr id="33" name="TextBox 32"/>
              <p:cNvSpPr txBox="1"/>
              <p:nvPr/>
            </p:nvSpPr>
            <p:spPr>
              <a:xfrm>
                <a:off x="4133215" y="2008454"/>
                <a:ext cx="1928833" cy="230832"/>
              </a:xfrm>
              <a:prstGeom prst="rect">
                <a:avLst/>
              </a:prstGeom>
              <a:noFill/>
            </p:spPr>
            <p:txBody>
              <a:bodyPr wrap="square" rtlCol="0">
                <a:spAutoFit/>
              </a:bodyPr>
              <a:lstStyle/>
              <a:p>
                <a:pPr defTabSz="914400"/>
                <a:r>
                  <a:rPr lang="en-US" sz="900" kern="0" dirty="0">
                    <a:solidFill>
                      <a:schemeClr val="accent5"/>
                    </a:solidFill>
                    <a:latin typeface="Graphik Light"/>
                    <a:cs typeface="Graphik Light"/>
                  </a:rPr>
                  <a:t>Authentication Failures: 5 (15.2%)</a:t>
                </a:r>
              </a:p>
            </p:txBody>
          </p:sp>
          <p:sp>
            <p:nvSpPr>
              <p:cNvPr id="34" name="TextBox 33"/>
              <p:cNvSpPr txBox="1"/>
              <p:nvPr/>
            </p:nvSpPr>
            <p:spPr>
              <a:xfrm>
                <a:off x="4133215" y="2160854"/>
                <a:ext cx="1928833" cy="230832"/>
              </a:xfrm>
              <a:prstGeom prst="rect">
                <a:avLst/>
              </a:prstGeom>
              <a:noFill/>
            </p:spPr>
            <p:txBody>
              <a:bodyPr wrap="square" rtlCol="0">
                <a:spAutoFit/>
              </a:bodyPr>
              <a:lstStyle/>
              <a:p>
                <a:pPr defTabSz="914400"/>
                <a:r>
                  <a:rPr lang="en-US" sz="900" kern="0" dirty="0">
                    <a:solidFill>
                      <a:schemeClr val="accent5"/>
                    </a:solidFill>
                    <a:latin typeface="Graphik Light"/>
                    <a:cs typeface="Graphik Light"/>
                  </a:rPr>
                  <a:t>Network Failures: 1 (3.0%)</a:t>
                </a:r>
              </a:p>
            </p:txBody>
          </p:sp>
          <p:cxnSp>
            <p:nvCxnSpPr>
              <p:cNvPr id="35" name="Straight Connector 34"/>
              <p:cNvCxnSpPr/>
              <p:nvPr/>
            </p:nvCxnSpPr>
            <p:spPr>
              <a:xfrm>
                <a:off x="4133215" y="1868037"/>
                <a:ext cx="1677249" cy="0"/>
              </a:xfrm>
              <a:prstGeom prst="line">
                <a:avLst/>
              </a:prstGeom>
              <a:ln w="3175"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133215" y="1124905"/>
                <a:ext cx="1677249" cy="0"/>
              </a:xfrm>
              <a:prstGeom prst="line">
                <a:avLst/>
              </a:prstGeom>
              <a:ln w="3175" cmpd="sng">
                <a:solidFill>
                  <a:srgbClr val="41414B"/>
                </a:solidFill>
                <a:prstDash val="sysDash"/>
              </a:ln>
              <a:effectLst/>
            </p:spPr>
            <p:style>
              <a:lnRef idx="2">
                <a:schemeClr val="accent1"/>
              </a:lnRef>
              <a:fillRef idx="0">
                <a:schemeClr val="accent1"/>
              </a:fillRef>
              <a:effectRef idx="1">
                <a:schemeClr val="accent1"/>
              </a:effectRef>
              <a:fontRef idx="minor">
                <a:schemeClr val="tx1"/>
              </a:fontRef>
            </p:style>
          </p:cxnSp>
          <p:sp>
            <p:nvSpPr>
              <p:cNvPr id="37" name="Isosceles Triangle 36"/>
              <p:cNvSpPr/>
              <p:nvPr/>
            </p:nvSpPr>
            <p:spPr>
              <a:xfrm flipV="1">
                <a:off x="4947883" y="2391687"/>
                <a:ext cx="177504" cy="88067"/>
              </a:xfrm>
              <a:prstGeom prst="triangle">
                <a:avLst/>
              </a:prstGeom>
              <a:solidFill>
                <a:srgbClr val="0A0A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kern="0">
                  <a:solidFill>
                    <a:sysClr val="windowText" lastClr="000000"/>
                  </a:solidFill>
                </a:endParaRPr>
              </a:p>
            </p:txBody>
          </p:sp>
        </p:grpSp>
      </p:grpSp>
    </p:spTree>
    <p:extLst>
      <p:ext uri="{BB962C8B-B14F-4D97-AF65-F5344CB8AC3E}">
        <p14:creationId xmlns:p14="http://schemas.microsoft.com/office/powerpoint/2010/main" val="10353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23652" y="5848952"/>
            <a:ext cx="1219200" cy="461665"/>
          </a:xfrm>
          <a:prstGeom prst="rect">
            <a:avLst/>
          </a:prstGeom>
          <a:noFill/>
        </p:spPr>
        <p:txBody>
          <a:bodyPr wrap="square" rtlCol="0">
            <a:spAutoFit/>
          </a:bodyPr>
          <a:lstStyle/>
          <a:p>
            <a:pPr algn="ctr"/>
            <a:r>
              <a:rPr lang="en-US" sz="1200" dirty="0">
                <a:latin typeface="Graphik Light"/>
              </a:rPr>
              <a:t>802.11a/b/g</a:t>
            </a:r>
          </a:p>
          <a:p>
            <a:pPr algn="ctr"/>
            <a:r>
              <a:rPr lang="en-US" sz="1200" dirty="0">
                <a:latin typeface="Graphik Light"/>
              </a:rPr>
              <a:t>54 Mbps</a:t>
            </a:r>
          </a:p>
        </p:txBody>
      </p:sp>
      <p:sp>
        <p:nvSpPr>
          <p:cNvPr id="7" name="TextBox 6"/>
          <p:cNvSpPr txBox="1"/>
          <p:nvPr/>
        </p:nvSpPr>
        <p:spPr>
          <a:xfrm>
            <a:off x="3013885" y="5848952"/>
            <a:ext cx="1219200" cy="461665"/>
          </a:xfrm>
          <a:prstGeom prst="rect">
            <a:avLst/>
          </a:prstGeom>
          <a:noFill/>
        </p:spPr>
        <p:txBody>
          <a:bodyPr wrap="square" rtlCol="0">
            <a:spAutoFit/>
          </a:bodyPr>
          <a:lstStyle/>
          <a:p>
            <a:pPr algn="ctr"/>
            <a:r>
              <a:rPr lang="en-US" sz="1200" dirty="0">
                <a:latin typeface="Graphik Light"/>
              </a:rPr>
              <a:t>802.11n</a:t>
            </a:r>
          </a:p>
          <a:p>
            <a:pPr algn="ctr"/>
            <a:r>
              <a:rPr lang="en-US" sz="1200" dirty="0">
                <a:latin typeface="Graphik Light"/>
              </a:rPr>
              <a:t>450 Mbps</a:t>
            </a:r>
          </a:p>
        </p:txBody>
      </p:sp>
      <p:sp>
        <p:nvSpPr>
          <p:cNvPr id="8" name="TextBox 7"/>
          <p:cNvSpPr txBox="1"/>
          <p:nvPr/>
        </p:nvSpPr>
        <p:spPr>
          <a:xfrm>
            <a:off x="4391446" y="5848952"/>
            <a:ext cx="1326169" cy="461665"/>
          </a:xfrm>
          <a:prstGeom prst="rect">
            <a:avLst/>
          </a:prstGeom>
          <a:noFill/>
        </p:spPr>
        <p:txBody>
          <a:bodyPr wrap="square" rtlCol="0">
            <a:spAutoFit/>
          </a:bodyPr>
          <a:lstStyle/>
          <a:p>
            <a:pPr algn="ctr"/>
            <a:r>
              <a:rPr lang="en-US" sz="1200" dirty="0">
                <a:latin typeface="Graphik Light"/>
              </a:rPr>
              <a:t>802.11ac Wave 1</a:t>
            </a:r>
          </a:p>
          <a:p>
            <a:pPr algn="ctr"/>
            <a:r>
              <a:rPr lang="en-US" sz="1200" dirty="0">
                <a:latin typeface="Graphik Light"/>
              </a:rPr>
              <a:t>1.3 </a:t>
            </a:r>
            <a:r>
              <a:rPr lang="en-US" sz="1200" dirty="0" err="1">
                <a:latin typeface="Graphik Light"/>
              </a:rPr>
              <a:t>Gbps</a:t>
            </a:r>
            <a:endParaRPr lang="en-US" sz="1200" dirty="0">
              <a:latin typeface="Graphik Light"/>
            </a:endParaRPr>
          </a:p>
        </p:txBody>
      </p:sp>
      <p:sp>
        <p:nvSpPr>
          <p:cNvPr id="11" name="TextBox 10"/>
          <p:cNvSpPr txBox="1"/>
          <p:nvPr/>
        </p:nvSpPr>
        <p:spPr>
          <a:xfrm>
            <a:off x="1349948" y="3580266"/>
            <a:ext cx="1532467" cy="461665"/>
          </a:xfrm>
          <a:prstGeom prst="rect">
            <a:avLst/>
          </a:prstGeom>
          <a:noFill/>
        </p:spPr>
        <p:txBody>
          <a:bodyPr wrap="square" rtlCol="0">
            <a:spAutoFit/>
          </a:bodyPr>
          <a:lstStyle/>
          <a:p>
            <a:pPr algn="ctr"/>
            <a:r>
              <a:rPr lang="en-US" sz="1200" dirty="0">
                <a:solidFill>
                  <a:schemeClr val="bg1"/>
                </a:solidFill>
                <a:latin typeface="Graphik Light"/>
              </a:rPr>
              <a:t>Desktops / Laptops</a:t>
            </a:r>
          </a:p>
          <a:p>
            <a:pPr algn="ctr"/>
            <a:r>
              <a:rPr lang="en-US" sz="1200" dirty="0">
                <a:solidFill>
                  <a:schemeClr val="bg1"/>
                </a:solidFill>
                <a:latin typeface="Graphik Light"/>
              </a:rPr>
              <a:t>Designed for need</a:t>
            </a:r>
          </a:p>
        </p:txBody>
      </p:sp>
      <p:sp>
        <p:nvSpPr>
          <p:cNvPr id="17" name="TextBox 16"/>
          <p:cNvSpPr txBox="1"/>
          <p:nvPr/>
        </p:nvSpPr>
        <p:spPr>
          <a:xfrm rot="16200000">
            <a:off x="232019" y="4846003"/>
            <a:ext cx="1137203" cy="461665"/>
          </a:xfrm>
          <a:prstGeom prst="rect">
            <a:avLst/>
          </a:prstGeom>
          <a:noFill/>
        </p:spPr>
        <p:txBody>
          <a:bodyPr wrap="square" rtlCol="0">
            <a:spAutoFit/>
          </a:bodyPr>
          <a:lstStyle/>
          <a:p>
            <a:pPr algn="ctr"/>
            <a:r>
              <a:rPr lang="en-US" sz="1200" dirty="0">
                <a:latin typeface="Graphik Light"/>
              </a:rPr>
              <a:t>First Gen </a:t>
            </a:r>
            <a:r>
              <a:rPr lang="en-US" sz="1200" dirty="0" err="1">
                <a:latin typeface="Graphik Light"/>
              </a:rPr>
              <a:t>WiFi</a:t>
            </a:r>
            <a:endParaRPr lang="en-US" sz="1200" dirty="0">
              <a:latin typeface="Graphik Light"/>
            </a:endParaRPr>
          </a:p>
        </p:txBody>
      </p:sp>
      <p:sp>
        <p:nvSpPr>
          <p:cNvPr id="18" name="TextBox 17"/>
          <p:cNvSpPr txBox="1"/>
          <p:nvPr/>
        </p:nvSpPr>
        <p:spPr>
          <a:xfrm rot="16200000">
            <a:off x="385195" y="3156433"/>
            <a:ext cx="737628" cy="276999"/>
          </a:xfrm>
          <a:prstGeom prst="rect">
            <a:avLst/>
          </a:prstGeom>
          <a:noFill/>
        </p:spPr>
        <p:txBody>
          <a:bodyPr wrap="square" rtlCol="0">
            <a:spAutoFit/>
          </a:bodyPr>
          <a:lstStyle/>
          <a:p>
            <a:pPr algn="ctr"/>
            <a:r>
              <a:rPr lang="en-US" sz="1200" dirty="0">
                <a:latin typeface="Graphik Light"/>
              </a:rPr>
              <a:t>BYOD</a:t>
            </a:r>
          </a:p>
        </p:txBody>
      </p:sp>
      <p:sp>
        <p:nvSpPr>
          <p:cNvPr id="19" name="TextBox 18"/>
          <p:cNvSpPr txBox="1"/>
          <p:nvPr/>
        </p:nvSpPr>
        <p:spPr>
          <a:xfrm rot="16200000">
            <a:off x="339474" y="3816937"/>
            <a:ext cx="737628" cy="276999"/>
          </a:xfrm>
          <a:prstGeom prst="rect">
            <a:avLst/>
          </a:prstGeom>
          <a:noFill/>
        </p:spPr>
        <p:txBody>
          <a:bodyPr wrap="square" rtlCol="0">
            <a:spAutoFit/>
          </a:bodyPr>
          <a:lstStyle/>
          <a:p>
            <a:pPr algn="ctr"/>
            <a:r>
              <a:rPr lang="en-US" sz="1200" dirty="0">
                <a:latin typeface="Graphik Light"/>
              </a:rPr>
              <a:t>Mobility</a:t>
            </a:r>
          </a:p>
        </p:txBody>
      </p:sp>
      <p:sp>
        <p:nvSpPr>
          <p:cNvPr id="20" name="TextBox 19"/>
          <p:cNvSpPr txBox="1"/>
          <p:nvPr/>
        </p:nvSpPr>
        <p:spPr>
          <a:xfrm rot="16200000">
            <a:off x="339474" y="2487937"/>
            <a:ext cx="737628" cy="276999"/>
          </a:xfrm>
          <a:prstGeom prst="rect">
            <a:avLst/>
          </a:prstGeom>
          <a:noFill/>
        </p:spPr>
        <p:txBody>
          <a:bodyPr wrap="square" rtlCol="0">
            <a:spAutoFit/>
          </a:bodyPr>
          <a:lstStyle/>
          <a:p>
            <a:pPr algn="ctr"/>
            <a:r>
              <a:rPr lang="en-US" sz="1200" dirty="0" err="1">
                <a:latin typeface="Graphik Light"/>
              </a:rPr>
              <a:t>IoT</a:t>
            </a:r>
            <a:endParaRPr lang="en-US" sz="1200" dirty="0">
              <a:latin typeface="Graphik Light"/>
            </a:endParaRPr>
          </a:p>
        </p:txBody>
      </p:sp>
      <p:cxnSp>
        <p:nvCxnSpPr>
          <p:cNvPr id="21" name="Straight Arrow Connector 20"/>
          <p:cNvCxnSpPr/>
          <p:nvPr/>
        </p:nvCxnSpPr>
        <p:spPr>
          <a:xfrm flipH="1" flipV="1">
            <a:off x="905759" y="2230401"/>
            <a:ext cx="45720" cy="3528191"/>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889514" y="5848952"/>
            <a:ext cx="1465991" cy="461665"/>
          </a:xfrm>
          <a:prstGeom prst="rect">
            <a:avLst/>
          </a:prstGeom>
          <a:noFill/>
        </p:spPr>
        <p:txBody>
          <a:bodyPr wrap="square" rtlCol="0">
            <a:spAutoFit/>
          </a:bodyPr>
          <a:lstStyle/>
          <a:p>
            <a:pPr algn="ctr"/>
            <a:r>
              <a:rPr lang="en-US" sz="1200" dirty="0">
                <a:latin typeface="Graphik Light"/>
              </a:rPr>
              <a:t>802.11ac Wave 2</a:t>
            </a:r>
          </a:p>
          <a:p>
            <a:pPr algn="ctr"/>
            <a:r>
              <a:rPr lang="en-US" sz="1200" dirty="0">
                <a:latin typeface="Graphik Light"/>
              </a:rPr>
              <a:t>3.5 </a:t>
            </a:r>
            <a:r>
              <a:rPr lang="en-US" sz="1200" dirty="0" err="1">
                <a:latin typeface="Graphik Light"/>
              </a:rPr>
              <a:t>Gbps</a:t>
            </a:r>
            <a:endParaRPr lang="en-US" sz="1200" dirty="0">
              <a:latin typeface="Graphik Light"/>
            </a:endParaRPr>
          </a:p>
        </p:txBody>
      </p:sp>
      <p:sp>
        <p:nvSpPr>
          <p:cNvPr id="9" name="TextBox 8"/>
          <p:cNvSpPr txBox="1"/>
          <p:nvPr/>
        </p:nvSpPr>
        <p:spPr>
          <a:xfrm>
            <a:off x="1785987" y="4870277"/>
            <a:ext cx="1044102" cy="276999"/>
          </a:xfrm>
          <a:prstGeom prst="rect">
            <a:avLst/>
          </a:prstGeom>
          <a:noFill/>
        </p:spPr>
        <p:txBody>
          <a:bodyPr wrap="square" rtlCol="0">
            <a:spAutoFit/>
          </a:bodyPr>
          <a:lstStyle/>
          <a:p>
            <a:r>
              <a:rPr lang="en-US" sz="1200" b="1" dirty="0">
                <a:latin typeface="Graphik Light"/>
              </a:rPr>
              <a:t>Fat-APs</a:t>
            </a:r>
          </a:p>
        </p:txBody>
      </p:sp>
      <p:sp>
        <p:nvSpPr>
          <p:cNvPr id="109" name="TextBox 108"/>
          <p:cNvSpPr txBox="1"/>
          <p:nvPr/>
        </p:nvSpPr>
        <p:spPr>
          <a:xfrm>
            <a:off x="3894352" y="4845697"/>
            <a:ext cx="1276631" cy="461665"/>
          </a:xfrm>
          <a:prstGeom prst="rect">
            <a:avLst/>
          </a:prstGeom>
          <a:noFill/>
        </p:spPr>
        <p:txBody>
          <a:bodyPr wrap="square" rtlCol="0">
            <a:spAutoFit/>
          </a:bodyPr>
          <a:lstStyle/>
          <a:p>
            <a:r>
              <a:rPr lang="en-US" sz="1200" b="1" dirty="0">
                <a:latin typeface="Graphik Light"/>
              </a:rPr>
              <a:t>Controllers</a:t>
            </a:r>
          </a:p>
          <a:p>
            <a:endParaRPr lang="en-US" sz="1200" b="1" dirty="0">
              <a:latin typeface="Graphik Light"/>
            </a:endParaRPr>
          </a:p>
        </p:txBody>
      </p:sp>
      <p:sp>
        <p:nvSpPr>
          <p:cNvPr id="2" name="Oval 1"/>
          <p:cNvSpPr>
            <a:spLocks noChangeAspect="1"/>
          </p:cNvSpPr>
          <p:nvPr/>
        </p:nvSpPr>
        <p:spPr>
          <a:xfrm>
            <a:off x="1987532" y="5739341"/>
            <a:ext cx="91440" cy="9144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3577765" y="5739341"/>
            <a:ext cx="91440" cy="9144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5008631" y="5739341"/>
            <a:ext cx="91440" cy="9144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6598112" y="5739341"/>
            <a:ext cx="91440" cy="9144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884085" y="5031115"/>
            <a:ext cx="91440" cy="9144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931478" y="5787050"/>
            <a:ext cx="7610185" cy="0"/>
          </a:xfrm>
          <a:prstGeom prst="line">
            <a:avLst/>
          </a:prstGeom>
          <a:ln>
            <a:solidFill>
              <a:schemeClr val="tx2">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1" name="Oval 50"/>
          <p:cNvSpPr>
            <a:spLocks noChangeAspect="1"/>
          </p:cNvSpPr>
          <p:nvPr/>
        </p:nvSpPr>
        <p:spPr>
          <a:xfrm>
            <a:off x="885758" y="5734381"/>
            <a:ext cx="91440" cy="9144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46467" y="512763"/>
            <a:ext cx="7772400" cy="685800"/>
          </a:xfrm>
        </p:spPr>
        <p:txBody>
          <a:bodyPr>
            <a:normAutofit/>
          </a:bodyPr>
          <a:lstStyle/>
          <a:p>
            <a:r>
              <a:rPr lang="en-US" dirty="0"/>
              <a:t>History of </a:t>
            </a:r>
            <a:r>
              <a:rPr lang="en-US" dirty="0" err="1"/>
              <a:t>WiFi</a:t>
            </a:r>
            <a:r>
              <a:rPr lang="en-US" dirty="0"/>
              <a:t> – What is missing today?</a:t>
            </a:r>
          </a:p>
        </p:txBody>
      </p:sp>
      <p:sp>
        <p:nvSpPr>
          <p:cNvPr id="374" name="TextBox 373"/>
          <p:cNvSpPr txBox="1"/>
          <p:nvPr/>
        </p:nvSpPr>
        <p:spPr>
          <a:xfrm>
            <a:off x="6858670" y="4647944"/>
            <a:ext cx="1740382" cy="276999"/>
          </a:xfrm>
          <a:prstGeom prst="rect">
            <a:avLst/>
          </a:prstGeom>
          <a:noFill/>
        </p:spPr>
        <p:txBody>
          <a:bodyPr wrap="square" rtlCol="0">
            <a:spAutoFit/>
          </a:bodyPr>
          <a:lstStyle/>
          <a:p>
            <a:r>
              <a:rPr lang="en-US" sz="1200" b="1" dirty="0">
                <a:latin typeface="Graphik Light"/>
              </a:rPr>
              <a:t>Cloud Wi-Fi</a:t>
            </a:r>
          </a:p>
        </p:txBody>
      </p:sp>
      <p:sp>
        <p:nvSpPr>
          <p:cNvPr id="25" name="Freeform 24"/>
          <p:cNvSpPr/>
          <p:nvPr/>
        </p:nvSpPr>
        <p:spPr>
          <a:xfrm>
            <a:off x="1021594" y="4747053"/>
            <a:ext cx="3189317" cy="560309"/>
          </a:xfrm>
          <a:custGeom>
            <a:avLst/>
            <a:gdLst>
              <a:gd name="connsiteX0" fmla="*/ 0 w 3048000"/>
              <a:gd name="connsiteY0" fmla="*/ 438549 h 486174"/>
              <a:gd name="connsiteX1" fmla="*/ 1247775 w 3048000"/>
              <a:gd name="connsiteY1" fmla="*/ 399 h 486174"/>
              <a:gd name="connsiteX2" fmla="*/ 2057400 w 3048000"/>
              <a:gd name="connsiteY2" fmla="*/ 362349 h 486174"/>
              <a:gd name="connsiteX3" fmla="*/ 3048000 w 3048000"/>
              <a:gd name="connsiteY3" fmla="*/ 486174 h 486174"/>
            </a:gdLst>
            <a:ahLst/>
            <a:cxnLst>
              <a:cxn ang="0">
                <a:pos x="connsiteX0" y="connsiteY0"/>
              </a:cxn>
              <a:cxn ang="0">
                <a:pos x="connsiteX1" y="connsiteY1"/>
              </a:cxn>
              <a:cxn ang="0">
                <a:pos x="connsiteX2" y="connsiteY2"/>
              </a:cxn>
              <a:cxn ang="0">
                <a:pos x="connsiteX3" y="connsiteY3"/>
              </a:cxn>
            </a:cxnLst>
            <a:rect l="l" t="t" r="r" b="b"/>
            <a:pathLst>
              <a:path w="3048000" h="486174">
                <a:moveTo>
                  <a:pt x="0" y="438549"/>
                </a:moveTo>
                <a:cubicBezTo>
                  <a:pt x="452437" y="225824"/>
                  <a:pt x="904875" y="13099"/>
                  <a:pt x="1247775" y="399"/>
                </a:cubicBezTo>
                <a:cubicBezTo>
                  <a:pt x="1590675" y="-12301"/>
                  <a:pt x="1757363" y="281387"/>
                  <a:pt x="2057400" y="362349"/>
                </a:cubicBezTo>
                <a:cubicBezTo>
                  <a:pt x="2357437" y="443311"/>
                  <a:pt x="2702718" y="464742"/>
                  <a:pt x="3048000" y="486174"/>
                </a:cubicBezTo>
              </a:path>
            </a:pathLst>
          </a:cu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6" name="Freeform 45"/>
          <p:cNvSpPr/>
          <p:nvPr/>
        </p:nvSpPr>
        <p:spPr>
          <a:xfrm>
            <a:off x="2623374" y="4560986"/>
            <a:ext cx="5770960" cy="802518"/>
          </a:xfrm>
          <a:custGeom>
            <a:avLst/>
            <a:gdLst>
              <a:gd name="connsiteX0" fmla="*/ 0 w 3048000"/>
              <a:gd name="connsiteY0" fmla="*/ 438549 h 486174"/>
              <a:gd name="connsiteX1" fmla="*/ 1247775 w 3048000"/>
              <a:gd name="connsiteY1" fmla="*/ 399 h 486174"/>
              <a:gd name="connsiteX2" fmla="*/ 2057400 w 3048000"/>
              <a:gd name="connsiteY2" fmla="*/ 362349 h 486174"/>
              <a:gd name="connsiteX3" fmla="*/ 3048000 w 3048000"/>
              <a:gd name="connsiteY3" fmla="*/ 486174 h 486174"/>
            </a:gdLst>
            <a:ahLst/>
            <a:cxnLst>
              <a:cxn ang="0">
                <a:pos x="connsiteX0" y="connsiteY0"/>
              </a:cxn>
              <a:cxn ang="0">
                <a:pos x="connsiteX1" y="connsiteY1"/>
              </a:cxn>
              <a:cxn ang="0">
                <a:pos x="connsiteX2" y="connsiteY2"/>
              </a:cxn>
              <a:cxn ang="0">
                <a:pos x="connsiteX3" y="connsiteY3"/>
              </a:cxn>
            </a:cxnLst>
            <a:rect l="l" t="t" r="r" b="b"/>
            <a:pathLst>
              <a:path w="3048000" h="486174">
                <a:moveTo>
                  <a:pt x="0" y="438549"/>
                </a:moveTo>
                <a:cubicBezTo>
                  <a:pt x="452437" y="225824"/>
                  <a:pt x="904875" y="13099"/>
                  <a:pt x="1247775" y="399"/>
                </a:cubicBezTo>
                <a:cubicBezTo>
                  <a:pt x="1590675" y="-12301"/>
                  <a:pt x="1757363" y="281387"/>
                  <a:pt x="2057400" y="362349"/>
                </a:cubicBezTo>
                <a:cubicBezTo>
                  <a:pt x="2357437" y="443311"/>
                  <a:pt x="2702718" y="464742"/>
                  <a:pt x="3048000" y="486174"/>
                </a:cubicBezTo>
              </a:path>
            </a:pathLst>
          </a:custGeom>
          <a:noFill/>
          <a:ln w="3492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6" name="Freeform 25"/>
          <p:cNvSpPr/>
          <p:nvPr/>
        </p:nvSpPr>
        <p:spPr>
          <a:xfrm>
            <a:off x="4439859" y="4498085"/>
            <a:ext cx="3886200" cy="976009"/>
          </a:xfrm>
          <a:custGeom>
            <a:avLst/>
            <a:gdLst>
              <a:gd name="connsiteX0" fmla="*/ 0 w 3886200"/>
              <a:gd name="connsiteY0" fmla="*/ 1115179 h 1115179"/>
              <a:gd name="connsiteX1" fmla="*/ 2381250 w 3886200"/>
              <a:gd name="connsiteY1" fmla="*/ 86479 h 1115179"/>
              <a:gd name="connsiteX2" fmla="*/ 3886200 w 3886200"/>
              <a:gd name="connsiteY2" fmla="*/ 57904 h 1115179"/>
              <a:gd name="connsiteX3" fmla="*/ 3886200 w 3886200"/>
              <a:gd name="connsiteY3" fmla="*/ 57904 h 1115179"/>
            </a:gdLst>
            <a:ahLst/>
            <a:cxnLst>
              <a:cxn ang="0">
                <a:pos x="connsiteX0" y="connsiteY0"/>
              </a:cxn>
              <a:cxn ang="0">
                <a:pos x="connsiteX1" y="connsiteY1"/>
              </a:cxn>
              <a:cxn ang="0">
                <a:pos x="connsiteX2" y="connsiteY2"/>
              </a:cxn>
              <a:cxn ang="0">
                <a:pos x="connsiteX3" y="connsiteY3"/>
              </a:cxn>
            </a:cxnLst>
            <a:rect l="l" t="t" r="r" b="b"/>
            <a:pathLst>
              <a:path w="3886200" h="1115179">
                <a:moveTo>
                  <a:pt x="0" y="1115179"/>
                </a:moveTo>
                <a:cubicBezTo>
                  <a:pt x="866775" y="688935"/>
                  <a:pt x="1733550" y="262691"/>
                  <a:pt x="2381250" y="86479"/>
                </a:cubicBezTo>
                <a:cubicBezTo>
                  <a:pt x="3028950" y="-89734"/>
                  <a:pt x="3886200" y="57904"/>
                  <a:pt x="3886200" y="57904"/>
                </a:cubicBezTo>
                <a:lnTo>
                  <a:pt x="3886200" y="57904"/>
                </a:lnTo>
              </a:path>
            </a:pathLst>
          </a:custGeom>
          <a:noFill/>
          <a:ln w="317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2" name="TextBox 51"/>
          <p:cNvSpPr txBox="1"/>
          <p:nvPr/>
        </p:nvSpPr>
        <p:spPr>
          <a:xfrm>
            <a:off x="1735334" y="5470866"/>
            <a:ext cx="1044102" cy="276999"/>
          </a:xfrm>
          <a:prstGeom prst="rect">
            <a:avLst/>
          </a:prstGeom>
          <a:noFill/>
        </p:spPr>
        <p:txBody>
          <a:bodyPr wrap="square" rtlCol="0">
            <a:spAutoFit/>
          </a:bodyPr>
          <a:lstStyle/>
          <a:p>
            <a:r>
              <a:rPr lang="en-US" sz="1200" b="1" dirty="0">
                <a:latin typeface="Graphik Light"/>
              </a:rPr>
              <a:t>2001</a:t>
            </a:r>
          </a:p>
        </p:txBody>
      </p:sp>
      <p:sp>
        <p:nvSpPr>
          <p:cNvPr id="53" name="TextBox 52"/>
          <p:cNvSpPr txBox="1"/>
          <p:nvPr/>
        </p:nvSpPr>
        <p:spPr>
          <a:xfrm>
            <a:off x="3332906" y="5470866"/>
            <a:ext cx="1044102" cy="276999"/>
          </a:xfrm>
          <a:prstGeom prst="rect">
            <a:avLst/>
          </a:prstGeom>
          <a:noFill/>
        </p:spPr>
        <p:txBody>
          <a:bodyPr wrap="square" rtlCol="0">
            <a:spAutoFit/>
          </a:bodyPr>
          <a:lstStyle/>
          <a:p>
            <a:r>
              <a:rPr lang="en-US" sz="1200" b="1" dirty="0">
                <a:latin typeface="Graphik Light"/>
              </a:rPr>
              <a:t>2008</a:t>
            </a:r>
          </a:p>
        </p:txBody>
      </p:sp>
      <p:sp>
        <p:nvSpPr>
          <p:cNvPr id="54" name="TextBox 53"/>
          <p:cNvSpPr txBox="1"/>
          <p:nvPr/>
        </p:nvSpPr>
        <p:spPr>
          <a:xfrm>
            <a:off x="6382959" y="5500044"/>
            <a:ext cx="1044102" cy="276999"/>
          </a:xfrm>
          <a:prstGeom prst="rect">
            <a:avLst/>
          </a:prstGeom>
          <a:noFill/>
        </p:spPr>
        <p:txBody>
          <a:bodyPr wrap="square" rtlCol="0">
            <a:spAutoFit/>
          </a:bodyPr>
          <a:lstStyle/>
          <a:p>
            <a:r>
              <a:rPr lang="en-US" sz="1200" b="1" dirty="0">
                <a:latin typeface="Graphik Light"/>
              </a:rPr>
              <a:t>2017</a:t>
            </a:r>
          </a:p>
        </p:txBody>
      </p:sp>
      <p:sp>
        <p:nvSpPr>
          <p:cNvPr id="55" name="TextBox 54"/>
          <p:cNvSpPr txBox="1"/>
          <p:nvPr/>
        </p:nvSpPr>
        <p:spPr>
          <a:xfrm>
            <a:off x="4804990" y="5481593"/>
            <a:ext cx="1044102" cy="276999"/>
          </a:xfrm>
          <a:prstGeom prst="rect">
            <a:avLst/>
          </a:prstGeom>
          <a:noFill/>
        </p:spPr>
        <p:txBody>
          <a:bodyPr wrap="square" rtlCol="0">
            <a:spAutoFit/>
          </a:bodyPr>
          <a:lstStyle/>
          <a:p>
            <a:r>
              <a:rPr lang="en-US" sz="1200" b="1" dirty="0">
                <a:latin typeface="Graphik Light"/>
              </a:rPr>
              <a:t>2013</a:t>
            </a:r>
          </a:p>
        </p:txBody>
      </p:sp>
      <p:pic>
        <p:nvPicPr>
          <p:cNvPr id="41" name="Picture 40" descr="lapt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019" y="2436208"/>
            <a:ext cx="651168" cy="357733"/>
          </a:xfrm>
          <a:prstGeom prst="rect">
            <a:avLst/>
          </a:prstGeom>
        </p:spPr>
      </p:pic>
      <p:pic>
        <p:nvPicPr>
          <p:cNvPr id="42" name="Picture 41" descr="i_access poi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052" y="3927016"/>
            <a:ext cx="457200" cy="457200"/>
          </a:xfrm>
          <a:prstGeom prst="rect">
            <a:avLst/>
          </a:prstGeom>
        </p:spPr>
      </p:pic>
      <p:pic>
        <p:nvPicPr>
          <p:cNvPr id="43" name="Picture 42" descr="i_access poi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3339" y="3881898"/>
            <a:ext cx="457200" cy="457200"/>
          </a:xfrm>
          <a:prstGeom prst="rect">
            <a:avLst/>
          </a:prstGeom>
        </p:spPr>
      </p:pic>
      <p:pic>
        <p:nvPicPr>
          <p:cNvPr id="44" name="Picture 43" descr="controller-bas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6267" y="3147444"/>
            <a:ext cx="1219468" cy="494609"/>
          </a:xfrm>
          <a:prstGeom prst="rect">
            <a:avLst/>
          </a:prstGeom>
        </p:spPr>
      </p:pic>
      <p:sp>
        <p:nvSpPr>
          <p:cNvPr id="45" name="TextBox 44"/>
          <p:cNvSpPr txBox="1"/>
          <p:nvPr/>
        </p:nvSpPr>
        <p:spPr>
          <a:xfrm>
            <a:off x="1967761" y="3860886"/>
            <a:ext cx="1216026" cy="646331"/>
          </a:xfrm>
          <a:prstGeom prst="rect">
            <a:avLst/>
          </a:prstGeom>
          <a:noFill/>
        </p:spPr>
        <p:txBody>
          <a:bodyPr wrap="square" rtlCol="0">
            <a:spAutoFit/>
          </a:bodyPr>
          <a:lstStyle/>
          <a:p>
            <a:pPr algn="ctr"/>
            <a:r>
              <a:rPr lang="en-US" sz="1200" b="1" dirty="0">
                <a:latin typeface="Graphik Light"/>
              </a:rPr>
              <a:t>Management</a:t>
            </a:r>
          </a:p>
          <a:p>
            <a:pPr algn="ctr"/>
            <a:r>
              <a:rPr lang="en-US" sz="1200" b="1" dirty="0">
                <a:latin typeface="Graphik Light"/>
              </a:rPr>
              <a:t>Control</a:t>
            </a:r>
          </a:p>
          <a:p>
            <a:pPr algn="ctr"/>
            <a:r>
              <a:rPr lang="en-US" sz="1200" b="1" dirty="0">
                <a:latin typeface="Graphik Light"/>
              </a:rPr>
              <a:t>Data</a:t>
            </a:r>
          </a:p>
        </p:txBody>
      </p:sp>
      <p:pic>
        <p:nvPicPr>
          <p:cNvPr id="47" name="Picture 46" descr="i_access poi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6905" y="3872920"/>
            <a:ext cx="457200" cy="457200"/>
          </a:xfrm>
          <a:prstGeom prst="rect">
            <a:avLst/>
          </a:prstGeom>
        </p:spPr>
      </p:pic>
      <p:pic>
        <p:nvPicPr>
          <p:cNvPr id="48" name="Picture 47" descr="purpose-built-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1092" y="1954158"/>
            <a:ext cx="1148825" cy="789181"/>
          </a:xfrm>
          <a:prstGeom prst="rect">
            <a:avLst/>
          </a:prstGeom>
        </p:spPr>
      </p:pic>
      <p:sp>
        <p:nvSpPr>
          <p:cNvPr id="49" name="TextBox 48"/>
          <p:cNvSpPr txBox="1"/>
          <p:nvPr/>
        </p:nvSpPr>
        <p:spPr>
          <a:xfrm>
            <a:off x="4835640" y="2447782"/>
            <a:ext cx="1223963" cy="276999"/>
          </a:xfrm>
          <a:prstGeom prst="rect">
            <a:avLst/>
          </a:prstGeom>
          <a:noFill/>
        </p:spPr>
        <p:txBody>
          <a:bodyPr wrap="square" rtlCol="0">
            <a:spAutoFit/>
          </a:bodyPr>
          <a:lstStyle/>
          <a:p>
            <a:pPr algn="ctr"/>
            <a:r>
              <a:rPr lang="en-US" sz="1200" b="1" dirty="0">
                <a:latin typeface="Graphik Light"/>
              </a:rPr>
              <a:t>Management</a:t>
            </a:r>
          </a:p>
        </p:txBody>
      </p:sp>
      <p:sp>
        <p:nvSpPr>
          <p:cNvPr id="50" name="TextBox 49"/>
          <p:cNvSpPr txBox="1"/>
          <p:nvPr/>
        </p:nvSpPr>
        <p:spPr>
          <a:xfrm>
            <a:off x="5170983" y="3213542"/>
            <a:ext cx="1044102" cy="276999"/>
          </a:xfrm>
          <a:prstGeom prst="rect">
            <a:avLst/>
          </a:prstGeom>
          <a:noFill/>
        </p:spPr>
        <p:txBody>
          <a:bodyPr wrap="square" rtlCol="0">
            <a:spAutoFit/>
          </a:bodyPr>
          <a:lstStyle/>
          <a:p>
            <a:pPr algn="ctr"/>
            <a:r>
              <a:rPr lang="en-US" sz="1200" b="1" dirty="0">
                <a:latin typeface="Graphik Light"/>
              </a:rPr>
              <a:t>Control</a:t>
            </a:r>
          </a:p>
        </p:txBody>
      </p:sp>
      <p:sp>
        <p:nvSpPr>
          <p:cNvPr id="56" name="TextBox 55"/>
          <p:cNvSpPr txBox="1"/>
          <p:nvPr/>
        </p:nvSpPr>
        <p:spPr>
          <a:xfrm>
            <a:off x="4648932" y="3989010"/>
            <a:ext cx="1044102" cy="276999"/>
          </a:xfrm>
          <a:prstGeom prst="rect">
            <a:avLst/>
          </a:prstGeom>
          <a:noFill/>
        </p:spPr>
        <p:txBody>
          <a:bodyPr wrap="square" rtlCol="0">
            <a:spAutoFit/>
          </a:bodyPr>
          <a:lstStyle/>
          <a:p>
            <a:pPr algn="ctr"/>
            <a:r>
              <a:rPr lang="en-US" sz="1200" b="1" dirty="0">
                <a:latin typeface="Graphik Light"/>
              </a:rPr>
              <a:t>Data</a:t>
            </a:r>
          </a:p>
        </p:txBody>
      </p:sp>
      <p:sp>
        <p:nvSpPr>
          <p:cNvPr id="57" name="TextBox 56"/>
          <p:cNvSpPr txBox="1"/>
          <p:nvPr/>
        </p:nvSpPr>
        <p:spPr>
          <a:xfrm>
            <a:off x="7652105" y="2547121"/>
            <a:ext cx="1247184" cy="276999"/>
          </a:xfrm>
          <a:prstGeom prst="rect">
            <a:avLst/>
          </a:prstGeom>
          <a:noFill/>
        </p:spPr>
        <p:txBody>
          <a:bodyPr wrap="square" rtlCol="0">
            <a:spAutoFit/>
          </a:bodyPr>
          <a:lstStyle/>
          <a:p>
            <a:pPr algn="ctr"/>
            <a:r>
              <a:rPr lang="en-US" sz="1200" b="1" dirty="0">
                <a:latin typeface="Graphik Light"/>
              </a:rPr>
              <a:t>Management</a:t>
            </a:r>
          </a:p>
        </p:txBody>
      </p:sp>
      <p:sp>
        <p:nvSpPr>
          <p:cNvPr id="59" name="TextBox 58"/>
          <p:cNvSpPr txBox="1"/>
          <p:nvPr/>
        </p:nvSpPr>
        <p:spPr>
          <a:xfrm>
            <a:off x="7584105" y="3735716"/>
            <a:ext cx="1044102" cy="646331"/>
          </a:xfrm>
          <a:prstGeom prst="rect">
            <a:avLst/>
          </a:prstGeom>
          <a:noFill/>
        </p:spPr>
        <p:txBody>
          <a:bodyPr wrap="square" rtlCol="0">
            <a:spAutoFit/>
          </a:bodyPr>
          <a:lstStyle/>
          <a:p>
            <a:pPr algn="ctr"/>
            <a:endParaRPr lang="en-US" sz="1200" b="1" dirty="0">
              <a:latin typeface="Graphik Light"/>
            </a:endParaRPr>
          </a:p>
          <a:p>
            <a:pPr algn="ctr"/>
            <a:r>
              <a:rPr lang="en-US" sz="1200" b="1" dirty="0">
                <a:latin typeface="Graphik Light"/>
              </a:rPr>
              <a:t>Control</a:t>
            </a:r>
          </a:p>
          <a:p>
            <a:pPr algn="ctr"/>
            <a:r>
              <a:rPr lang="en-US" sz="1200" b="1" dirty="0">
                <a:latin typeface="Graphik Light"/>
              </a:rPr>
              <a:t>Data</a:t>
            </a:r>
          </a:p>
        </p:txBody>
      </p:sp>
    </p:spTree>
    <p:extLst>
      <p:ext uri="{BB962C8B-B14F-4D97-AF65-F5344CB8AC3E}">
        <p14:creationId xmlns:p14="http://schemas.microsoft.com/office/powerpoint/2010/main" val="199967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p:bldP spid="50" grpId="0"/>
      <p:bldP spid="56" grpId="0"/>
      <p:bldP spid="57" grpId="0"/>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269627"/>
            <a:ext cx="7772400" cy="945488"/>
          </a:xfrm>
        </p:spPr>
        <p:txBody>
          <a:bodyPr>
            <a:normAutofit/>
          </a:bodyPr>
          <a:lstStyle/>
          <a:p>
            <a:r>
              <a:rPr lang="en-US" dirty="0"/>
              <a:t>Auto Packet Trace</a:t>
            </a:r>
          </a:p>
        </p:txBody>
      </p:sp>
      <p:grpSp>
        <p:nvGrpSpPr>
          <p:cNvPr id="7" name="Group 6"/>
          <p:cNvGrpSpPr/>
          <p:nvPr/>
        </p:nvGrpSpPr>
        <p:grpSpPr>
          <a:xfrm>
            <a:off x="706605" y="2293681"/>
            <a:ext cx="3657600" cy="3059126"/>
            <a:chOff x="572135" y="1472290"/>
            <a:chExt cx="3657600" cy="3059126"/>
          </a:xfrm>
        </p:grpSpPr>
        <p:grpSp>
          <p:nvGrpSpPr>
            <p:cNvPr id="3" name="Group 2"/>
            <p:cNvGrpSpPr/>
            <p:nvPr/>
          </p:nvGrpSpPr>
          <p:grpSpPr>
            <a:xfrm>
              <a:off x="572135" y="1967535"/>
              <a:ext cx="3657600" cy="2563881"/>
              <a:chOff x="572135" y="1967535"/>
              <a:chExt cx="3657600" cy="2563881"/>
            </a:xfrm>
          </p:grpSpPr>
          <p:pic>
            <p:nvPicPr>
              <p:cNvPr id="4" name="Picture 3" descr="Screen Shot 2017-03-23 at 5.29.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135" y="1967535"/>
                <a:ext cx="3657600" cy="2563881"/>
              </a:xfrm>
              <a:prstGeom prst="rect">
                <a:avLst/>
              </a:prstGeom>
            </p:spPr>
          </p:pic>
          <p:sp>
            <p:nvSpPr>
              <p:cNvPr id="9" name="Rectangle 8"/>
              <p:cNvSpPr/>
              <p:nvPr/>
            </p:nvSpPr>
            <p:spPr>
              <a:xfrm>
                <a:off x="572135" y="1967535"/>
                <a:ext cx="3657600" cy="2563881"/>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592679" y="1472290"/>
              <a:ext cx="3637056" cy="461665"/>
            </a:xfrm>
            <a:prstGeom prst="rect">
              <a:avLst/>
            </a:prstGeom>
            <a:noFill/>
          </p:spPr>
          <p:txBody>
            <a:bodyPr wrap="square" rtlCol="0">
              <a:spAutoFit/>
            </a:bodyPr>
            <a:lstStyle/>
            <a:p>
              <a:r>
                <a:rPr lang="en-US" sz="1200" dirty="0">
                  <a:solidFill>
                    <a:schemeClr val="tx2"/>
                  </a:solidFill>
                  <a:latin typeface="Graphik Medium"/>
                  <a:ea typeface="Graphik Medium" charset="0"/>
                  <a:cs typeface="Graphik Medium"/>
                </a:rPr>
                <a:t>Auto packet captures inline and in real time, stored in the context of specific client failures</a:t>
              </a:r>
            </a:p>
          </p:txBody>
        </p:sp>
      </p:grpSp>
      <p:grpSp>
        <p:nvGrpSpPr>
          <p:cNvPr id="15" name="Group 14"/>
          <p:cNvGrpSpPr/>
          <p:nvPr/>
        </p:nvGrpSpPr>
        <p:grpSpPr>
          <a:xfrm>
            <a:off x="4667984" y="2329540"/>
            <a:ext cx="3979285" cy="3059210"/>
            <a:chOff x="4667983" y="1472290"/>
            <a:chExt cx="3979285" cy="3059210"/>
          </a:xfrm>
        </p:grpSpPr>
        <p:grpSp>
          <p:nvGrpSpPr>
            <p:cNvPr id="14" name="Group 13"/>
            <p:cNvGrpSpPr/>
            <p:nvPr/>
          </p:nvGrpSpPr>
          <p:grpSpPr>
            <a:xfrm>
              <a:off x="4768000" y="1967535"/>
              <a:ext cx="3657600" cy="2563965"/>
              <a:chOff x="4768000" y="1967535"/>
              <a:chExt cx="3657600" cy="2563965"/>
            </a:xfrm>
          </p:grpSpPr>
          <p:pic>
            <p:nvPicPr>
              <p:cNvPr id="12" name="Picture 11"/>
              <p:cNvPicPr>
                <a:picLocks noChangeAspect="1"/>
              </p:cNvPicPr>
              <p:nvPr/>
            </p:nvPicPr>
            <p:blipFill>
              <a:blip r:embed="rId3"/>
              <a:stretch>
                <a:fillRect/>
              </a:stretch>
            </p:blipFill>
            <p:spPr>
              <a:xfrm>
                <a:off x="4768000" y="1967535"/>
                <a:ext cx="3657600" cy="2563965"/>
              </a:xfrm>
              <a:prstGeom prst="rect">
                <a:avLst/>
              </a:prstGeom>
            </p:spPr>
          </p:pic>
          <p:sp>
            <p:nvSpPr>
              <p:cNvPr id="19" name="Rectangle 18"/>
              <p:cNvSpPr/>
              <p:nvPr/>
            </p:nvSpPr>
            <p:spPr>
              <a:xfrm>
                <a:off x="4768000" y="1967535"/>
                <a:ext cx="3657600" cy="2563881"/>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4667983" y="1472290"/>
              <a:ext cx="3979285" cy="461665"/>
            </a:xfrm>
            <a:prstGeom prst="rect">
              <a:avLst/>
            </a:prstGeom>
            <a:noFill/>
          </p:spPr>
          <p:txBody>
            <a:bodyPr wrap="square" rtlCol="0">
              <a:spAutoFit/>
            </a:bodyPr>
            <a:lstStyle/>
            <a:p>
              <a:r>
                <a:rPr lang="en-US" sz="1200" dirty="0">
                  <a:solidFill>
                    <a:schemeClr val="tx2"/>
                  </a:solidFill>
                  <a:latin typeface="Graphik Medium"/>
                  <a:ea typeface="Graphik Medium" charset="0"/>
                  <a:cs typeface="Graphik Medium"/>
                </a:rPr>
                <a:t>Visual packet trace analysis and auto diagnosis simplifies debugging.</a:t>
              </a:r>
            </a:p>
          </p:txBody>
        </p:sp>
      </p:grpSp>
      <p:cxnSp>
        <p:nvCxnSpPr>
          <p:cNvPr id="5" name="Straight Arrow Connector 4"/>
          <p:cNvCxnSpPr/>
          <p:nvPr/>
        </p:nvCxnSpPr>
        <p:spPr>
          <a:xfrm>
            <a:off x="2704638" y="4378374"/>
            <a:ext cx="2063363" cy="0"/>
          </a:xfrm>
          <a:prstGeom prst="straightConnector1">
            <a:avLst/>
          </a:prstGeom>
          <a:ln w="12700" cmpd="sng">
            <a:solidFill>
              <a:schemeClr val="accent6"/>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1569927" y="4255739"/>
            <a:ext cx="1338318" cy="234238"/>
            <a:chOff x="1920279" y="2916788"/>
            <a:chExt cx="1338318" cy="234238"/>
          </a:xfrm>
        </p:grpSpPr>
        <p:grpSp>
          <p:nvGrpSpPr>
            <p:cNvPr id="21" name="Group 20"/>
            <p:cNvGrpSpPr/>
            <p:nvPr/>
          </p:nvGrpSpPr>
          <p:grpSpPr>
            <a:xfrm>
              <a:off x="1920279" y="2916788"/>
              <a:ext cx="1338318" cy="234238"/>
              <a:chOff x="1920279" y="2916788"/>
              <a:chExt cx="1338318" cy="234238"/>
            </a:xfrm>
          </p:grpSpPr>
          <p:sp>
            <p:nvSpPr>
              <p:cNvPr id="25" name="Rectangle 24"/>
              <p:cNvSpPr/>
              <p:nvPr/>
            </p:nvSpPr>
            <p:spPr>
              <a:xfrm>
                <a:off x="1951132" y="2995632"/>
                <a:ext cx="746126" cy="1553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920279" y="2916788"/>
                <a:ext cx="1338318" cy="230832"/>
              </a:xfrm>
              <a:prstGeom prst="rect">
                <a:avLst/>
              </a:prstGeom>
              <a:noFill/>
            </p:spPr>
            <p:txBody>
              <a:bodyPr wrap="square" rtlCol="0">
                <a:spAutoFit/>
              </a:bodyPr>
              <a:lstStyle/>
              <a:p>
                <a:r>
                  <a:rPr lang="en-US" sz="900" dirty="0">
                    <a:solidFill>
                      <a:srgbClr val="5F95D4"/>
                    </a:solidFill>
                    <a:latin typeface="Graphik Medium"/>
                    <a:cs typeface="Graphik Medium"/>
                  </a:rPr>
                  <a:t>View Packet Trace</a:t>
                </a:r>
              </a:p>
            </p:txBody>
          </p:sp>
        </p:grpSp>
        <p:sp>
          <p:nvSpPr>
            <p:cNvPr id="24" name="Rectangle 23"/>
            <p:cNvSpPr/>
            <p:nvPr/>
          </p:nvSpPr>
          <p:spPr>
            <a:xfrm>
              <a:off x="1951132" y="2916788"/>
              <a:ext cx="1103857" cy="234238"/>
            </a:xfrm>
            <a:prstGeom prst="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Content Placeholder 38">
            <a:extLst>
              <a:ext uri="{FF2B5EF4-FFF2-40B4-BE49-F238E27FC236}">
                <a16:creationId xmlns:a16="http://schemas.microsoft.com/office/drawing/2014/main" id="{11E1A9E1-1BE8-42C4-9258-533C6977EB6E}"/>
              </a:ext>
            </a:extLst>
          </p:cNvPr>
          <p:cNvSpPr txBox="1">
            <a:spLocks/>
          </p:cNvSpPr>
          <p:nvPr/>
        </p:nvSpPr>
        <p:spPr>
          <a:xfrm>
            <a:off x="360001" y="1233382"/>
            <a:ext cx="7295434" cy="323174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Graphik Extralight" panose="020B0303030202060203" pitchFamily="34" charset="0"/>
              </a:rPr>
              <a:t>APs buffer latest packets for each connection</a:t>
            </a:r>
          </a:p>
          <a:p>
            <a:r>
              <a:rPr lang="en-US" sz="2000" dirty="0">
                <a:latin typeface="Graphik Extralight" panose="020B0303030202060203" pitchFamily="34" charset="0"/>
              </a:rPr>
              <a:t>In the event of a failure, packet trace is stored in the Cloud </a:t>
            </a:r>
          </a:p>
        </p:txBody>
      </p:sp>
    </p:spTree>
    <p:extLst>
      <p:ext uri="{BB962C8B-B14F-4D97-AF65-F5344CB8AC3E}">
        <p14:creationId xmlns:p14="http://schemas.microsoft.com/office/powerpoint/2010/main" val="156752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Mojo </a:t>
            </a:r>
            <a:r>
              <a:rPr lang="es-ES" dirty="0" err="1"/>
              <a:t>Packets</a:t>
            </a:r>
            <a:br>
              <a:rPr lang="es-ES" dirty="0"/>
            </a:br>
            <a:r>
              <a:rPr lang="es-ES" sz="2700" dirty="0" err="1"/>
              <a:t>The</a:t>
            </a:r>
            <a:r>
              <a:rPr lang="es-ES" sz="2700" dirty="0"/>
              <a:t> </a:t>
            </a:r>
            <a:r>
              <a:rPr lang="es-ES" sz="2700" dirty="0" err="1"/>
              <a:t>best</a:t>
            </a:r>
            <a:r>
              <a:rPr lang="es-ES" sz="2700" dirty="0"/>
              <a:t> RF </a:t>
            </a:r>
            <a:r>
              <a:rPr lang="es-ES" sz="2700" dirty="0" err="1"/>
              <a:t>troubleshooting</a:t>
            </a:r>
            <a:r>
              <a:rPr lang="es-ES" sz="2700" dirty="0"/>
              <a:t> </a:t>
            </a:r>
            <a:r>
              <a:rPr lang="es-ES" sz="2700" dirty="0" err="1"/>
              <a:t>tool</a:t>
            </a:r>
            <a:r>
              <a:rPr lang="es-ES" sz="2700" dirty="0"/>
              <a:t> in </a:t>
            </a:r>
            <a:r>
              <a:rPr lang="es-ES" sz="2700" dirty="0" err="1"/>
              <a:t>the</a:t>
            </a:r>
            <a:r>
              <a:rPr lang="es-ES" sz="2700" dirty="0"/>
              <a:t> </a:t>
            </a:r>
            <a:r>
              <a:rPr lang="es-ES" sz="2700" dirty="0" err="1"/>
              <a:t>market</a:t>
            </a:r>
            <a:endParaRPr lang="es-ES" sz="2700" dirty="0"/>
          </a:p>
        </p:txBody>
      </p:sp>
      <p:sp>
        <p:nvSpPr>
          <p:cNvPr id="4" name="Content Placeholder 3"/>
          <p:cNvSpPr txBox="1">
            <a:spLocks/>
          </p:cNvSpPr>
          <p:nvPr/>
        </p:nvSpPr>
        <p:spPr>
          <a:xfrm>
            <a:off x="422600" y="5323513"/>
            <a:ext cx="5325533" cy="865620"/>
          </a:xfrm>
          <a:prstGeom prst="rect">
            <a:avLst/>
          </a:prstGeom>
          <a:gradFill>
            <a:gsLst>
              <a:gs pos="0">
                <a:schemeClr val="bg1">
                  <a:lumMod val="85000"/>
                </a:schemeClr>
              </a:gs>
              <a:gs pos="10000">
                <a:schemeClr val="accent1">
                  <a:tint val="44500"/>
                  <a:satMod val="160000"/>
                </a:schemeClr>
              </a:gs>
              <a:gs pos="100000">
                <a:schemeClr val="accent1">
                  <a:tint val="23500"/>
                  <a:satMod val="160000"/>
                </a:schemeClr>
              </a:gs>
            </a:gsLst>
            <a:lin ang="5400000" scaled="1"/>
          </a:gra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latin typeface="Graphik Light" panose="020B0403030202060203" pitchFamily="34" charset="0"/>
              </a:rPr>
              <a:t>Mojo Packets is a cloud based tool  that represents RF traces graphically</a:t>
            </a:r>
          </a:p>
          <a:p>
            <a:pPr marL="0" indent="0" algn="ctr">
              <a:buNone/>
            </a:pPr>
            <a:r>
              <a:rPr lang="en-US" sz="1200" dirty="0">
                <a:latin typeface="Graphik Extralight" panose="020B0303030202060203" pitchFamily="34" charset="0"/>
              </a:rPr>
              <a:t>Allows to quickly spot events and problems referenced with a timeline graph. </a:t>
            </a:r>
          </a:p>
          <a:p>
            <a:pPr marL="0" indent="0" algn="ctr">
              <a:buFont typeface="Arial"/>
              <a:buNone/>
            </a:pPr>
            <a:r>
              <a:rPr lang="en-US" sz="1200" dirty="0">
                <a:latin typeface="Graphik Extralight" panose="020B0303030202060203" pitchFamily="34" charset="0"/>
              </a:rPr>
              <a:t>Zoom in and mouse over data points frame by frame, or second by second.</a:t>
            </a:r>
          </a:p>
          <a:p>
            <a:endParaRPr lang="en-US" sz="1200" dirty="0"/>
          </a:p>
          <a:p>
            <a:endParaRPr lang="en-US" sz="1200" dirty="0"/>
          </a:p>
        </p:txBody>
      </p:sp>
      <p:sp>
        <p:nvSpPr>
          <p:cNvPr id="5" name="Content Placeholder 3"/>
          <p:cNvSpPr txBox="1">
            <a:spLocks/>
          </p:cNvSpPr>
          <p:nvPr/>
        </p:nvSpPr>
        <p:spPr>
          <a:xfrm>
            <a:off x="5867400" y="3161778"/>
            <a:ext cx="3048000" cy="236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ED8513"/>
              </a:buClr>
              <a:buFont typeface="Wingdings" charset="2"/>
              <a:buChar char="§"/>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1">
                  <a:lumMod val="95000"/>
                  <a:lumOff val="5000"/>
                </a:schemeClr>
              </a:buClr>
              <a:buFont typeface="Arial"/>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1">
                  <a:lumMod val="95000"/>
                  <a:lumOff val="5000"/>
                </a:schemeClr>
              </a:buClr>
              <a:buFont typeface="Lucida Grande"/>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endParaRPr lang="en-US" dirty="0"/>
          </a:p>
          <a:p>
            <a:pPr marL="0" indent="0">
              <a:buFont typeface="Wingdings" charset="2"/>
              <a:buNone/>
            </a:pPr>
            <a:endParaRPr lang="en-US" dirty="0"/>
          </a:p>
          <a:p>
            <a:endParaRPr lang="en-US" dirty="0"/>
          </a:p>
          <a:p>
            <a:pPr marL="285750" indent="-285750">
              <a:buFont typeface="Arial" panose="020B0604020202020204" pitchFamily="34" charset="0"/>
              <a:buChar char="•"/>
            </a:pPr>
            <a:endParaRPr lang="en-US" dirty="0"/>
          </a:p>
          <a:p>
            <a:endParaRPr lang="en-US" dirty="0"/>
          </a:p>
          <a:p>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67" y="1581468"/>
            <a:ext cx="4800600" cy="3434800"/>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6141141" y="4572000"/>
            <a:ext cx="2500519" cy="1516079"/>
            <a:chOff x="6269728" y="2370121"/>
            <a:chExt cx="2500519" cy="1516079"/>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453" y="2370121"/>
              <a:ext cx="1521069" cy="883390"/>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pic>
        <p:sp>
          <p:nvSpPr>
            <p:cNvPr id="9" name="Content Placeholder 3"/>
            <p:cNvSpPr txBox="1">
              <a:spLocks/>
            </p:cNvSpPr>
            <p:nvPr/>
          </p:nvSpPr>
          <p:spPr>
            <a:xfrm>
              <a:off x="6269728" y="3342752"/>
              <a:ext cx="2500519" cy="543448"/>
            </a:xfrm>
            <a:prstGeom prst="rect">
              <a:avLst/>
            </a:prstGeom>
            <a:gradFill>
              <a:gsLst>
                <a:gs pos="0">
                  <a:schemeClr val="accent1">
                    <a:tint val="66000"/>
                    <a:satMod val="160000"/>
                  </a:schemeClr>
                </a:gs>
                <a:gs pos="10000">
                  <a:schemeClr val="accent1">
                    <a:tint val="44500"/>
                    <a:satMod val="160000"/>
                  </a:schemeClr>
                </a:gs>
                <a:gs pos="100000">
                  <a:schemeClr val="accent1">
                    <a:tint val="23500"/>
                    <a:satMod val="160000"/>
                  </a:schemeClr>
                </a:gs>
              </a:gsLst>
              <a:lin ang="5400000" scaled="1"/>
            </a:gradFill>
          </p:spPr>
          <p:txBody>
            <a:bodyPr vert="horz" lIns="91440" tIns="45720" rIns="91440" bIns="45720" rtlCol="0">
              <a:noAutofit/>
            </a:bodyPr>
            <a:lstStyle>
              <a:lvl1pPr marL="342900" indent="-342900" algn="l" defTabSz="914400" rtl="0" eaLnBrk="1" latinLnBrk="0" hangingPunct="1">
                <a:spcBef>
                  <a:spcPct val="20000"/>
                </a:spcBef>
                <a:buClr>
                  <a:srgbClr val="ED8513"/>
                </a:buClr>
                <a:buFont typeface="Wingdings" charset="2"/>
                <a:buChar char="§"/>
                <a:defRPr sz="2000" kern="1200">
                  <a:solidFill>
                    <a:schemeClr val="tx1"/>
                  </a:solidFill>
                  <a:latin typeface="Myriad Pro" pitchFamily="34" charset="0"/>
                  <a:ea typeface="+mn-ea"/>
                  <a:cs typeface="Arial" pitchFamily="34" charset="0"/>
                </a:defRPr>
              </a:lvl1pPr>
              <a:lvl2pPr marL="742950" indent="-285750" algn="l" defTabSz="914400" rtl="0" eaLnBrk="1" latinLnBrk="0" hangingPunct="1">
                <a:spcBef>
                  <a:spcPct val="20000"/>
                </a:spcBef>
                <a:buClr>
                  <a:schemeClr val="tx1">
                    <a:lumMod val="95000"/>
                    <a:lumOff val="5000"/>
                  </a:schemeClr>
                </a:buClr>
                <a:buFont typeface="Arial"/>
                <a:buChar char="•"/>
                <a:defRPr sz="1800" kern="1200">
                  <a:solidFill>
                    <a:schemeClr val="tx1"/>
                  </a:solidFill>
                  <a:latin typeface="Myriad Pro" pitchFamily="34" charset="0"/>
                  <a:ea typeface="+mn-ea"/>
                  <a:cs typeface="Arial" pitchFamily="34" charset="0"/>
                </a:defRPr>
              </a:lvl2pPr>
              <a:lvl3pPr marL="1143000" indent="-228600" algn="l" defTabSz="914400" rtl="0" eaLnBrk="1" latinLnBrk="0" hangingPunct="1">
                <a:spcBef>
                  <a:spcPct val="20000"/>
                </a:spcBef>
                <a:buClr>
                  <a:schemeClr val="tx1">
                    <a:lumMod val="95000"/>
                    <a:lumOff val="5000"/>
                  </a:schemeClr>
                </a:buClr>
                <a:buFont typeface="Lucida Grande"/>
                <a:buChar char="-"/>
                <a:defRPr sz="1800" kern="1200">
                  <a:solidFill>
                    <a:schemeClr val="tx1">
                      <a:lumMod val="75000"/>
                      <a:lumOff val="25000"/>
                    </a:schemeClr>
                  </a:solidFill>
                  <a:latin typeface="Myriad Pro"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charset="2"/>
                <a:buNone/>
              </a:pPr>
              <a:r>
                <a:rPr lang="en-US" sz="1200" dirty="0">
                  <a:latin typeface="Graphik Extralight" panose="020B0303030202060203" pitchFamily="34" charset="0"/>
                  <a:cs typeface="+mn-cs"/>
                </a:rPr>
                <a:t>Add, share, download, or delete traces from the cloud library</a:t>
              </a:r>
            </a:p>
            <a:p>
              <a:pPr marL="285750" indent="-285750">
                <a:buFont typeface="Arial" panose="020B0604020202020204" pitchFamily="34" charset="0"/>
                <a:buChar char="•"/>
              </a:pPr>
              <a:endParaRPr lang="en-US" sz="1200" dirty="0"/>
            </a:p>
            <a:p>
              <a:endParaRPr lang="en-US" sz="1200" dirty="0"/>
            </a:p>
            <a:p>
              <a:endParaRPr lang="en-US" sz="1200" dirty="0"/>
            </a:p>
          </p:txBody>
        </p:sp>
      </p:grpSp>
      <p:sp>
        <p:nvSpPr>
          <p:cNvPr id="10" name="Content Placeholder 3"/>
          <p:cNvSpPr txBox="1">
            <a:spLocks/>
          </p:cNvSpPr>
          <p:nvPr/>
        </p:nvSpPr>
        <p:spPr>
          <a:xfrm>
            <a:off x="6095999" y="1742552"/>
            <a:ext cx="2695575" cy="543448"/>
          </a:xfrm>
          <a:prstGeom prst="rect">
            <a:avLst/>
          </a:prstGeom>
          <a:gradFill>
            <a:gsLst>
              <a:gs pos="0">
                <a:schemeClr val="accent1">
                  <a:tint val="66000"/>
                  <a:satMod val="160000"/>
                </a:schemeClr>
              </a:gs>
              <a:gs pos="10000">
                <a:schemeClr val="accent1">
                  <a:tint val="44500"/>
                  <a:satMod val="160000"/>
                </a:schemeClr>
              </a:gs>
              <a:gs pos="100000">
                <a:schemeClr val="accent1">
                  <a:tint val="23500"/>
                  <a:satMod val="160000"/>
                </a:schemeClr>
              </a:gs>
            </a:gsLst>
            <a:lin ang="5400000" scaled="1"/>
          </a:gradFill>
        </p:spPr>
        <p:txBody>
          <a:bodyPr vert="horz" lIns="91440" tIns="45720" rIns="91440" bIns="45720" rtlCol="0">
            <a:noAutofit/>
          </a:bodyPr>
          <a:lstStyle>
            <a:lvl1pPr marL="342900" indent="-342900" algn="l" defTabSz="914400" rtl="0" eaLnBrk="1" latinLnBrk="0" hangingPunct="1">
              <a:spcBef>
                <a:spcPct val="20000"/>
              </a:spcBef>
              <a:buClr>
                <a:srgbClr val="ED8513"/>
              </a:buClr>
              <a:buFont typeface="Wingdings" charset="2"/>
              <a:buChar char="§"/>
              <a:defRPr sz="2000" kern="1200">
                <a:solidFill>
                  <a:schemeClr val="tx1"/>
                </a:solidFill>
                <a:latin typeface="Myriad Pro" pitchFamily="34" charset="0"/>
                <a:ea typeface="+mn-ea"/>
                <a:cs typeface="Arial" pitchFamily="34" charset="0"/>
              </a:defRPr>
            </a:lvl1pPr>
            <a:lvl2pPr marL="742950" indent="-285750" algn="l" defTabSz="914400" rtl="0" eaLnBrk="1" latinLnBrk="0" hangingPunct="1">
              <a:spcBef>
                <a:spcPct val="20000"/>
              </a:spcBef>
              <a:buClr>
                <a:schemeClr val="tx1">
                  <a:lumMod val="95000"/>
                  <a:lumOff val="5000"/>
                </a:schemeClr>
              </a:buClr>
              <a:buFont typeface="Arial"/>
              <a:buChar char="•"/>
              <a:defRPr sz="1800" kern="1200">
                <a:solidFill>
                  <a:schemeClr val="tx1"/>
                </a:solidFill>
                <a:latin typeface="Myriad Pro" pitchFamily="34" charset="0"/>
                <a:ea typeface="+mn-ea"/>
                <a:cs typeface="Arial" pitchFamily="34" charset="0"/>
              </a:defRPr>
            </a:lvl2pPr>
            <a:lvl3pPr marL="1143000" indent="-228600" algn="l" defTabSz="914400" rtl="0" eaLnBrk="1" latinLnBrk="0" hangingPunct="1">
              <a:spcBef>
                <a:spcPct val="20000"/>
              </a:spcBef>
              <a:buClr>
                <a:schemeClr val="tx1">
                  <a:lumMod val="95000"/>
                  <a:lumOff val="5000"/>
                </a:schemeClr>
              </a:buClr>
              <a:buFont typeface="Lucida Grande"/>
              <a:buChar char="-"/>
              <a:defRPr sz="1800" kern="1200">
                <a:solidFill>
                  <a:schemeClr val="tx1">
                    <a:lumMod val="75000"/>
                    <a:lumOff val="25000"/>
                  </a:schemeClr>
                </a:solidFill>
                <a:latin typeface="Myriad Pro"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charset="2"/>
              <a:buNone/>
            </a:pPr>
            <a:r>
              <a:rPr lang="en-US" sz="1200" dirty="0">
                <a:latin typeface="Graphik Extralight" panose="020B0303030202060203" pitchFamily="34" charset="0"/>
                <a:cs typeface="+mn-cs"/>
              </a:rPr>
              <a:t>Remotely capture traces in real time from any Mojo access point</a:t>
            </a:r>
          </a:p>
          <a:p>
            <a:pPr marL="285750" indent="-285750">
              <a:buFont typeface="Arial" panose="020B0604020202020204" pitchFamily="34" charset="0"/>
              <a:buChar char="•"/>
            </a:pPr>
            <a:endParaRPr lang="en-US" sz="1200" dirty="0"/>
          </a:p>
          <a:p>
            <a:endParaRPr lang="en-US" sz="1200" dirty="0"/>
          </a:p>
          <a:p>
            <a:endParaRPr lang="en-US" sz="1200" dirty="0"/>
          </a:p>
        </p:txBody>
      </p:sp>
      <p:grpSp>
        <p:nvGrpSpPr>
          <p:cNvPr id="11" name="Group 10"/>
          <p:cNvGrpSpPr/>
          <p:nvPr/>
        </p:nvGrpSpPr>
        <p:grpSpPr>
          <a:xfrm>
            <a:off x="6095999" y="2481450"/>
            <a:ext cx="2695576" cy="1938150"/>
            <a:chOff x="6172199" y="4234050"/>
            <a:chExt cx="2695576" cy="1938150"/>
          </a:xfrm>
        </p:grpSpPr>
        <p:sp>
          <p:nvSpPr>
            <p:cNvPr id="12" name="Content Placeholder 3"/>
            <p:cNvSpPr txBox="1">
              <a:spLocks/>
            </p:cNvSpPr>
            <p:nvPr/>
          </p:nvSpPr>
          <p:spPr>
            <a:xfrm>
              <a:off x="6172199" y="5476352"/>
              <a:ext cx="2695576" cy="695848"/>
            </a:xfrm>
            <a:prstGeom prst="rect">
              <a:avLst/>
            </a:prstGeom>
            <a:gradFill>
              <a:gsLst>
                <a:gs pos="0">
                  <a:schemeClr val="accent1">
                    <a:tint val="66000"/>
                    <a:satMod val="160000"/>
                  </a:schemeClr>
                </a:gs>
                <a:gs pos="10000">
                  <a:schemeClr val="accent1">
                    <a:tint val="44500"/>
                    <a:satMod val="160000"/>
                  </a:schemeClr>
                </a:gs>
                <a:gs pos="100000">
                  <a:schemeClr val="accent1">
                    <a:tint val="23500"/>
                    <a:satMod val="160000"/>
                  </a:schemeClr>
                </a:gs>
              </a:gsLst>
              <a:lin ang="5400000" scaled="1"/>
            </a:gradFill>
          </p:spPr>
          <p:txBody>
            <a:bodyPr vert="horz" lIns="91440" tIns="45720" rIns="91440" bIns="45720" rtlCol="0">
              <a:noAutofit/>
            </a:bodyPr>
            <a:lstStyle>
              <a:lvl1pPr marL="342900" indent="-342900" algn="l" defTabSz="914400" rtl="0" eaLnBrk="1" latinLnBrk="0" hangingPunct="1">
                <a:spcBef>
                  <a:spcPct val="20000"/>
                </a:spcBef>
                <a:buClr>
                  <a:srgbClr val="ED8513"/>
                </a:buClr>
                <a:buFont typeface="Wingdings" charset="2"/>
                <a:buChar char="§"/>
                <a:defRPr sz="2000" kern="1200">
                  <a:solidFill>
                    <a:schemeClr val="tx1"/>
                  </a:solidFill>
                  <a:latin typeface="Myriad Pro" pitchFamily="34" charset="0"/>
                  <a:ea typeface="+mn-ea"/>
                  <a:cs typeface="Arial" pitchFamily="34" charset="0"/>
                </a:defRPr>
              </a:lvl1pPr>
              <a:lvl2pPr marL="742950" indent="-285750" algn="l" defTabSz="914400" rtl="0" eaLnBrk="1" latinLnBrk="0" hangingPunct="1">
                <a:spcBef>
                  <a:spcPct val="20000"/>
                </a:spcBef>
                <a:buClr>
                  <a:schemeClr val="tx1">
                    <a:lumMod val="95000"/>
                    <a:lumOff val="5000"/>
                  </a:schemeClr>
                </a:buClr>
                <a:buFont typeface="Arial"/>
                <a:buChar char="•"/>
                <a:defRPr sz="1800" kern="1200">
                  <a:solidFill>
                    <a:schemeClr val="tx1"/>
                  </a:solidFill>
                  <a:latin typeface="Myriad Pro" pitchFamily="34" charset="0"/>
                  <a:ea typeface="+mn-ea"/>
                  <a:cs typeface="Arial" pitchFamily="34" charset="0"/>
                </a:defRPr>
              </a:lvl2pPr>
              <a:lvl3pPr marL="1143000" indent="-228600" algn="l" defTabSz="914400" rtl="0" eaLnBrk="1" latinLnBrk="0" hangingPunct="1">
                <a:spcBef>
                  <a:spcPct val="20000"/>
                </a:spcBef>
                <a:buClr>
                  <a:schemeClr val="tx1">
                    <a:lumMod val="95000"/>
                    <a:lumOff val="5000"/>
                  </a:schemeClr>
                </a:buClr>
                <a:buFont typeface="Lucida Grande"/>
                <a:buChar char="-"/>
                <a:defRPr sz="1800" kern="1200">
                  <a:solidFill>
                    <a:schemeClr val="tx1">
                      <a:lumMod val="75000"/>
                      <a:lumOff val="25000"/>
                    </a:schemeClr>
                  </a:solidFill>
                  <a:latin typeface="Myriad Pro"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charset="2"/>
                <a:buNone/>
              </a:pPr>
              <a:r>
                <a:rPr lang="en-US" sz="1200" dirty="0">
                  <a:latin typeface="Graphik Extralight" panose="020B0303030202060203" pitchFamily="34" charset="0"/>
                  <a:cs typeface="+mn-cs"/>
                </a:rPr>
                <a:t>Color coded data points and visualization filters makes troubleshooting easy and very fast</a:t>
              </a:r>
            </a:p>
          </p:txBody>
        </p:sp>
        <p:pic>
          <p:nvPicPr>
            <p:cNvPr id="1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4234050"/>
              <a:ext cx="2695575" cy="109995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47271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oor map.png"/>
          <p:cNvPicPr>
            <a:picLocks noChangeAspect="1"/>
          </p:cNvPicPr>
          <p:nvPr/>
        </p:nvPicPr>
        <p:blipFill>
          <a:blip r:embed="rId2">
            <a:alphaModFix amt="36000"/>
            <a:extLst>
              <a:ext uri="{28A0092B-C50C-407E-A947-70E740481C1C}">
                <a14:useLocalDpi xmlns:a14="http://schemas.microsoft.com/office/drawing/2010/main" val="0"/>
              </a:ext>
            </a:extLst>
          </a:blip>
          <a:stretch>
            <a:fillRect/>
          </a:stretch>
        </p:blipFill>
        <p:spPr>
          <a:xfrm>
            <a:off x="362297" y="2971954"/>
            <a:ext cx="5141976" cy="24719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45" y="3216858"/>
            <a:ext cx="190839" cy="18832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609" y="4082490"/>
            <a:ext cx="190839" cy="188328"/>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71" y="4930482"/>
            <a:ext cx="190839" cy="188328"/>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784" y="4662258"/>
            <a:ext cx="190839" cy="18832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672" y="3204666"/>
            <a:ext cx="190839" cy="188328"/>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664" y="4123502"/>
            <a:ext cx="190839" cy="18832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064" y="3535146"/>
            <a:ext cx="190839" cy="188328"/>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864" y="3510762"/>
            <a:ext cx="190839" cy="188328"/>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864" y="4531518"/>
            <a:ext cx="190839" cy="188328"/>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3200" y="4555902"/>
            <a:ext cx="190839" cy="18832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780" y="4123503"/>
            <a:ext cx="190839" cy="188327"/>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8672" y="3204667"/>
            <a:ext cx="190839" cy="188327"/>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0064" y="3535147"/>
            <a:ext cx="190839" cy="188327"/>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3200" y="4555903"/>
            <a:ext cx="190839" cy="188327"/>
          </a:xfrm>
          <a:prstGeom prst="rect">
            <a:avLst/>
          </a:prstGeom>
        </p:spPr>
      </p:pic>
      <p:cxnSp>
        <p:nvCxnSpPr>
          <p:cNvPr id="5" name="Straight Connector 4"/>
          <p:cNvCxnSpPr>
            <a:stCxn id="24" idx="2"/>
            <a:endCxn id="17" idx="0"/>
          </p:cNvCxnSpPr>
          <p:nvPr/>
        </p:nvCxnSpPr>
        <p:spPr>
          <a:xfrm>
            <a:off x="3084091" y="3392994"/>
            <a:ext cx="321108" cy="730509"/>
          </a:xfrm>
          <a:prstGeom prst="line">
            <a:avLst/>
          </a:prstGeom>
          <a:ln w="15875">
            <a:solidFill>
              <a:srgbClr val="5A46B4"/>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3478189" y="3702295"/>
            <a:ext cx="814864" cy="494192"/>
          </a:xfrm>
          <a:prstGeom prst="line">
            <a:avLst/>
          </a:prstGeom>
          <a:ln w="15875">
            <a:solidFill>
              <a:srgbClr val="5A46B4"/>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6" idx="1"/>
            <a:endCxn id="17" idx="3"/>
          </p:cNvCxnSpPr>
          <p:nvPr/>
        </p:nvCxnSpPr>
        <p:spPr>
          <a:xfrm flipH="1" flipV="1">
            <a:off x="3491475" y="4217666"/>
            <a:ext cx="432581" cy="432400"/>
          </a:xfrm>
          <a:prstGeom prst="line">
            <a:avLst/>
          </a:prstGeom>
          <a:ln w="15875">
            <a:solidFill>
              <a:srgbClr val="5A46B4"/>
            </a:solidFill>
            <a:prstDash val="sysDash"/>
          </a:ln>
          <a:effectLst/>
        </p:spPr>
        <p:style>
          <a:lnRef idx="2">
            <a:schemeClr val="accent1"/>
          </a:lnRef>
          <a:fillRef idx="0">
            <a:schemeClr val="accent1"/>
          </a:fillRef>
          <a:effectRef idx="1">
            <a:schemeClr val="accent1"/>
          </a:effectRef>
          <a:fontRef idx="minor">
            <a:schemeClr val="tx1"/>
          </a:fontRef>
        </p:style>
      </p:cxnSp>
      <p:sp>
        <p:nvSpPr>
          <p:cNvPr id="6" name="Title 5"/>
          <p:cNvSpPr>
            <a:spLocks noGrp="1"/>
          </p:cNvSpPr>
          <p:nvPr>
            <p:ph type="title"/>
          </p:nvPr>
        </p:nvSpPr>
        <p:spPr>
          <a:xfrm>
            <a:off x="646468" y="274638"/>
            <a:ext cx="8176250" cy="685800"/>
          </a:xfrm>
        </p:spPr>
        <p:txBody>
          <a:bodyPr>
            <a:normAutofit/>
          </a:bodyPr>
          <a:lstStyle/>
          <a:p>
            <a:r>
              <a:rPr lang="en-US" sz="2900" dirty="0"/>
              <a:t>Client Emulation with 3</a:t>
            </a:r>
            <a:r>
              <a:rPr lang="en-US" sz="2900" baseline="30000" dirty="0"/>
              <a:t>rd</a:t>
            </a:r>
            <a:r>
              <a:rPr lang="en-US" sz="2900" dirty="0"/>
              <a:t> radio</a:t>
            </a:r>
          </a:p>
        </p:txBody>
      </p:sp>
      <p:sp>
        <p:nvSpPr>
          <p:cNvPr id="34" name="Content Placeholder 33"/>
          <p:cNvSpPr>
            <a:spLocks noGrp="1"/>
          </p:cNvSpPr>
          <p:nvPr>
            <p:ph idx="1"/>
          </p:nvPr>
        </p:nvSpPr>
        <p:spPr>
          <a:xfrm>
            <a:off x="360000" y="1667405"/>
            <a:ext cx="7772400" cy="3600450"/>
          </a:xfrm>
        </p:spPr>
        <p:txBody>
          <a:bodyPr/>
          <a:lstStyle/>
          <a:p>
            <a:r>
              <a:rPr lang="en-US" sz="1800" dirty="0">
                <a:solidFill>
                  <a:srgbClr val="0A0A0F"/>
                </a:solidFill>
                <a:ea typeface="Graphik Extralight" charset="0"/>
              </a:rPr>
              <a:t>Turn multi-function tri-radio APs into WiFi clients</a:t>
            </a:r>
          </a:p>
          <a:p>
            <a:r>
              <a:rPr lang="en-US" sz="1800" dirty="0">
                <a:solidFill>
                  <a:srgbClr val="0A0A0F"/>
                </a:solidFill>
                <a:ea typeface="Graphik Extralight" charset="0"/>
              </a:rPr>
              <a:t>Proactively test your network’s readiness</a:t>
            </a:r>
          </a:p>
          <a:p>
            <a:r>
              <a:rPr lang="en-US" sz="1800" dirty="0">
                <a:solidFill>
                  <a:srgbClr val="0A0A0F"/>
                </a:solidFill>
                <a:ea typeface="Graphik Extralight" charset="0"/>
              </a:rPr>
              <a:t>Validate user-reported WiFi issues</a:t>
            </a:r>
          </a:p>
          <a:p>
            <a:endParaRPr lang="en-US" dirty="0"/>
          </a:p>
        </p:txBody>
      </p:sp>
      <p:sp>
        <p:nvSpPr>
          <p:cNvPr id="75" name="Rectangle 74"/>
          <p:cNvSpPr/>
          <p:nvPr/>
        </p:nvSpPr>
        <p:spPr>
          <a:xfrm>
            <a:off x="362297" y="2971954"/>
            <a:ext cx="5141976" cy="2471928"/>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kern="0">
              <a:solidFill>
                <a:sysClr val="windowText" lastClr="000000"/>
              </a:solidFill>
            </a:endParaRPr>
          </a:p>
        </p:txBody>
      </p:sp>
      <p:pic>
        <p:nvPicPr>
          <p:cNvPr id="48" name="m_-3515051001303566943Picture 4" descr="image00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20531" y="1667405"/>
            <a:ext cx="3141888" cy="443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33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449" y="4071785"/>
            <a:ext cx="7384928" cy="685800"/>
          </a:xfrm>
        </p:spPr>
        <p:txBody>
          <a:bodyPr>
            <a:noAutofit/>
          </a:bodyPr>
          <a:lstStyle/>
          <a:p>
            <a:r>
              <a:rPr lang="en-US" dirty="0"/>
              <a:t>Challenge #5 – Wireless Security</a:t>
            </a:r>
          </a:p>
        </p:txBody>
      </p:sp>
    </p:spTree>
    <p:extLst>
      <p:ext uri="{BB962C8B-B14F-4D97-AF65-F5344CB8AC3E}">
        <p14:creationId xmlns:p14="http://schemas.microsoft.com/office/powerpoint/2010/main" val="352522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Wireless Security</a:t>
            </a:r>
            <a:br>
              <a:rPr lang="en-US" dirty="0"/>
            </a:br>
            <a:r>
              <a:rPr lang="en-US" sz="2200" dirty="0"/>
              <a:t>Wi-Fi is the most vulnerable layer in Enterprise Security</a:t>
            </a:r>
          </a:p>
        </p:txBody>
      </p:sp>
      <p:pic>
        <p:nvPicPr>
          <p:cNvPr id="9" name="Picture 8"/>
          <p:cNvPicPr>
            <a:picLocks noChangeAspect="1"/>
          </p:cNvPicPr>
          <p:nvPr/>
        </p:nvPicPr>
        <p:blipFill>
          <a:blip r:embed="rId3"/>
          <a:stretch>
            <a:fillRect/>
          </a:stretch>
        </p:blipFill>
        <p:spPr>
          <a:xfrm>
            <a:off x="4838699" y="1493970"/>
            <a:ext cx="3301171" cy="4103151"/>
          </a:xfrm>
          <a:prstGeom prst="rect">
            <a:avLst/>
          </a:prstGeom>
        </p:spPr>
      </p:pic>
      <p:sp>
        <p:nvSpPr>
          <p:cNvPr id="37" name="Content Placeholder 2"/>
          <p:cNvSpPr txBox="1">
            <a:spLocks/>
          </p:cNvSpPr>
          <p:nvPr/>
        </p:nvSpPr>
        <p:spPr>
          <a:xfrm>
            <a:off x="638631" y="1493969"/>
            <a:ext cx="4904919" cy="455844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Graphik Extralight" panose="020B0303030202060203" pitchFamily="34" charset="0"/>
              </a:rPr>
              <a:t>Wi-Fi threats not addressed by other security infrastructure in the enterprise</a:t>
            </a:r>
          </a:p>
          <a:p>
            <a:pPr marL="0" indent="0">
              <a:buNone/>
            </a:pPr>
            <a:endParaRPr lang="en-US" sz="2000" dirty="0">
              <a:latin typeface="Graphik Extralight" panose="020B0303030202060203" pitchFamily="34" charset="0"/>
            </a:endParaRPr>
          </a:p>
          <a:p>
            <a:r>
              <a:rPr lang="en-US" sz="2000" dirty="0">
                <a:latin typeface="Graphik Extralight" panose="020B0303030202060203" pitchFamily="34" charset="0"/>
              </a:rPr>
              <a:t>Main threads are:</a:t>
            </a:r>
          </a:p>
          <a:p>
            <a:pPr lvl="1"/>
            <a:r>
              <a:rPr lang="en-US" sz="1600" dirty="0">
                <a:latin typeface="Graphik Extralight" panose="020B0303030202060203" pitchFamily="34" charset="0"/>
              </a:rPr>
              <a:t>Unlicensed spectrum</a:t>
            </a:r>
          </a:p>
          <a:p>
            <a:pPr lvl="1"/>
            <a:r>
              <a:rPr lang="en-US" sz="1600" dirty="0">
                <a:latin typeface="Graphik Extralight" panose="020B0303030202060203" pitchFamily="34" charset="0"/>
              </a:rPr>
              <a:t>Commoditization</a:t>
            </a:r>
          </a:p>
          <a:p>
            <a:pPr lvl="1"/>
            <a:r>
              <a:rPr lang="en-US" sz="1600" dirty="0">
                <a:latin typeface="Graphik Extralight" panose="020B0303030202060203" pitchFamily="34" charset="0"/>
              </a:rPr>
              <a:t>Hotspots are Open SSIDs</a:t>
            </a:r>
          </a:p>
          <a:p>
            <a:pPr marL="457200" lvl="1" indent="0">
              <a:buNone/>
            </a:pPr>
            <a:endParaRPr lang="en-US" sz="1600" dirty="0">
              <a:latin typeface="Graphik Extralight" panose="020B0303030202060203" pitchFamily="34" charset="0"/>
            </a:endParaRPr>
          </a:p>
          <a:p>
            <a:r>
              <a:rPr lang="en-US" sz="2000" dirty="0">
                <a:latin typeface="Graphik Extralight" panose="020B0303030202060203" pitchFamily="34" charset="0"/>
              </a:rPr>
              <a:t>It´s a shared medium </a:t>
            </a:r>
          </a:p>
          <a:p>
            <a:pPr lvl="1"/>
            <a:r>
              <a:rPr lang="en-US" sz="1600" dirty="0">
                <a:latin typeface="Graphik Extralight" panose="020B0303030202060203" pitchFamily="34" charset="0"/>
              </a:rPr>
              <a:t>Management frames are sent in the clear</a:t>
            </a:r>
          </a:p>
          <a:p>
            <a:pPr lvl="1"/>
            <a:r>
              <a:rPr lang="en-US" sz="1600" dirty="0">
                <a:latin typeface="Graphik Extralight" panose="020B0303030202060203" pitchFamily="34" charset="0"/>
              </a:rPr>
              <a:t>Anyone can spoof management frames</a:t>
            </a:r>
          </a:p>
          <a:p>
            <a:pPr lvl="1"/>
            <a:r>
              <a:rPr lang="en-US" sz="1600" dirty="0">
                <a:latin typeface="Graphik Extralight" panose="020B0303030202060203" pitchFamily="34" charset="0"/>
              </a:rPr>
              <a:t>Sophisticated </a:t>
            </a:r>
            <a:r>
              <a:rPr lang="en-US" sz="1600" dirty="0" err="1">
                <a:latin typeface="Graphik Extralight" panose="020B0303030202060203" pitchFamily="34" charset="0"/>
              </a:rPr>
              <a:t>pentest</a:t>
            </a:r>
            <a:r>
              <a:rPr lang="en-US" sz="1600" dirty="0">
                <a:latin typeface="Graphik Extralight" panose="020B0303030202060203" pitchFamily="34" charset="0"/>
              </a:rPr>
              <a:t> tools available</a:t>
            </a:r>
          </a:p>
          <a:p>
            <a:pPr marL="0" indent="0">
              <a:buNone/>
            </a:pPr>
            <a:endParaRPr lang="en-US" sz="2000" dirty="0"/>
          </a:p>
        </p:txBody>
      </p:sp>
    </p:spTree>
    <p:extLst>
      <p:ext uri="{BB962C8B-B14F-4D97-AF65-F5344CB8AC3E}">
        <p14:creationId xmlns:p14="http://schemas.microsoft.com/office/powerpoint/2010/main" val="391384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4CB3239-7BE8-4D3B-8FA7-752543D8C489}"/>
              </a:ext>
            </a:extLst>
          </p:cNvPr>
          <p:cNvSpPr>
            <a:spLocks noGrp="1"/>
          </p:cNvSpPr>
          <p:nvPr>
            <p:ph type="title"/>
          </p:nvPr>
        </p:nvSpPr>
        <p:spPr bwMode="auto">
          <a:xfrm>
            <a:off x="484188" y="268288"/>
            <a:ext cx="8532812"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2800" dirty="0">
                <a:latin typeface="Graphik Light" panose="020B0403030202060203" pitchFamily="34" charset="0"/>
                <a:ea typeface="ＭＳ Ｐゴシック" panose="020B0600070205080204" pitchFamily="34" charset="-128"/>
              </a:rPr>
              <a:t>802.11 Management Frames</a:t>
            </a:r>
          </a:p>
        </p:txBody>
      </p:sp>
      <p:sp>
        <p:nvSpPr>
          <p:cNvPr id="10243" name="TextBox 4">
            <a:extLst>
              <a:ext uri="{FF2B5EF4-FFF2-40B4-BE49-F238E27FC236}">
                <a16:creationId xmlns:a16="http://schemas.microsoft.com/office/drawing/2014/main" id="{09D5146D-1BCF-4C32-84EF-FA9E821FCFC9}"/>
              </a:ext>
            </a:extLst>
          </p:cNvPr>
          <p:cNvSpPr txBox="1">
            <a:spLocks noChangeArrowheads="1"/>
          </p:cNvSpPr>
          <p:nvPr/>
        </p:nvSpPr>
        <p:spPr bwMode="auto">
          <a:xfrm>
            <a:off x="3417888" y="2442682"/>
            <a:ext cx="2351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dirty="0">
                <a:latin typeface="Graphik Light" panose="020B0403030202060203" pitchFamily="34" charset="0"/>
              </a:rPr>
              <a:t>Probe Response</a:t>
            </a:r>
          </a:p>
        </p:txBody>
      </p:sp>
      <p:sp>
        <p:nvSpPr>
          <p:cNvPr id="10245" name="TextBox 31">
            <a:extLst>
              <a:ext uri="{FF2B5EF4-FFF2-40B4-BE49-F238E27FC236}">
                <a16:creationId xmlns:a16="http://schemas.microsoft.com/office/drawing/2014/main" id="{445D4C12-E2B8-41C8-BDAD-1D5480C2725D}"/>
              </a:ext>
            </a:extLst>
          </p:cNvPr>
          <p:cNvSpPr txBox="1">
            <a:spLocks noChangeArrowheads="1"/>
          </p:cNvSpPr>
          <p:nvPr/>
        </p:nvSpPr>
        <p:spPr bwMode="auto">
          <a:xfrm>
            <a:off x="3339305" y="3415737"/>
            <a:ext cx="26717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dirty="0">
                <a:latin typeface="Graphik Light" panose="020B0403030202060203" pitchFamily="34" charset="0"/>
              </a:rPr>
              <a:t>Authentication Response</a:t>
            </a:r>
          </a:p>
        </p:txBody>
      </p:sp>
      <p:cxnSp>
        <p:nvCxnSpPr>
          <p:cNvPr id="9" name="Straight Arrow Connector 8">
            <a:extLst>
              <a:ext uri="{FF2B5EF4-FFF2-40B4-BE49-F238E27FC236}">
                <a16:creationId xmlns:a16="http://schemas.microsoft.com/office/drawing/2014/main" id="{4F3ED328-B7DC-40EC-97CE-86072D10CCD0}"/>
              </a:ext>
            </a:extLst>
          </p:cNvPr>
          <p:cNvCxnSpPr/>
          <p:nvPr/>
        </p:nvCxnSpPr>
        <p:spPr>
          <a:xfrm>
            <a:off x="1882775" y="2442682"/>
            <a:ext cx="527526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B647638-B0FB-4326-86AD-2E326C8351BE}"/>
              </a:ext>
            </a:extLst>
          </p:cNvPr>
          <p:cNvCxnSpPr/>
          <p:nvPr/>
        </p:nvCxnSpPr>
        <p:spPr>
          <a:xfrm flipH="1">
            <a:off x="1874838" y="2777644"/>
            <a:ext cx="5324475" cy="47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4761392-8022-4B72-A195-F79CBBA47E68}"/>
              </a:ext>
            </a:extLst>
          </p:cNvPr>
          <p:cNvCxnSpPr/>
          <p:nvPr/>
        </p:nvCxnSpPr>
        <p:spPr>
          <a:xfrm flipH="1">
            <a:off x="1882775" y="3754573"/>
            <a:ext cx="5329238" cy="238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1581864A-35F9-4363-9736-029A3EE0373D}"/>
              </a:ext>
            </a:extLst>
          </p:cNvPr>
          <p:cNvCxnSpPr/>
          <p:nvPr/>
        </p:nvCxnSpPr>
        <p:spPr>
          <a:xfrm>
            <a:off x="1931193" y="3407305"/>
            <a:ext cx="525621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0253" name="Picture 2">
            <a:extLst>
              <a:ext uri="{FF2B5EF4-FFF2-40B4-BE49-F238E27FC236}">
                <a16:creationId xmlns:a16="http://schemas.microsoft.com/office/drawing/2014/main" id="{23DD9920-7215-48FE-AA2A-75391DBA3E26}"/>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98550" y="1179032"/>
            <a:ext cx="4191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Straight Arrow Connector 40">
            <a:extLst>
              <a:ext uri="{FF2B5EF4-FFF2-40B4-BE49-F238E27FC236}">
                <a16:creationId xmlns:a16="http://schemas.microsoft.com/office/drawing/2014/main" id="{C8CF21A4-8CA4-4484-85B5-7918E36F2EED}"/>
              </a:ext>
            </a:extLst>
          </p:cNvPr>
          <p:cNvCxnSpPr/>
          <p:nvPr/>
        </p:nvCxnSpPr>
        <p:spPr>
          <a:xfrm rot="10800000" flipV="1">
            <a:off x="1943100" y="1714017"/>
            <a:ext cx="5232400" cy="9525"/>
          </a:xfrm>
          <a:prstGeom prst="curvedConnector3">
            <a:avLst/>
          </a:prstGeom>
          <a:ln>
            <a:solidFill>
              <a:schemeClr val="tx1"/>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255" name="TextBox 7">
            <a:extLst>
              <a:ext uri="{FF2B5EF4-FFF2-40B4-BE49-F238E27FC236}">
                <a16:creationId xmlns:a16="http://schemas.microsoft.com/office/drawing/2014/main" id="{6B5E4C32-BB45-4073-AF9A-44E6379E6204}"/>
              </a:ext>
            </a:extLst>
          </p:cNvPr>
          <p:cNvSpPr txBox="1">
            <a:spLocks noChangeArrowheads="1"/>
          </p:cNvSpPr>
          <p:nvPr/>
        </p:nvSpPr>
        <p:spPr bwMode="auto">
          <a:xfrm>
            <a:off x="1517650" y="1320097"/>
            <a:ext cx="5670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1600" dirty="0">
                <a:latin typeface="Graphik Light" panose="020B0403030202060203" pitchFamily="34" charset="0"/>
              </a:rPr>
              <a:t>Beacons: I am here</a:t>
            </a:r>
          </a:p>
        </p:txBody>
      </p:sp>
      <p:pic>
        <p:nvPicPr>
          <p:cNvPr id="10256" name="Picture 3">
            <a:extLst>
              <a:ext uri="{FF2B5EF4-FFF2-40B4-BE49-F238E27FC236}">
                <a16:creationId xmlns:a16="http://schemas.microsoft.com/office/drawing/2014/main" id="{A01A47EE-90E8-48C6-B393-4A95A9BD7F8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94588" y="972657"/>
            <a:ext cx="9144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Arrow Connector 42">
            <a:extLst>
              <a:ext uri="{FF2B5EF4-FFF2-40B4-BE49-F238E27FC236}">
                <a16:creationId xmlns:a16="http://schemas.microsoft.com/office/drawing/2014/main" id="{52228ABA-FFFE-46EF-A99E-F02049F3AB02}"/>
              </a:ext>
            </a:extLst>
          </p:cNvPr>
          <p:cNvCxnSpPr/>
          <p:nvPr/>
        </p:nvCxnSpPr>
        <p:spPr>
          <a:xfrm flipV="1">
            <a:off x="1874838" y="1129819"/>
            <a:ext cx="0" cy="4770438"/>
          </a:xfrm>
          <a:prstGeom prst="straightConnector1">
            <a:avLst/>
          </a:prstGeom>
          <a:ln>
            <a:solidFill>
              <a:schemeClr val="bg1">
                <a:lumMod val="6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379B6387-48AE-45F7-A98B-6E0C3C526C4E}"/>
              </a:ext>
            </a:extLst>
          </p:cNvPr>
          <p:cNvCxnSpPr/>
          <p:nvPr/>
        </p:nvCxnSpPr>
        <p:spPr>
          <a:xfrm flipH="1" flipV="1">
            <a:off x="7191375" y="1096482"/>
            <a:ext cx="7938" cy="4852987"/>
          </a:xfrm>
          <a:prstGeom prst="straightConnector1">
            <a:avLst/>
          </a:prstGeom>
          <a:ln>
            <a:solidFill>
              <a:schemeClr val="bg1">
                <a:lumMod val="6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260" name="TextBox 41">
            <a:extLst>
              <a:ext uri="{FF2B5EF4-FFF2-40B4-BE49-F238E27FC236}">
                <a16:creationId xmlns:a16="http://schemas.microsoft.com/office/drawing/2014/main" id="{76554354-89EB-4030-BE27-B327E85D3F2E}"/>
              </a:ext>
            </a:extLst>
          </p:cNvPr>
          <p:cNvSpPr txBox="1">
            <a:spLocks noChangeArrowheads="1"/>
          </p:cNvSpPr>
          <p:nvPr/>
        </p:nvSpPr>
        <p:spPr bwMode="auto">
          <a:xfrm>
            <a:off x="7250541" y="2384682"/>
            <a:ext cx="17049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dirty="0">
                <a:latin typeface="Graphik Light" panose="020B0403030202060203" pitchFamily="34" charset="0"/>
              </a:rPr>
              <a:t>Yes, I am here</a:t>
            </a:r>
          </a:p>
        </p:txBody>
      </p:sp>
      <p:sp>
        <p:nvSpPr>
          <p:cNvPr id="10261" name="TextBox 41">
            <a:extLst>
              <a:ext uri="{FF2B5EF4-FFF2-40B4-BE49-F238E27FC236}">
                <a16:creationId xmlns:a16="http://schemas.microsoft.com/office/drawing/2014/main" id="{FEDF0EB4-3F08-403E-93D0-F1D508C0F76A}"/>
              </a:ext>
            </a:extLst>
          </p:cNvPr>
          <p:cNvSpPr txBox="1">
            <a:spLocks noChangeArrowheads="1"/>
          </p:cNvSpPr>
          <p:nvPr/>
        </p:nvSpPr>
        <p:spPr bwMode="auto">
          <a:xfrm>
            <a:off x="211137" y="2394729"/>
            <a:ext cx="1774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dirty="0">
                <a:latin typeface="Graphik Light" panose="020B0403030202060203" pitchFamily="34" charset="0"/>
              </a:rPr>
              <a:t>Are you there?</a:t>
            </a:r>
          </a:p>
        </p:txBody>
      </p:sp>
      <p:sp>
        <p:nvSpPr>
          <p:cNvPr id="23" name="TextBox 4">
            <a:extLst>
              <a:ext uri="{FF2B5EF4-FFF2-40B4-BE49-F238E27FC236}">
                <a16:creationId xmlns:a16="http://schemas.microsoft.com/office/drawing/2014/main" id="{0DC7F507-041A-46D2-B43D-DB3612533133}"/>
              </a:ext>
            </a:extLst>
          </p:cNvPr>
          <p:cNvSpPr txBox="1">
            <a:spLocks noChangeArrowheads="1"/>
          </p:cNvSpPr>
          <p:nvPr/>
        </p:nvSpPr>
        <p:spPr bwMode="auto">
          <a:xfrm>
            <a:off x="3435350" y="2084699"/>
            <a:ext cx="2351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dirty="0">
                <a:latin typeface="Graphik Light" panose="020B0403030202060203" pitchFamily="34" charset="0"/>
              </a:rPr>
              <a:t>Probe Request</a:t>
            </a:r>
          </a:p>
        </p:txBody>
      </p:sp>
      <p:sp>
        <p:nvSpPr>
          <p:cNvPr id="24" name="TextBox 31">
            <a:extLst>
              <a:ext uri="{FF2B5EF4-FFF2-40B4-BE49-F238E27FC236}">
                <a16:creationId xmlns:a16="http://schemas.microsoft.com/office/drawing/2014/main" id="{7A66D83B-1D2A-4D6A-8A0E-F0F4E81CDCD9}"/>
              </a:ext>
            </a:extLst>
          </p:cNvPr>
          <p:cNvSpPr txBox="1">
            <a:spLocks noChangeArrowheads="1"/>
          </p:cNvSpPr>
          <p:nvPr/>
        </p:nvSpPr>
        <p:spPr bwMode="auto">
          <a:xfrm>
            <a:off x="3417888" y="3079665"/>
            <a:ext cx="26717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dirty="0">
                <a:latin typeface="Graphik Light" panose="020B0403030202060203" pitchFamily="34" charset="0"/>
              </a:rPr>
              <a:t>Authentication Request</a:t>
            </a:r>
          </a:p>
        </p:txBody>
      </p:sp>
      <p:sp>
        <p:nvSpPr>
          <p:cNvPr id="25" name="TextBox 31">
            <a:extLst>
              <a:ext uri="{FF2B5EF4-FFF2-40B4-BE49-F238E27FC236}">
                <a16:creationId xmlns:a16="http://schemas.microsoft.com/office/drawing/2014/main" id="{B5062179-81EE-44A6-A87D-5B4A704FC212}"/>
              </a:ext>
            </a:extLst>
          </p:cNvPr>
          <p:cNvSpPr txBox="1">
            <a:spLocks noChangeArrowheads="1"/>
          </p:cNvSpPr>
          <p:nvPr/>
        </p:nvSpPr>
        <p:spPr bwMode="auto">
          <a:xfrm>
            <a:off x="3353482" y="4312422"/>
            <a:ext cx="26717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dirty="0" err="1">
                <a:latin typeface="Graphik Light" panose="020B0403030202060203" pitchFamily="34" charset="0"/>
              </a:rPr>
              <a:t>AssociationResponse</a:t>
            </a:r>
            <a:endParaRPr lang="en-US" altLang="en-US" sz="1600" dirty="0">
              <a:latin typeface="Graphik Light" panose="020B0403030202060203" pitchFamily="34" charset="0"/>
            </a:endParaRPr>
          </a:p>
        </p:txBody>
      </p:sp>
      <p:cxnSp>
        <p:nvCxnSpPr>
          <p:cNvPr id="26" name="Straight Arrow Connector 25">
            <a:extLst>
              <a:ext uri="{FF2B5EF4-FFF2-40B4-BE49-F238E27FC236}">
                <a16:creationId xmlns:a16="http://schemas.microsoft.com/office/drawing/2014/main" id="{A3ED715C-93F8-4B09-8F44-AB576A9E29FE}"/>
              </a:ext>
            </a:extLst>
          </p:cNvPr>
          <p:cNvCxnSpPr/>
          <p:nvPr/>
        </p:nvCxnSpPr>
        <p:spPr>
          <a:xfrm flipH="1">
            <a:off x="1833154" y="4683157"/>
            <a:ext cx="5329238" cy="238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2CCD9A94-FF73-42F1-91F4-853571EF63C0}"/>
              </a:ext>
            </a:extLst>
          </p:cNvPr>
          <p:cNvCxnSpPr/>
          <p:nvPr/>
        </p:nvCxnSpPr>
        <p:spPr>
          <a:xfrm>
            <a:off x="1881572" y="4335889"/>
            <a:ext cx="525621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31">
            <a:extLst>
              <a:ext uri="{FF2B5EF4-FFF2-40B4-BE49-F238E27FC236}">
                <a16:creationId xmlns:a16="http://schemas.microsoft.com/office/drawing/2014/main" id="{5B515BC1-4BE8-471A-B6AE-CF4B7CD02029}"/>
              </a:ext>
            </a:extLst>
          </p:cNvPr>
          <p:cNvSpPr txBox="1">
            <a:spLocks noChangeArrowheads="1"/>
          </p:cNvSpPr>
          <p:nvPr/>
        </p:nvSpPr>
        <p:spPr bwMode="auto">
          <a:xfrm>
            <a:off x="3368267" y="4018882"/>
            <a:ext cx="26717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dirty="0">
                <a:latin typeface="Graphik Light" panose="020B0403030202060203" pitchFamily="34" charset="0"/>
              </a:rPr>
              <a:t>Association Request</a:t>
            </a:r>
          </a:p>
        </p:txBody>
      </p:sp>
      <p:sp>
        <p:nvSpPr>
          <p:cNvPr id="29" name="TextBox 31">
            <a:extLst>
              <a:ext uri="{FF2B5EF4-FFF2-40B4-BE49-F238E27FC236}">
                <a16:creationId xmlns:a16="http://schemas.microsoft.com/office/drawing/2014/main" id="{A550AC00-E17E-4D61-A4F6-146C5F8318ED}"/>
              </a:ext>
            </a:extLst>
          </p:cNvPr>
          <p:cNvSpPr txBox="1">
            <a:spLocks noChangeArrowheads="1"/>
          </p:cNvSpPr>
          <p:nvPr/>
        </p:nvSpPr>
        <p:spPr bwMode="auto">
          <a:xfrm>
            <a:off x="3144375" y="5651792"/>
            <a:ext cx="26717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1600" dirty="0" err="1">
                <a:latin typeface="Graphik Light" panose="020B0403030202060203" pitchFamily="34" charset="0"/>
              </a:rPr>
              <a:t>Deauthentication</a:t>
            </a:r>
            <a:endParaRPr lang="en-US" altLang="en-US" sz="1600" dirty="0">
              <a:latin typeface="Graphik Light" panose="020B0403030202060203" pitchFamily="34" charset="0"/>
            </a:endParaRPr>
          </a:p>
        </p:txBody>
      </p:sp>
      <p:cxnSp>
        <p:nvCxnSpPr>
          <p:cNvPr id="30" name="Straight Arrow Connector 29">
            <a:extLst>
              <a:ext uri="{FF2B5EF4-FFF2-40B4-BE49-F238E27FC236}">
                <a16:creationId xmlns:a16="http://schemas.microsoft.com/office/drawing/2014/main" id="{6A78BDB2-4D90-4BF2-ABFA-74FC049FAFE0}"/>
              </a:ext>
            </a:extLst>
          </p:cNvPr>
          <p:cNvCxnSpPr/>
          <p:nvPr/>
        </p:nvCxnSpPr>
        <p:spPr>
          <a:xfrm flipH="1">
            <a:off x="1911126" y="5983677"/>
            <a:ext cx="5329238" cy="238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41">
            <a:extLst>
              <a:ext uri="{FF2B5EF4-FFF2-40B4-BE49-F238E27FC236}">
                <a16:creationId xmlns:a16="http://schemas.microsoft.com/office/drawing/2014/main" id="{41942243-29E2-4FA6-800E-CD8177E3DBC3}"/>
              </a:ext>
            </a:extLst>
          </p:cNvPr>
          <p:cNvSpPr txBox="1">
            <a:spLocks noChangeArrowheads="1"/>
          </p:cNvSpPr>
          <p:nvPr/>
        </p:nvSpPr>
        <p:spPr bwMode="auto">
          <a:xfrm>
            <a:off x="-42531" y="3388293"/>
            <a:ext cx="19859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dirty="0">
                <a:latin typeface="Graphik Light" panose="020B0403030202060203" pitchFamily="34" charset="0"/>
              </a:rPr>
              <a:t>Can we be friends?</a:t>
            </a:r>
          </a:p>
        </p:txBody>
      </p:sp>
      <p:sp>
        <p:nvSpPr>
          <p:cNvPr id="32" name="TextBox 41">
            <a:extLst>
              <a:ext uri="{FF2B5EF4-FFF2-40B4-BE49-F238E27FC236}">
                <a16:creationId xmlns:a16="http://schemas.microsoft.com/office/drawing/2014/main" id="{AE62605A-2EA6-492C-B068-C85F703EE7A7}"/>
              </a:ext>
            </a:extLst>
          </p:cNvPr>
          <p:cNvSpPr txBox="1">
            <a:spLocks noChangeArrowheads="1"/>
          </p:cNvSpPr>
          <p:nvPr/>
        </p:nvSpPr>
        <p:spPr bwMode="auto">
          <a:xfrm>
            <a:off x="7312025" y="3364773"/>
            <a:ext cx="17049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dirty="0">
                <a:latin typeface="Graphik Light" panose="020B0403030202060203" pitchFamily="34" charset="0"/>
              </a:rPr>
              <a:t>Yes, we can</a:t>
            </a:r>
          </a:p>
        </p:txBody>
      </p:sp>
      <p:sp>
        <p:nvSpPr>
          <p:cNvPr id="33" name="TextBox 41">
            <a:extLst>
              <a:ext uri="{FF2B5EF4-FFF2-40B4-BE49-F238E27FC236}">
                <a16:creationId xmlns:a16="http://schemas.microsoft.com/office/drawing/2014/main" id="{1F3CD565-D396-4D50-B07A-607111A80160}"/>
              </a:ext>
            </a:extLst>
          </p:cNvPr>
          <p:cNvSpPr txBox="1">
            <a:spLocks noChangeArrowheads="1"/>
          </p:cNvSpPr>
          <p:nvPr/>
        </p:nvSpPr>
        <p:spPr bwMode="auto">
          <a:xfrm>
            <a:off x="254064" y="4368416"/>
            <a:ext cx="19859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dirty="0">
                <a:latin typeface="Graphik Light" panose="020B0403030202060203" pitchFamily="34" charset="0"/>
              </a:rPr>
              <a:t>Lets be friends</a:t>
            </a:r>
          </a:p>
        </p:txBody>
      </p:sp>
      <p:sp>
        <p:nvSpPr>
          <p:cNvPr id="34" name="TextBox 41">
            <a:extLst>
              <a:ext uri="{FF2B5EF4-FFF2-40B4-BE49-F238E27FC236}">
                <a16:creationId xmlns:a16="http://schemas.microsoft.com/office/drawing/2014/main" id="{135352CC-24F3-4634-A1F0-42E0945873AA}"/>
              </a:ext>
            </a:extLst>
          </p:cNvPr>
          <p:cNvSpPr txBox="1">
            <a:spLocks noChangeArrowheads="1"/>
          </p:cNvSpPr>
          <p:nvPr/>
        </p:nvSpPr>
        <p:spPr bwMode="auto">
          <a:xfrm>
            <a:off x="7304162" y="4317333"/>
            <a:ext cx="1704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dirty="0">
                <a:latin typeface="Graphik Light" panose="020B0403030202060203" pitchFamily="34" charset="0"/>
              </a:rPr>
              <a:t>Ok, but let´s keep it private</a:t>
            </a:r>
          </a:p>
        </p:txBody>
      </p:sp>
      <p:cxnSp>
        <p:nvCxnSpPr>
          <p:cNvPr id="35" name="Straight Arrow Connector 34">
            <a:extLst>
              <a:ext uri="{FF2B5EF4-FFF2-40B4-BE49-F238E27FC236}">
                <a16:creationId xmlns:a16="http://schemas.microsoft.com/office/drawing/2014/main" id="{78578944-D52C-46DB-8A3D-AC7857D3B045}"/>
              </a:ext>
            </a:extLst>
          </p:cNvPr>
          <p:cNvCxnSpPr/>
          <p:nvPr/>
        </p:nvCxnSpPr>
        <p:spPr>
          <a:xfrm flipH="1">
            <a:off x="1943100" y="5297208"/>
            <a:ext cx="5232400" cy="9525"/>
          </a:xfrm>
          <a:prstGeom prst="straightConnector1">
            <a:avLst/>
          </a:prstGeom>
          <a:ln>
            <a:solidFill>
              <a:schemeClr val="tx1"/>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6" name="TextBox 7">
            <a:extLst>
              <a:ext uri="{FF2B5EF4-FFF2-40B4-BE49-F238E27FC236}">
                <a16:creationId xmlns:a16="http://schemas.microsoft.com/office/drawing/2014/main" id="{7103D67F-949E-4278-8234-FC9D50610CF6}"/>
              </a:ext>
            </a:extLst>
          </p:cNvPr>
          <p:cNvSpPr txBox="1">
            <a:spLocks noChangeArrowheads="1"/>
          </p:cNvSpPr>
          <p:nvPr/>
        </p:nvSpPr>
        <p:spPr bwMode="auto">
          <a:xfrm>
            <a:off x="3402235" y="4902524"/>
            <a:ext cx="2347019"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dirty="0">
                <a:latin typeface="Graphik Light" panose="020B0403030202060203" pitchFamily="34" charset="0"/>
              </a:rPr>
              <a:t>WPA2 key negotiation</a:t>
            </a:r>
          </a:p>
        </p:txBody>
      </p:sp>
      <p:sp>
        <p:nvSpPr>
          <p:cNvPr id="2" name="Rectangle 1">
            <a:extLst>
              <a:ext uri="{FF2B5EF4-FFF2-40B4-BE49-F238E27FC236}">
                <a16:creationId xmlns:a16="http://schemas.microsoft.com/office/drawing/2014/main" id="{F66C0039-6AAA-42D0-BEE3-18E1244AABC1}"/>
              </a:ext>
            </a:extLst>
          </p:cNvPr>
          <p:cNvSpPr/>
          <p:nvPr/>
        </p:nvSpPr>
        <p:spPr>
          <a:xfrm>
            <a:off x="3495613" y="5274869"/>
            <a:ext cx="1901611" cy="369332"/>
          </a:xfrm>
          <a:prstGeom prst="rect">
            <a:avLst/>
          </a:prstGeom>
        </p:spPr>
        <p:txBody>
          <a:bodyPr wrap="none">
            <a:spAutoFit/>
          </a:bodyPr>
          <a:lstStyle/>
          <a:p>
            <a:r>
              <a:rPr lang="en-US" altLang="en-US" dirty="0">
                <a:latin typeface="Graphik Light" panose="020B0403030202060203" pitchFamily="34" charset="0"/>
              </a:rPr>
              <a:t>Data Forwarding</a:t>
            </a:r>
            <a:endParaRPr lang="es-ES" dirty="0"/>
          </a:p>
        </p:txBody>
      </p:sp>
      <p:sp>
        <p:nvSpPr>
          <p:cNvPr id="3" name="TextBox 2">
            <a:extLst>
              <a:ext uri="{FF2B5EF4-FFF2-40B4-BE49-F238E27FC236}">
                <a16:creationId xmlns:a16="http://schemas.microsoft.com/office/drawing/2014/main" id="{96FF1CCD-64BC-436B-B1BA-307073EF0765}"/>
              </a:ext>
            </a:extLst>
          </p:cNvPr>
          <p:cNvSpPr txBox="1"/>
          <p:nvPr/>
        </p:nvSpPr>
        <p:spPr>
          <a:xfrm>
            <a:off x="2593979" y="1373038"/>
            <a:ext cx="3986457" cy="3431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3100" b="1" dirty="0" err="1">
                <a:latin typeface="Graphik Extralight" panose="020B0303030202060203" pitchFamily="34" charset="0"/>
              </a:rPr>
              <a:t>All</a:t>
            </a:r>
            <a:r>
              <a:rPr lang="es-ES" sz="3100" b="1" dirty="0">
                <a:latin typeface="Graphik Extralight" panose="020B0303030202060203" pitchFamily="34" charset="0"/>
              </a:rPr>
              <a:t> </a:t>
            </a:r>
            <a:r>
              <a:rPr lang="es-ES" sz="3100" b="1" dirty="0" err="1">
                <a:latin typeface="Graphik Extralight" panose="020B0303030202060203" pitchFamily="34" charset="0"/>
              </a:rPr>
              <a:t>frames</a:t>
            </a:r>
            <a:r>
              <a:rPr lang="es-ES" sz="3100" b="1" dirty="0">
                <a:latin typeface="Graphik Extralight" panose="020B0303030202060203" pitchFamily="34" charset="0"/>
              </a:rPr>
              <a:t> prior </a:t>
            </a:r>
            <a:r>
              <a:rPr lang="es-ES" sz="3100" b="1" dirty="0" err="1">
                <a:latin typeface="Graphik Extralight" panose="020B0303030202060203" pitchFamily="34" charset="0"/>
              </a:rPr>
              <a:t>to</a:t>
            </a:r>
            <a:r>
              <a:rPr lang="es-ES" sz="3100" b="1" dirty="0">
                <a:latin typeface="Graphik Extralight" panose="020B0303030202060203" pitchFamily="34" charset="0"/>
              </a:rPr>
              <a:t> WPA2 </a:t>
            </a:r>
            <a:r>
              <a:rPr lang="es-ES" sz="3100" b="1" dirty="0" err="1">
                <a:latin typeface="Graphik Extralight" panose="020B0303030202060203" pitchFamily="34" charset="0"/>
              </a:rPr>
              <a:t>key</a:t>
            </a:r>
            <a:r>
              <a:rPr lang="es-ES" sz="3100" b="1" dirty="0">
                <a:latin typeface="Graphik Extralight" panose="020B0303030202060203" pitchFamily="34" charset="0"/>
              </a:rPr>
              <a:t> </a:t>
            </a:r>
            <a:r>
              <a:rPr lang="es-ES" sz="3100" b="1" dirty="0" err="1">
                <a:latin typeface="Graphik Extralight" panose="020B0303030202060203" pitchFamily="34" charset="0"/>
              </a:rPr>
              <a:t>negotiation</a:t>
            </a:r>
            <a:r>
              <a:rPr lang="es-ES" sz="3100" b="1" dirty="0">
                <a:latin typeface="Graphik Extralight" panose="020B0303030202060203" pitchFamily="34" charset="0"/>
              </a:rPr>
              <a:t> are </a:t>
            </a:r>
            <a:r>
              <a:rPr lang="es-ES" sz="3100" b="1" dirty="0" err="1">
                <a:latin typeface="Graphik Extralight" panose="020B0303030202060203" pitchFamily="34" charset="0"/>
              </a:rPr>
              <a:t>sent</a:t>
            </a:r>
            <a:r>
              <a:rPr lang="es-ES" sz="3100" b="1" dirty="0">
                <a:latin typeface="Graphik Extralight" panose="020B0303030202060203" pitchFamily="34" charset="0"/>
              </a:rPr>
              <a:t> IN THE CLEAR, </a:t>
            </a:r>
          </a:p>
          <a:p>
            <a:pPr algn="ctr"/>
            <a:r>
              <a:rPr lang="es-ES" sz="3100" b="1" dirty="0">
                <a:latin typeface="Graphik Extralight" panose="020B0303030202060203" pitchFamily="34" charset="0"/>
              </a:rPr>
              <a:t>so </a:t>
            </a:r>
            <a:r>
              <a:rPr lang="es-ES" sz="3100" b="1" dirty="0" err="1">
                <a:latin typeface="Graphik Extralight" panose="020B0303030202060203" pitchFamily="34" charset="0"/>
              </a:rPr>
              <a:t>the</a:t>
            </a:r>
            <a:r>
              <a:rPr lang="es-ES" sz="3100" b="1" dirty="0">
                <a:latin typeface="Graphik Extralight" panose="020B0303030202060203" pitchFamily="34" charset="0"/>
              </a:rPr>
              <a:t> can be </a:t>
            </a:r>
            <a:r>
              <a:rPr lang="es-ES" sz="3100" b="1" dirty="0" err="1">
                <a:latin typeface="Graphik Extralight" panose="020B0303030202060203" pitchFamily="34" charset="0"/>
              </a:rPr>
              <a:t>heard</a:t>
            </a:r>
            <a:r>
              <a:rPr lang="es-ES" sz="3100" b="1" dirty="0">
                <a:latin typeface="Graphik Extralight" panose="020B0303030202060203" pitchFamily="34" charset="0"/>
              </a:rPr>
              <a:t>, </a:t>
            </a:r>
            <a:r>
              <a:rPr lang="es-ES" sz="3100" b="1" dirty="0" err="1">
                <a:latin typeface="Graphik Extralight" panose="020B0303030202060203" pitchFamily="34" charset="0"/>
              </a:rPr>
              <a:t>copied</a:t>
            </a:r>
            <a:r>
              <a:rPr lang="es-ES" sz="3100" b="1" dirty="0">
                <a:latin typeface="Graphik Extralight" panose="020B0303030202060203" pitchFamily="34" charset="0"/>
              </a:rPr>
              <a:t>, </a:t>
            </a:r>
            <a:r>
              <a:rPr lang="es-ES" sz="3100" b="1" dirty="0" err="1">
                <a:latin typeface="Graphik Extralight" panose="020B0303030202060203" pitchFamily="34" charset="0"/>
              </a:rPr>
              <a:t>spoofed</a:t>
            </a:r>
            <a:r>
              <a:rPr lang="es-ES" sz="3100" b="1" dirty="0">
                <a:latin typeface="Graphik Extralight" panose="020B0303030202060203" pitchFamily="34" charset="0"/>
              </a:rPr>
              <a:t> and </a:t>
            </a:r>
            <a:r>
              <a:rPr lang="es-ES" sz="3100" b="1" dirty="0" err="1">
                <a:latin typeface="Graphik Extralight" panose="020B0303030202060203" pitchFamily="34" charset="0"/>
              </a:rPr>
              <a:t>replayed</a:t>
            </a:r>
            <a:r>
              <a:rPr lang="es-ES" sz="3100" b="1" dirty="0">
                <a:latin typeface="Graphik Extralight" panose="020B0303030202060203" pitchFamily="34" charset="0"/>
              </a:rPr>
              <a:t> </a:t>
            </a:r>
          </a:p>
        </p:txBody>
      </p:sp>
    </p:spTree>
    <p:extLst>
      <p:ext uri="{BB962C8B-B14F-4D97-AF65-F5344CB8AC3E}">
        <p14:creationId xmlns:p14="http://schemas.microsoft.com/office/powerpoint/2010/main" val="21869763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2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5" grpId="0"/>
      <p:bldP spid="10255" grpId="0"/>
      <p:bldP spid="10260" grpId="0"/>
      <p:bldP spid="10261" grpId="0"/>
      <p:bldP spid="23" grpId="0"/>
      <p:bldP spid="24" grpId="0"/>
      <p:bldP spid="25" grpId="0"/>
      <p:bldP spid="28" grpId="0"/>
      <p:bldP spid="29" grpId="0"/>
      <p:bldP spid="31" grpId="0"/>
      <p:bldP spid="32" grpId="0"/>
      <p:bldP spid="33" grpId="0"/>
      <p:bldP spid="34" grpId="0"/>
      <p:bldP spid="36" grpId="0"/>
      <p:bldP spid="2"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Wireless Security: Attacks towards clients</a:t>
            </a:r>
            <a:endParaRPr lang="en-US" sz="2700" dirty="0"/>
          </a:p>
        </p:txBody>
      </p:sp>
      <p:pic>
        <p:nvPicPr>
          <p:cNvPr id="3" name="Picture 2"/>
          <p:cNvPicPr>
            <a:picLocks noChangeAspect="1"/>
          </p:cNvPicPr>
          <p:nvPr/>
        </p:nvPicPr>
        <p:blipFill rotWithShape="1">
          <a:blip r:embed="rId3"/>
          <a:srcRect l="38125" t="45741" r="7916" b="13703"/>
          <a:stretch/>
        </p:blipFill>
        <p:spPr>
          <a:xfrm>
            <a:off x="646468" y="1542762"/>
            <a:ext cx="7847368" cy="3317710"/>
          </a:xfrm>
          <a:prstGeom prst="rect">
            <a:avLst/>
          </a:prstGeom>
        </p:spPr>
      </p:pic>
      <p:sp>
        <p:nvSpPr>
          <p:cNvPr id="4" name="Title 1"/>
          <p:cNvSpPr txBox="1">
            <a:spLocks/>
          </p:cNvSpPr>
          <p:nvPr/>
        </p:nvSpPr>
        <p:spPr>
          <a:xfrm>
            <a:off x="798868" y="5241410"/>
            <a:ext cx="7772400" cy="685800"/>
          </a:xfrm>
          <a:prstGeom prst="rect">
            <a:avLst/>
          </a:prstGeom>
        </p:spPr>
        <p:txBody>
          <a:bodyPr>
            <a:normAutofit fontScale="92500"/>
          </a:bodyPr>
          <a:lstStyle>
            <a:lvl1pPr algn="l" defTabSz="457200" rtl="0" eaLnBrk="1" latinLnBrk="0" hangingPunct="1">
              <a:spcBef>
                <a:spcPct val="0"/>
              </a:spcBef>
              <a:buNone/>
              <a:defRPr sz="3200" kern="1200">
                <a:solidFill>
                  <a:schemeClr val="tx1"/>
                </a:solidFill>
                <a:latin typeface="Graphik Light"/>
                <a:ea typeface="+mj-ea"/>
                <a:cs typeface="Graphik Light"/>
              </a:defRPr>
            </a:lvl1pPr>
          </a:lstStyle>
          <a:p>
            <a:r>
              <a:rPr lang="en-US" dirty="0"/>
              <a:t>Mojo secures your WLAN </a:t>
            </a:r>
            <a:r>
              <a:rPr lang="en-US" b="1" u="sng" dirty="0"/>
              <a:t>and</a:t>
            </a:r>
            <a:r>
              <a:rPr lang="en-US" dirty="0"/>
              <a:t> your Clients</a:t>
            </a:r>
            <a:endParaRPr lang="en-US" sz="2700" dirty="0"/>
          </a:p>
        </p:txBody>
      </p:sp>
    </p:spTree>
    <p:extLst>
      <p:ext uri="{BB962C8B-B14F-4D97-AF65-F5344CB8AC3E}">
        <p14:creationId xmlns:p14="http://schemas.microsoft.com/office/powerpoint/2010/main" val="242840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468" y="274638"/>
            <a:ext cx="7772400" cy="685800"/>
          </a:xfrm>
        </p:spPr>
        <p:txBody>
          <a:bodyPr/>
          <a:lstStyle/>
          <a:p>
            <a:r>
              <a:rPr lang="en-US" dirty="0"/>
              <a:t>Automated Policy Enforcement</a:t>
            </a:r>
          </a:p>
        </p:txBody>
      </p:sp>
      <p:sp>
        <p:nvSpPr>
          <p:cNvPr id="3" name="Content Placeholder 2"/>
          <p:cNvSpPr>
            <a:spLocks noGrp="1"/>
          </p:cNvSpPr>
          <p:nvPr>
            <p:ph idx="1"/>
          </p:nvPr>
        </p:nvSpPr>
        <p:spPr>
          <a:xfrm>
            <a:off x="638631" y="4913003"/>
            <a:ext cx="7772400" cy="1201355"/>
          </a:xfrm>
        </p:spPr>
        <p:txBody>
          <a:bodyPr/>
          <a:lstStyle/>
          <a:p>
            <a:r>
              <a:rPr lang="en-US" sz="1800" dirty="0"/>
              <a:t>Allows Blue and Grey Paths</a:t>
            </a:r>
          </a:p>
          <a:p>
            <a:r>
              <a:rPr lang="en-US" sz="1800" dirty="0"/>
              <a:t>Automatically Blocks Red Paths</a:t>
            </a:r>
          </a:p>
          <a:p>
            <a:endParaRPr lang="en-US" dirty="0"/>
          </a:p>
        </p:txBody>
      </p:sp>
      <p:sp>
        <p:nvSpPr>
          <p:cNvPr id="5" name="Rectangle 4"/>
          <p:cNvSpPr/>
          <p:nvPr/>
        </p:nvSpPr>
        <p:spPr>
          <a:xfrm>
            <a:off x="907164" y="1900800"/>
            <a:ext cx="1503301" cy="64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542260" y="1866240"/>
            <a:ext cx="950363" cy="3888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07164" y="2859840"/>
            <a:ext cx="1503301" cy="6480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07164" y="3810240"/>
            <a:ext cx="1503301" cy="648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2410465" y="2026496"/>
            <a:ext cx="3015241" cy="0"/>
          </a:xfrm>
          <a:prstGeom prst="straightConnector1">
            <a:avLst/>
          </a:prstGeom>
          <a:ln w="57150" cmpd="sng">
            <a:solidFill>
              <a:schemeClr val="bg2">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5" idx="3"/>
          </p:cNvCxnSpPr>
          <p:nvPr/>
        </p:nvCxnSpPr>
        <p:spPr>
          <a:xfrm flipH="1" flipV="1">
            <a:off x="2410465" y="2224800"/>
            <a:ext cx="3250634" cy="959040"/>
          </a:xfrm>
          <a:prstGeom prst="straightConnector1">
            <a:avLst/>
          </a:prstGeom>
          <a:ln w="57150" cmpd="sng">
            <a:solidFill>
              <a:schemeClr val="accent5">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9" idx="3"/>
          </p:cNvCxnSpPr>
          <p:nvPr/>
        </p:nvCxnSpPr>
        <p:spPr>
          <a:xfrm flipH="1" flipV="1">
            <a:off x="2410465" y="3183840"/>
            <a:ext cx="3167642" cy="48834"/>
          </a:xfrm>
          <a:prstGeom prst="straightConnector1">
            <a:avLst/>
          </a:prstGeom>
          <a:ln w="57150" cmpd="sng">
            <a:solidFill>
              <a:srgbClr val="F0909C"/>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2410466" y="2116568"/>
            <a:ext cx="3250632" cy="891063"/>
          </a:xfrm>
          <a:prstGeom prst="straightConnector1">
            <a:avLst/>
          </a:prstGeom>
          <a:ln w="57150" cmpd="sng">
            <a:solidFill>
              <a:schemeClr val="accent5">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2410465" y="2268968"/>
            <a:ext cx="3403033" cy="1644952"/>
          </a:xfrm>
          <a:prstGeom prst="straightConnector1">
            <a:avLst/>
          </a:prstGeom>
          <a:ln w="57150" cmpd="sng">
            <a:solidFill>
              <a:schemeClr val="accent5">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2410466" y="2450641"/>
            <a:ext cx="3250632" cy="1618799"/>
          </a:xfrm>
          <a:prstGeom prst="straightConnector1">
            <a:avLst/>
          </a:prstGeom>
          <a:ln w="57150" cmpd="sng">
            <a:solidFill>
              <a:schemeClr val="accent5">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2410465" y="3348025"/>
            <a:ext cx="3403033" cy="873816"/>
          </a:xfrm>
          <a:prstGeom prst="straightConnector1">
            <a:avLst/>
          </a:prstGeom>
          <a:ln w="57150" cmpd="sng">
            <a:solidFill>
              <a:schemeClr val="accent5">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2410466" y="3385074"/>
            <a:ext cx="3320041" cy="684366"/>
          </a:xfrm>
          <a:prstGeom prst="straightConnector1">
            <a:avLst/>
          </a:prstGeom>
          <a:ln w="57150" cmpd="sng">
            <a:solidFill>
              <a:schemeClr val="accent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2410466" y="4221842"/>
            <a:ext cx="3320041" cy="0"/>
          </a:xfrm>
          <a:prstGeom prst="straightConnector1">
            <a:avLst/>
          </a:prstGeom>
          <a:ln w="57150" cmpd="sng">
            <a:solidFill>
              <a:schemeClr val="accent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425706" y="2859840"/>
            <a:ext cx="1555139" cy="6480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425706" y="3810240"/>
            <a:ext cx="1555139" cy="648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425706" y="1900800"/>
            <a:ext cx="1555139" cy="64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542260" y="2450640"/>
            <a:ext cx="950363" cy="146328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Elbow Connector 51"/>
          <p:cNvCxnSpPr/>
          <p:nvPr/>
        </p:nvCxnSpPr>
        <p:spPr>
          <a:xfrm>
            <a:off x="6990543" y="2067554"/>
            <a:ext cx="12700" cy="2185416"/>
          </a:xfrm>
          <a:prstGeom prst="bentConnector3">
            <a:avLst>
              <a:gd name="adj1" fmla="val 7659000"/>
            </a:avLst>
          </a:prstGeom>
          <a:ln w="57150" cmpd="sng">
            <a:solidFill>
              <a:schemeClr val="accent5">
                <a:lumMod val="60000"/>
                <a:lumOff val="4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Elbow Connector 57"/>
          <p:cNvCxnSpPr/>
          <p:nvPr/>
        </p:nvCxnSpPr>
        <p:spPr>
          <a:xfrm>
            <a:off x="6974495" y="2292366"/>
            <a:ext cx="12700" cy="850392"/>
          </a:xfrm>
          <a:prstGeom prst="bentConnector3">
            <a:avLst>
              <a:gd name="adj1" fmla="val 5537638"/>
            </a:avLst>
          </a:prstGeom>
          <a:ln w="57150" cmpd="sng">
            <a:solidFill>
              <a:schemeClr val="accent5">
                <a:lumMod val="60000"/>
                <a:lumOff val="4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542260" y="4069440"/>
            <a:ext cx="950363" cy="3888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04188" y="2600640"/>
            <a:ext cx="777570" cy="31968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907164" y="1257950"/>
            <a:ext cx="1390124" cy="276999"/>
          </a:xfrm>
          <a:prstGeom prst="rect">
            <a:avLst/>
          </a:prstGeom>
          <a:noFill/>
        </p:spPr>
        <p:txBody>
          <a:bodyPr wrap="none" rtlCol="0">
            <a:spAutoFit/>
          </a:bodyPr>
          <a:lstStyle/>
          <a:p>
            <a:r>
              <a:rPr lang="en-US" sz="1200" dirty="0">
                <a:latin typeface="Graphik Medium"/>
                <a:cs typeface="Graphik Medium"/>
              </a:rPr>
              <a:t>AP classification</a:t>
            </a:r>
          </a:p>
        </p:txBody>
      </p:sp>
      <p:sp>
        <p:nvSpPr>
          <p:cNvPr id="61" name="TextBox 60"/>
          <p:cNvSpPr txBox="1"/>
          <p:nvPr/>
        </p:nvSpPr>
        <p:spPr>
          <a:xfrm>
            <a:off x="1162525" y="1993968"/>
            <a:ext cx="992578" cy="461665"/>
          </a:xfrm>
          <a:prstGeom prst="rect">
            <a:avLst/>
          </a:prstGeom>
          <a:noFill/>
        </p:spPr>
        <p:txBody>
          <a:bodyPr wrap="none" rtlCol="0">
            <a:spAutoFit/>
          </a:bodyPr>
          <a:lstStyle/>
          <a:p>
            <a:pPr algn="ctr"/>
            <a:r>
              <a:rPr lang="en-US" sz="1200" dirty="0">
                <a:latin typeface="Graphik Medium"/>
                <a:cs typeface="Graphik Medium"/>
              </a:rPr>
              <a:t>Authorized</a:t>
            </a:r>
          </a:p>
          <a:p>
            <a:pPr algn="ctr"/>
            <a:r>
              <a:rPr lang="en-US" sz="1200" dirty="0">
                <a:latin typeface="Graphik Medium"/>
                <a:cs typeface="Graphik Medium"/>
              </a:rPr>
              <a:t>APs</a:t>
            </a:r>
          </a:p>
        </p:txBody>
      </p:sp>
      <p:sp>
        <p:nvSpPr>
          <p:cNvPr id="62" name="TextBox 61"/>
          <p:cNvSpPr txBox="1"/>
          <p:nvPr/>
        </p:nvSpPr>
        <p:spPr>
          <a:xfrm>
            <a:off x="1076658" y="2953007"/>
            <a:ext cx="1164317" cy="461665"/>
          </a:xfrm>
          <a:prstGeom prst="rect">
            <a:avLst/>
          </a:prstGeom>
          <a:noFill/>
        </p:spPr>
        <p:txBody>
          <a:bodyPr wrap="none" rtlCol="0">
            <a:spAutoFit/>
          </a:bodyPr>
          <a:lstStyle/>
          <a:p>
            <a:pPr algn="ctr"/>
            <a:r>
              <a:rPr lang="en-US" sz="1200" dirty="0">
                <a:latin typeface="Graphik Medium"/>
                <a:cs typeface="Graphik Medium"/>
              </a:rPr>
              <a:t>Rogue Aps</a:t>
            </a:r>
          </a:p>
          <a:p>
            <a:pPr algn="ctr"/>
            <a:r>
              <a:rPr lang="en-US" sz="1200" dirty="0">
                <a:latin typeface="Graphik Medium"/>
                <a:cs typeface="Graphik Medium"/>
              </a:rPr>
              <a:t>(On Network)</a:t>
            </a:r>
          </a:p>
        </p:txBody>
      </p:sp>
      <p:sp>
        <p:nvSpPr>
          <p:cNvPr id="63" name="TextBox 62"/>
          <p:cNvSpPr txBox="1"/>
          <p:nvPr/>
        </p:nvSpPr>
        <p:spPr>
          <a:xfrm>
            <a:off x="1032802" y="3913920"/>
            <a:ext cx="1252034" cy="461665"/>
          </a:xfrm>
          <a:prstGeom prst="rect">
            <a:avLst/>
          </a:prstGeom>
          <a:noFill/>
        </p:spPr>
        <p:txBody>
          <a:bodyPr wrap="none" rtlCol="0">
            <a:spAutoFit/>
          </a:bodyPr>
          <a:lstStyle/>
          <a:p>
            <a:pPr algn="ctr"/>
            <a:r>
              <a:rPr lang="en-US" sz="1200" dirty="0">
                <a:latin typeface="Graphik Medium"/>
                <a:cs typeface="Graphik Medium"/>
              </a:rPr>
              <a:t>Neighborhood</a:t>
            </a:r>
          </a:p>
          <a:p>
            <a:pPr algn="ctr"/>
            <a:r>
              <a:rPr lang="en-US" sz="1200" dirty="0">
                <a:latin typeface="Graphik Medium"/>
                <a:cs typeface="Graphik Medium"/>
              </a:rPr>
              <a:t>APs</a:t>
            </a:r>
          </a:p>
        </p:txBody>
      </p:sp>
      <p:sp>
        <p:nvSpPr>
          <p:cNvPr id="64" name="TextBox 63"/>
          <p:cNvSpPr txBox="1"/>
          <p:nvPr/>
        </p:nvSpPr>
        <p:spPr>
          <a:xfrm>
            <a:off x="3802844" y="1922141"/>
            <a:ext cx="429194" cy="276999"/>
          </a:xfrm>
          <a:prstGeom prst="rect">
            <a:avLst/>
          </a:prstGeom>
          <a:noFill/>
        </p:spPr>
        <p:txBody>
          <a:bodyPr wrap="none" rtlCol="0">
            <a:spAutoFit/>
          </a:bodyPr>
          <a:lstStyle/>
          <a:p>
            <a:pPr algn="ctr"/>
            <a:r>
              <a:rPr lang="en-US" sz="1200" dirty="0">
                <a:latin typeface="Graphik Medium"/>
                <a:cs typeface="Graphik Medium"/>
              </a:rPr>
              <a:t>GO</a:t>
            </a:r>
          </a:p>
        </p:txBody>
      </p:sp>
      <p:sp>
        <p:nvSpPr>
          <p:cNvPr id="65" name="TextBox 64"/>
          <p:cNvSpPr txBox="1"/>
          <p:nvPr/>
        </p:nvSpPr>
        <p:spPr>
          <a:xfrm>
            <a:off x="3725746" y="3043781"/>
            <a:ext cx="583390" cy="276999"/>
          </a:xfrm>
          <a:prstGeom prst="rect">
            <a:avLst/>
          </a:prstGeom>
          <a:noFill/>
        </p:spPr>
        <p:txBody>
          <a:bodyPr wrap="none" rtlCol="0">
            <a:spAutoFit/>
          </a:bodyPr>
          <a:lstStyle/>
          <a:p>
            <a:pPr algn="ctr"/>
            <a:r>
              <a:rPr lang="en-US" sz="1200" dirty="0">
                <a:latin typeface="Graphik Medium"/>
                <a:cs typeface="Graphik Medium"/>
              </a:rPr>
              <a:t>STOP</a:t>
            </a:r>
          </a:p>
        </p:txBody>
      </p:sp>
      <p:sp>
        <p:nvSpPr>
          <p:cNvPr id="66" name="TextBox 65"/>
          <p:cNvSpPr txBox="1"/>
          <p:nvPr/>
        </p:nvSpPr>
        <p:spPr>
          <a:xfrm>
            <a:off x="3623744" y="4125341"/>
            <a:ext cx="787395" cy="276999"/>
          </a:xfrm>
          <a:prstGeom prst="rect">
            <a:avLst/>
          </a:prstGeom>
          <a:noFill/>
        </p:spPr>
        <p:txBody>
          <a:bodyPr wrap="none" rtlCol="0">
            <a:spAutoFit/>
          </a:bodyPr>
          <a:lstStyle/>
          <a:p>
            <a:pPr algn="ctr"/>
            <a:r>
              <a:rPr lang="en-US" sz="1200" dirty="0">
                <a:latin typeface="Graphik Medium"/>
                <a:cs typeface="Graphik Medium"/>
              </a:rPr>
              <a:t>IGNORE</a:t>
            </a:r>
          </a:p>
        </p:txBody>
      </p:sp>
      <p:sp>
        <p:nvSpPr>
          <p:cNvPr id="67" name="TextBox 66"/>
          <p:cNvSpPr txBox="1"/>
          <p:nvPr/>
        </p:nvSpPr>
        <p:spPr>
          <a:xfrm>
            <a:off x="5706986" y="1993968"/>
            <a:ext cx="992578" cy="461665"/>
          </a:xfrm>
          <a:prstGeom prst="rect">
            <a:avLst/>
          </a:prstGeom>
          <a:noFill/>
        </p:spPr>
        <p:txBody>
          <a:bodyPr wrap="none" rtlCol="0">
            <a:spAutoFit/>
          </a:bodyPr>
          <a:lstStyle/>
          <a:p>
            <a:pPr algn="ctr"/>
            <a:r>
              <a:rPr lang="en-US" sz="1200" dirty="0">
                <a:latin typeface="Graphik Medium"/>
                <a:cs typeface="Graphik Medium"/>
              </a:rPr>
              <a:t>Authorized</a:t>
            </a:r>
          </a:p>
          <a:p>
            <a:pPr algn="ctr"/>
            <a:r>
              <a:rPr lang="en-US" sz="1200" dirty="0">
                <a:latin typeface="Graphik Medium"/>
                <a:cs typeface="Graphik Medium"/>
              </a:rPr>
              <a:t>Clients</a:t>
            </a:r>
          </a:p>
        </p:txBody>
      </p:sp>
      <p:sp>
        <p:nvSpPr>
          <p:cNvPr id="68" name="TextBox 67"/>
          <p:cNvSpPr txBox="1"/>
          <p:nvPr/>
        </p:nvSpPr>
        <p:spPr>
          <a:xfrm>
            <a:off x="5848050" y="2953008"/>
            <a:ext cx="710451" cy="461665"/>
          </a:xfrm>
          <a:prstGeom prst="rect">
            <a:avLst/>
          </a:prstGeom>
          <a:noFill/>
        </p:spPr>
        <p:txBody>
          <a:bodyPr wrap="none" rtlCol="0">
            <a:spAutoFit/>
          </a:bodyPr>
          <a:lstStyle/>
          <a:p>
            <a:pPr algn="ctr"/>
            <a:r>
              <a:rPr lang="en-US" sz="1200" dirty="0">
                <a:latin typeface="Graphik Medium"/>
                <a:cs typeface="Graphik Medium"/>
              </a:rPr>
              <a:t>Rogue</a:t>
            </a:r>
          </a:p>
          <a:p>
            <a:pPr algn="ctr"/>
            <a:r>
              <a:rPr lang="en-US" sz="1200" dirty="0">
                <a:latin typeface="Graphik Medium"/>
                <a:cs typeface="Graphik Medium"/>
              </a:rPr>
              <a:t>Clients</a:t>
            </a:r>
          </a:p>
        </p:txBody>
      </p:sp>
      <p:sp>
        <p:nvSpPr>
          <p:cNvPr id="69" name="TextBox 68"/>
          <p:cNvSpPr txBox="1"/>
          <p:nvPr/>
        </p:nvSpPr>
        <p:spPr>
          <a:xfrm>
            <a:off x="5577259" y="3903408"/>
            <a:ext cx="1252034" cy="461665"/>
          </a:xfrm>
          <a:prstGeom prst="rect">
            <a:avLst/>
          </a:prstGeom>
          <a:noFill/>
        </p:spPr>
        <p:txBody>
          <a:bodyPr wrap="none" rtlCol="0">
            <a:spAutoFit/>
          </a:bodyPr>
          <a:lstStyle/>
          <a:p>
            <a:pPr algn="ctr"/>
            <a:r>
              <a:rPr lang="en-US" sz="1200" dirty="0">
                <a:latin typeface="Graphik Medium"/>
                <a:cs typeface="Graphik Medium"/>
              </a:rPr>
              <a:t>Neighborhood</a:t>
            </a:r>
          </a:p>
          <a:p>
            <a:pPr algn="ctr"/>
            <a:r>
              <a:rPr lang="en-US" sz="1200" dirty="0">
                <a:latin typeface="Graphik Medium"/>
                <a:cs typeface="Graphik Medium"/>
              </a:rPr>
              <a:t>Clients</a:t>
            </a:r>
          </a:p>
        </p:txBody>
      </p:sp>
      <p:sp>
        <p:nvSpPr>
          <p:cNvPr id="70" name="TextBox 69"/>
          <p:cNvSpPr txBox="1"/>
          <p:nvPr/>
        </p:nvSpPr>
        <p:spPr>
          <a:xfrm>
            <a:off x="7501278" y="2621981"/>
            <a:ext cx="583390" cy="276999"/>
          </a:xfrm>
          <a:prstGeom prst="rect">
            <a:avLst/>
          </a:prstGeom>
          <a:noFill/>
        </p:spPr>
        <p:txBody>
          <a:bodyPr wrap="none" rtlCol="0">
            <a:spAutoFit/>
          </a:bodyPr>
          <a:lstStyle/>
          <a:p>
            <a:pPr algn="ctr"/>
            <a:r>
              <a:rPr lang="en-US" sz="1200" dirty="0">
                <a:latin typeface="Graphik Medium"/>
                <a:cs typeface="Graphik Medium"/>
              </a:rPr>
              <a:t>STOP</a:t>
            </a:r>
          </a:p>
        </p:txBody>
      </p:sp>
      <p:sp>
        <p:nvSpPr>
          <p:cNvPr id="74" name="TextBox 73"/>
          <p:cNvSpPr txBox="1"/>
          <p:nvPr/>
        </p:nvSpPr>
        <p:spPr>
          <a:xfrm>
            <a:off x="3700688" y="1260011"/>
            <a:ext cx="633507" cy="276999"/>
          </a:xfrm>
          <a:prstGeom prst="rect">
            <a:avLst/>
          </a:prstGeom>
          <a:noFill/>
        </p:spPr>
        <p:txBody>
          <a:bodyPr wrap="none" rtlCol="0">
            <a:spAutoFit/>
          </a:bodyPr>
          <a:lstStyle/>
          <a:p>
            <a:r>
              <a:rPr lang="en-US" sz="1200" dirty="0">
                <a:latin typeface="Graphik Medium"/>
                <a:cs typeface="Graphik Medium"/>
              </a:rPr>
              <a:t>Policy</a:t>
            </a:r>
          </a:p>
        </p:txBody>
      </p:sp>
      <p:sp>
        <p:nvSpPr>
          <p:cNvPr id="76" name="TextBox 75"/>
          <p:cNvSpPr txBox="1"/>
          <p:nvPr/>
        </p:nvSpPr>
        <p:spPr>
          <a:xfrm>
            <a:off x="5425706" y="1260011"/>
            <a:ext cx="1648603" cy="276999"/>
          </a:xfrm>
          <a:prstGeom prst="rect">
            <a:avLst/>
          </a:prstGeom>
          <a:noFill/>
        </p:spPr>
        <p:txBody>
          <a:bodyPr wrap="none" rtlCol="0">
            <a:spAutoFit/>
          </a:bodyPr>
          <a:lstStyle/>
          <a:p>
            <a:r>
              <a:rPr lang="en-US" sz="1200" dirty="0">
                <a:latin typeface="Graphik Medium"/>
                <a:cs typeface="Graphik Medium"/>
              </a:rPr>
              <a:t>Client Classification</a:t>
            </a:r>
          </a:p>
        </p:txBody>
      </p:sp>
    </p:spTree>
    <p:extLst>
      <p:ext uri="{BB962C8B-B14F-4D97-AF65-F5344CB8AC3E}">
        <p14:creationId xmlns:p14="http://schemas.microsoft.com/office/powerpoint/2010/main" val="2027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P spid="9" grpId="0" animBg="1"/>
      <p:bldP spid="10" grpId="0" animBg="1"/>
      <p:bldP spid="13" grpId="0" animBg="1"/>
      <p:bldP spid="14" grpId="0" animBg="1"/>
      <p:bldP spid="8" grpId="0" animBg="1"/>
      <p:bldP spid="11" grpId="0" animBg="1"/>
      <p:bldP spid="12" grpId="0" animBg="1"/>
      <p:bldP spid="15" grpId="0" animBg="1"/>
      <p:bldP spid="60" grpId="0"/>
      <p:bldP spid="61" grpId="0"/>
      <p:bldP spid="62" grpId="0"/>
      <p:bldP spid="63" grpId="0"/>
      <p:bldP spid="64" grpId="0"/>
      <p:bldP spid="65" grpId="0"/>
      <p:bldP spid="66" grpId="0"/>
      <p:bldP spid="67" grpId="0"/>
      <p:bldP spid="68" grpId="0"/>
      <p:bldP spid="69" grpId="0"/>
      <p:bldP spid="70" grpId="0"/>
      <p:bldP spid="74" grpId="0"/>
      <p:bldP spid="7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2700" dirty="0"/>
              <a:t>New </a:t>
            </a:r>
            <a:r>
              <a:rPr lang="es-ES" sz="2700" dirty="0" err="1"/>
              <a:t>tools</a:t>
            </a:r>
            <a:r>
              <a:rPr lang="es-ES" sz="2700" dirty="0"/>
              <a:t> to </a:t>
            </a:r>
            <a:r>
              <a:rPr lang="es-ES" sz="2700" dirty="0" err="1"/>
              <a:t>easily</a:t>
            </a:r>
            <a:r>
              <a:rPr lang="es-ES" sz="2700" dirty="0"/>
              <a:t> </a:t>
            </a:r>
            <a:r>
              <a:rPr lang="es-ES" sz="2700" dirty="0" err="1"/>
              <a:t>hook</a:t>
            </a:r>
            <a:r>
              <a:rPr lang="es-ES" sz="2700" dirty="0"/>
              <a:t> </a:t>
            </a:r>
            <a:r>
              <a:rPr lang="es-ES" sz="2700" dirty="0" err="1"/>
              <a:t>your</a:t>
            </a:r>
            <a:r>
              <a:rPr lang="es-ES" sz="2700" dirty="0"/>
              <a:t> </a:t>
            </a:r>
            <a:r>
              <a:rPr lang="es-ES" sz="2700" dirty="0" err="1"/>
              <a:t>clients</a:t>
            </a:r>
            <a:br>
              <a:rPr lang="es-ES" sz="2700" dirty="0"/>
            </a:br>
            <a:r>
              <a:rPr lang="es-ES" sz="2200" dirty="0"/>
              <a:t>Mojo </a:t>
            </a:r>
            <a:r>
              <a:rPr lang="es-ES" sz="2200" dirty="0" err="1"/>
              <a:t>keeps</a:t>
            </a:r>
            <a:r>
              <a:rPr lang="es-ES" sz="2200" dirty="0"/>
              <a:t> </a:t>
            </a:r>
            <a:r>
              <a:rPr lang="es-ES" sz="2200" dirty="0" err="1"/>
              <a:t>your</a:t>
            </a:r>
            <a:r>
              <a:rPr lang="es-ES" sz="2200" dirty="0"/>
              <a:t> </a:t>
            </a:r>
            <a:r>
              <a:rPr lang="es-ES" sz="2200" dirty="0" err="1"/>
              <a:t>clients</a:t>
            </a:r>
            <a:r>
              <a:rPr lang="es-ES" sz="2200" dirty="0"/>
              <a:t> </a:t>
            </a:r>
            <a:r>
              <a:rPr lang="es-ES" sz="2200" dirty="0" err="1"/>
              <a:t>on</a:t>
            </a:r>
            <a:r>
              <a:rPr lang="es-ES" sz="2200" dirty="0"/>
              <a:t> </a:t>
            </a:r>
            <a:r>
              <a:rPr lang="es-ES" sz="2200" dirty="0" err="1"/>
              <a:t>your</a:t>
            </a:r>
            <a:r>
              <a:rPr lang="es-ES" sz="2200" dirty="0"/>
              <a:t> </a:t>
            </a:r>
            <a:r>
              <a:rPr lang="es-ES" sz="2200" dirty="0" err="1"/>
              <a:t>network</a:t>
            </a:r>
            <a:endParaRPr lang="es-ES" sz="2200" dirty="0"/>
          </a:p>
        </p:txBody>
      </p:sp>
      <p:pic>
        <p:nvPicPr>
          <p:cNvPr id="1026" name="Picture 2" descr="http://www.filesaveas.com/images/iphone_wifi0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57817" y="1494581"/>
            <a:ext cx="2442633" cy="3663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2762" t="10526" r="55486" b="22313"/>
          <a:stretch/>
        </p:blipFill>
        <p:spPr bwMode="auto">
          <a:xfrm>
            <a:off x="5066875" y="2358147"/>
            <a:ext cx="3601656" cy="250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1002138" y="3686902"/>
            <a:ext cx="2667000" cy="514350"/>
          </a:xfrm>
          <a:prstGeom prst="roundRect">
            <a:avLst/>
          </a:prstGeom>
          <a:noFill/>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5" name="Right Arrow 4"/>
          <p:cNvSpPr/>
          <p:nvPr/>
        </p:nvSpPr>
        <p:spPr>
          <a:xfrm>
            <a:off x="3937847" y="2552615"/>
            <a:ext cx="847725"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Text Box 1252"/>
          <p:cNvSpPr txBox="1">
            <a:spLocks noChangeArrowheads="1"/>
          </p:cNvSpPr>
          <p:nvPr/>
        </p:nvSpPr>
        <p:spPr bwMode="auto">
          <a:xfrm>
            <a:off x="1617046" y="5637170"/>
            <a:ext cx="6383953" cy="3116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B2B2B2">
                      <a:alpha val="50000"/>
                    </a:srgbClr>
                  </a:outerShdw>
                </a:effectLst>
              </a14:hiddenEffects>
            </a:ext>
          </a:extLst>
        </p:spPr>
        <p:txBody>
          <a:bodyPr wrap="square">
            <a:spAutoFit/>
          </a:bodyPr>
          <a:lstStyle/>
          <a:p>
            <a:pPr algn="ctr">
              <a:lnSpc>
                <a:spcPct val="95000"/>
              </a:lnSpc>
              <a:spcBef>
                <a:spcPct val="15000"/>
              </a:spcBef>
              <a:spcAft>
                <a:spcPct val="15000"/>
              </a:spcAft>
              <a:defRPr/>
            </a:pPr>
            <a:r>
              <a:rPr lang="en-US" sz="1500" dirty="0">
                <a:latin typeface="Graphik Extralight" panose="020B0303030202060203" pitchFamily="34" charset="0"/>
                <a:cs typeface="Arial"/>
              </a:rPr>
              <a:t>Karma attack responds to probes on OPEN SSIDs saved in your device</a:t>
            </a:r>
          </a:p>
        </p:txBody>
      </p:sp>
      <p:sp>
        <p:nvSpPr>
          <p:cNvPr id="8" name="Right Arrow 7"/>
          <p:cNvSpPr/>
          <p:nvPr/>
        </p:nvSpPr>
        <p:spPr>
          <a:xfrm rot="10800000">
            <a:off x="3881753" y="2982434"/>
            <a:ext cx="847725"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Rectangle 5"/>
          <p:cNvSpPr/>
          <p:nvPr/>
        </p:nvSpPr>
        <p:spPr>
          <a:xfrm>
            <a:off x="3824428" y="2291005"/>
            <a:ext cx="1128835" cy="261610"/>
          </a:xfrm>
          <a:prstGeom prst="rect">
            <a:avLst/>
          </a:prstGeom>
        </p:spPr>
        <p:txBody>
          <a:bodyPr wrap="none">
            <a:spAutoFit/>
          </a:bodyPr>
          <a:lstStyle/>
          <a:p>
            <a:r>
              <a:rPr lang="en-US" sz="1100" b="1" dirty="0">
                <a:solidFill>
                  <a:srgbClr val="41414B"/>
                </a:solidFill>
                <a:latin typeface="Graphik Light"/>
                <a:cs typeface="Graphik Light"/>
              </a:rPr>
              <a:t>Probe request</a:t>
            </a:r>
            <a:endParaRPr lang="es-ES" sz="1100" b="1" dirty="0"/>
          </a:p>
        </p:txBody>
      </p:sp>
      <p:sp>
        <p:nvSpPr>
          <p:cNvPr id="10" name="Rectangle 9"/>
          <p:cNvSpPr/>
          <p:nvPr/>
        </p:nvSpPr>
        <p:spPr>
          <a:xfrm>
            <a:off x="3824428" y="3414331"/>
            <a:ext cx="1234633" cy="261610"/>
          </a:xfrm>
          <a:prstGeom prst="rect">
            <a:avLst/>
          </a:prstGeom>
        </p:spPr>
        <p:txBody>
          <a:bodyPr wrap="none">
            <a:spAutoFit/>
          </a:bodyPr>
          <a:lstStyle/>
          <a:p>
            <a:r>
              <a:rPr lang="en-US" sz="1100" b="1" dirty="0">
                <a:solidFill>
                  <a:srgbClr val="41414B"/>
                </a:solidFill>
                <a:latin typeface="Graphik Light"/>
                <a:cs typeface="Graphik Light"/>
              </a:rPr>
              <a:t>Probe response</a:t>
            </a:r>
            <a:endParaRPr lang="es-ES" sz="1100" b="1" dirty="0"/>
          </a:p>
        </p:txBody>
      </p:sp>
      <p:sp>
        <p:nvSpPr>
          <p:cNvPr id="11" name="Right Arrow 10"/>
          <p:cNvSpPr/>
          <p:nvPr/>
        </p:nvSpPr>
        <p:spPr>
          <a:xfrm>
            <a:off x="4006270" y="3983305"/>
            <a:ext cx="847725"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ight Arrow 11"/>
          <p:cNvSpPr/>
          <p:nvPr/>
        </p:nvSpPr>
        <p:spPr>
          <a:xfrm rot="10800000">
            <a:off x="3950176" y="4413124"/>
            <a:ext cx="847725"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Rectangle 12"/>
          <p:cNvSpPr/>
          <p:nvPr/>
        </p:nvSpPr>
        <p:spPr>
          <a:xfrm>
            <a:off x="3892851" y="3721695"/>
            <a:ext cx="1136850" cy="261610"/>
          </a:xfrm>
          <a:prstGeom prst="rect">
            <a:avLst/>
          </a:prstGeom>
        </p:spPr>
        <p:txBody>
          <a:bodyPr wrap="none">
            <a:spAutoFit/>
          </a:bodyPr>
          <a:lstStyle/>
          <a:p>
            <a:r>
              <a:rPr lang="en-US" sz="1100" b="1" dirty="0" err="1">
                <a:solidFill>
                  <a:srgbClr val="41414B"/>
                </a:solidFill>
                <a:latin typeface="Graphik Light"/>
                <a:cs typeface="Graphik Light"/>
              </a:rPr>
              <a:t>Assoc</a:t>
            </a:r>
            <a:r>
              <a:rPr lang="en-US" sz="1100" b="1" dirty="0">
                <a:solidFill>
                  <a:srgbClr val="41414B"/>
                </a:solidFill>
                <a:latin typeface="Graphik Light"/>
                <a:cs typeface="Graphik Light"/>
              </a:rPr>
              <a:t> request</a:t>
            </a:r>
            <a:endParaRPr lang="es-ES" sz="1100" b="1" dirty="0"/>
          </a:p>
        </p:txBody>
      </p:sp>
      <p:sp>
        <p:nvSpPr>
          <p:cNvPr id="14" name="Rectangle 13"/>
          <p:cNvSpPr/>
          <p:nvPr/>
        </p:nvSpPr>
        <p:spPr>
          <a:xfrm>
            <a:off x="3892851" y="4845021"/>
            <a:ext cx="1242648" cy="261610"/>
          </a:xfrm>
          <a:prstGeom prst="rect">
            <a:avLst/>
          </a:prstGeom>
        </p:spPr>
        <p:txBody>
          <a:bodyPr wrap="none">
            <a:spAutoFit/>
          </a:bodyPr>
          <a:lstStyle/>
          <a:p>
            <a:r>
              <a:rPr lang="en-US" sz="1100" b="1" dirty="0" err="1">
                <a:solidFill>
                  <a:srgbClr val="41414B"/>
                </a:solidFill>
                <a:latin typeface="Graphik Light"/>
                <a:cs typeface="Graphik Light"/>
              </a:rPr>
              <a:t>Assoc</a:t>
            </a:r>
            <a:r>
              <a:rPr lang="en-US" sz="1100" b="1" dirty="0">
                <a:solidFill>
                  <a:srgbClr val="41414B"/>
                </a:solidFill>
                <a:latin typeface="Graphik Light"/>
                <a:cs typeface="Graphik Light"/>
              </a:rPr>
              <a:t> response</a:t>
            </a:r>
            <a:endParaRPr lang="es-ES" sz="1100" b="1" dirty="0"/>
          </a:p>
        </p:txBody>
      </p:sp>
    </p:spTree>
    <p:extLst>
      <p:ext uri="{BB962C8B-B14F-4D97-AF65-F5344CB8AC3E}">
        <p14:creationId xmlns:p14="http://schemas.microsoft.com/office/powerpoint/2010/main" val="17156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8" grpId="0" animBg="1"/>
      <p:bldP spid="6" grpId="0"/>
      <p:bldP spid="10" grpId="0"/>
      <p:bldP spid="11" grpId="0" animBg="1"/>
      <p:bldP spid="12" grpId="0" animBg="1"/>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Mojo Networks </a:t>
            </a:r>
            <a:r>
              <a:rPr lang="es-ES" dirty="0" err="1"/>
              <a:t>is</a:t>
            </a:r>
            <a:r>
              <a:rPr lang="es-ES" dirty="0"/>
              <a:t> </a:t>
            </a:r>
            <a:r>
              <a:rPr lang="es-ES" dirty="0" err="1"/>
              <a:t>IoT-ready</a:t>
            </a:r>
            <a:endParaRPr lang="es-ES" dirty="0"/>
          </a:p>
        </p:txBody>
      </p:sp>
      <p:sp>
        <p:nvSpPr>
          <p:cNvPr id="4" name="Rectangle 3"/>
          <p:cNvSpPr/>
          <p:nvPr/>
        </p:nvSpPr>
        <p:spPr>
          <a:xfrm>
            <a:off x="1522768" y="5361351"/>
            <a:ext cx="6019800" cy="73866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algn="ctr"/>
            <a:r>
              <a:rPr lang="en-US" sz="1400" dirty="0">
                <a:latin typeface="Graphik Light" panose="020B0403030202060203" pitchFamily="34" charset="0"/>
              </a:rPr>
              <a:t>Monitoring capacity raised by 4x to 2000 active devices per AP/sensor</a:t>
            </a:r>
          </a:p>
          <a:p>
            <a:pPr algn="ctr"/>
            <a:r>
              <a:rPr lang="en-US" sz="1400" dirty="0">
                <a:latin typeface="Graphik Light" panose="020B0403030202060203" pitchFamily="34" charset="0"/>
              </a:rPr>
              <a:t>Behavioral based, alert avoidance, automated zero day protection</a:t>
            </a:r>
          </a:p>
          <a:p>
            <a:pPr algn="ctr"/>
            <a:r>
              <a:rPr lang="en-US" sz="1400" dirty="0">
                <a:latin typeface="Graphik Light" panose="020B0403030202060203" pitchFamily="34" charset="0"/>
              </a:rPr>
              <a:t>No false positives/negatives</a:t>
            </a:r>
          </a:p>
        </p:txBody>
      </p:sp>
      <p:pic>
        <p:nvPicPr>
          <p:cNvPr id="2050" name="Picture 2" descr="http://thumbs.dreamstime.com/z/internet-things-modern-connected-world-illustration-as-icons-flat-design-globe-various-connections-devices-such-50381107.jpg"/>
          <p:cNvPicPr>
            <a:picLocks noChangeAspect="1" noChangeArrowheads="1"/>
          </p:cNvPicPr>
          <p:nvPr/>
        </p:nvPicPr>
        <p:blipFill rotWithShape="1">
          <a:blip r:embed="rId2">
            <a:extLst>
              <a:ext uri="{28A0092B-C50C-407E-A947-70E740481C1C}">
                <a14:useLocalDpi xmlns:a14="http://schemas.microsoft.com/office/drawing/2010/main" val="0"/>
              </a:ext>
            </a:extLst>
          </a:blip>
          <a:srcRect l="22231" t="5485" r="23513" b="29235"/>
          <a:stretch/>
        </p:blipFill>
        <p:spPr bwMode="auto">
          <a:xfrm>
            <a:off x="2472298" y="1236844"/>
            <a:ext cx="4120740" cy="384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333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Benefits of Cloud vs. Controllers</a:t>
            </a:r>
          </a:p>
        </p:txBody>
      </p:sp>
      <p:pic>
        <p:nvPicPr>
          <p:cNvPr id="7" name="Picture 6" descr="purpose-built-clou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100" y="1476397"/>
            <a:ext cx="1600200" cy="1099251"/>
          </a:xfrm>
          <a:prstGeom prst="rect">
            <a:avLst/>
          </a:prstGeom>
        </p:spPr>
      </p:pic>
      <p:pic>
        <p:nvPicPr>
          <p:cNvPr id="8" name="Picture 7" descr="i_access 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487" y="3046975"/>
            <a:ext cx="457200" cy="457200"/>
          </a:xfrm>
          <a:prstGeom prst="rect">
            <a:avLst/>
          </a:prstGeom>
        </p:spPr>
      </p:pic>
      <p:pic>
        <p:nvPicPr>
          <p:cNvPr id="9" name="Picture 8" descr="i_access 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002" y="3046975"/>
            <a:ext cx="457200" cy="457200"/>
          </a:xfrm>
          <a:prstGeom prst="rect">
            <a:avLst/>
          </a:prstGeom>
        </p:spPr>
      </p:pic>
      <p:pic>
        <p:nvPicPr>
          <p:cNvPr id="10" name="Picture 9" descr="i_access 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5983" y="3046975"/>
            <a:ext cx="457200" cy="457200"/>
          </a:xfrm>
          <a:prstGeom prst="rect">
            <a:avLst/>
          </a:prstGeom>
        </p:spPr>
      </p:pic>
      <p:pic>
        <p:nvPicPr>
          <p:cNvPr id="11" name="Picture 10" descr="i_access 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772" y="3046975"/>
            <a:ext cx="457200" cy="457200"/>
          </a:xfrm>
          <a:prstGeom prst="rect">
            <a:avLst/>
          </a:prstGeom>
        </p:spPr>
      </p:pic>
      <p:pic>
        <p:nvPicPr>
          <p:cNvPr id="12" name="Picture 11" descr="i_access po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626" y="3046975"/>
            <a:ext cx="457200" cy="457200"/>
          </a:xfrm>
          <a:prstGeom prst="rect">
            <a:avLst/>
          </a:prstGeom>
        </p:spPr>
      </p:pic>
      <p:sp>
        <p:nvSpPr>
          <p:cNvPr id="13" name="Oval 12"/>
          <p:cNvSpPr>
            <a:spLocks noChangeAspect="1"/>
          </p:cNvSpPr>
          <p:nvPr/>
        </p:nvSpPr>
        <p:spPr>
          <a:xfrm>
            <a:off x="5261894" y="3206995"/>
            <a:ext cx="137160" cy="13716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5605813" y="3206995"/>
            <a:ext cx="137160" cy="13716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5949732" y="3206995"/>
            <a:ext cx="137160" cy="13716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4872900" y="2362554"/>
            <a:ext cx="1562480" cy="704263"/>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1" idx="0"/>
          </p:cNvCxnSpPr>
          <p:nvPr/>
        </p:nvCxnSpPr>
        <p:spPr>
          <a:xfrm flipH="1">
            <a:off x="2703087" y="2342712"/>
            <a:ext cx="941116" cy="704263"/>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3415602" y="2495112"/>
            <a:ext cx="381001" cy="551863"/>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154583" y="2362554"/>
            <a:ext cx="150221" cy="684421"/>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737719" y="2506680"/>
            <a:ext cx="156653" cy="540295"/>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53566" y="4130430"/>
            <a:ext cx="1102672" cy="1384995"/>
          </a:xfrm>
          <a:prstGeom prst="rect">
            <a:avLst/>
          </a:prstGeom>
          <a:noFill/>
        </p:spPr>
        <p:txBody>
          <a:bodyPr wrap="square" rtlCol="0">
            <a:spAutoFit/>
          </a:bodyPr>
          <a:lstStyle/>
          <a:p>
            <a:r>
              <a:rPr lang="en-US" sz="1200" b="1" dirty="0" err="1">
                <a:latin typeface="Graphik Light" charset="0"/>
                <a:ea typeface="Graphik Light" charset="0"/>
                <a:cs typeface="Graphik Light" charset="0"/>
              </a:rPr>
              <a:t>PoC</a:t>
            </a:r>
            <a:endParaRPr lang="en-US" sz="1200" b="1" dirty="0">
              <a:latin typeface="Graphik Light" charset="0"/>
              <a:ea typeface="Graphik Light" charset="0"/>
              <a:cs typeface="Graphik Light" charset="0"/>
            </a:endParaRPr>
          </a:p>
          <a:p>
            <a:pPr marL="171450" indent="-171450">
              <a:buFont typeface="Arial" panose="020B0604020202020204" pitchFamily="34" charset="0"/>
              <a:buChar char="•"/>
            </a:pPr>
            <a:r>
              <a:rPr lang="en-US" sz="1200" dirty="0">
                <a:latin typeface="Graphik Light" charset="0"/>
                <a:ea typeface="Graphik Light" charset="0"/>
                <a:cs typeface="Graphik Light" charset="0"/>
              </a:rPr>
              <a:t>Fast</a:t>
            </a:r>
          </a:p>
          <a:p>
            <a:pPr marL="171450" indent="-171450">
              <a:buFont typeface="Arial" panose="020B0604020202020204" pitchFamily="34" charset="0"/>
              <a:buChar char="•"/>
            </a:pPr>
            <a:r>
              <a:rPr lang="en-US" sz="1200" dirty="0">
                <a:latin typeface="Graphik Light" charset="0"/>
                <a:ea typeface="Graphik Light" charset="0"/>
                <a:cs typeface="Graphik Light" charset="0"/>
              </a:rPr>
              <a:t>No need for onsite presence </a:t>
            </a:r>
          </a:p>
          <a:p>
            <a:endParaRPr lang="en-US" sz="1200" dirty="0">
              <a:latin typeface="Graphik Light" charset="0"/>
              <a:ea typeface="Graphik Light" charset="0"/>
              <a:cs typeface="Graphik Light" charset="0"/>
            </a:endParaRPr>
          </a:p>
          <a:p>
            <a:endParaRPr lang="en-US" sz="1200" dirty="0">
              <a:latin typeface="Graphik Light" charset="0"/>
              <a:ea typeface="Graphik Light" charset="0"/>
              <a:cs typeface="Graphik Light" charset="0"/>
            </a:endParaRPr>
          </a:p>
        </p:txBody>
      </p:sp>
      <p:sp>
        <p:nvSpPr>
          <p:cNvPr id="24" name="TextBox 23"/>
          <p:cNvSpPr txBox="1"/>
          <p:nvPr/>
        </p:nvSpPr>
        <p:spPr>
          <a:xfrm>
            <a:off x="1626788" y="4180951"/>
            <a:ext cx="1768750" cy="1384995"/>
          </a:xfrm>
          <a:prstGeom prst="rect">
            <a:avLst/>
          </a:prstGeom>
          <a:noFill/>
        </p:spPr>
        <p:txBody>
          <a:bodyPr wrap="square" rtlCol="0">
            <a:spAutoFit/>
          </a:bodyPr>
          <a:lstStyle/>
          <a:p>
            <a:r>
              <a:rPr lang="en-US" sz="1200" b="1" dirty="0">
                <a:latin typeface="Graphik Light" charset="0"/>
                <a:ea typeface="Graphik Light" charset="0"/>
                <a:cs typeface="Graphik Light" charset="0"/>
              </a:rPr>
              <a:t>1</a:t>
            </a:r>
            <a:r>
              <a:rPr lang="en-US" sz="1200" b="1" baseline="30000" dirty="0">
                <a:latin typeface="Graphik Light" charset="0"/>
                <a:ea typeface="Graphik Light" charset="0"/>
                <a:cs typeface="Graphik Light" charset="0"/>
              </a:rPr>
              <a:t>st</a:t>
            </a:r>
            <a:r>
              <a:rPr lang="en-US" sz="1200" b="1" dirty="0">
                <a:latin typeface="Graphik Light" charset="0"/>
                <a:ea typeface="Graphik Light" charset="0"/>
                <a:cs typeface="Graphik Light" charset="0"/>
              </a:rPr>
              <a:t> Deployment</a:t>
            </a:r>
          </a:p>
          <a:p>
            <a:pPr marL="171450" indent="-171450">
              <a:buFont typeface="Arial" panose="020B0604020202020204" pitchFamily="34" charset="0"/>
              <a:buChar char="•"/>
            </a:pPr>
            <a:r>
              <a:rPr lang="en-US" sz="1200" dirty="0">
                <a:latin typeface="Graphik Light" charset="0"/>
                <a:ea typeface="Graphik Light" charset="0"/>
                <a:cs typeface="Graphik Light" charset="0"/>
              </a:rPr>
              <a:t>Replicate </a:t>
            </a:r>
            <a:r>
              <a:rPr lang="en-US" sz="1200" dirty="0" err="1">
                <a:latin typeface="Graphik Light" charset="0"/>
                <a:ea typeface="Graphik Light" charset="0"/>
                <a:cs typeface="Graphik Light" charset="0"/>
              </a:rPr>
              <a:t>PoC</a:t>
            </a:r>
            <a:endParaRPr lang="en-US" sz="1200" dirty="0">
              <a:latin typeface="Graphik Light" charset="0"/>
              <a:ea typeface="Graphik Light" charset="0"/>
              <a:cs typeface="Graphik Light" charset="0"/>
            </a:endParaRPr>
          </a:p>
          <a:p>
            <a:pPr marL="171450" indent="-171450">
              <a:buFont typeface="Arial" panose="020B0604020202020204" pitchFamily="34" charset="0"/>
              <a:buChar char="•"/>
            </a:pPr>
            <a:r>
              <a:rPr lang="en-US" sz="1200" dirty="0">
                <a:latin typeface="Graphik Light" charset="0"/>
                <a:ea typeface="Graphik Light" charset="0"/>
                <a:cs typeface="Graphik Light" charset="0"/>
              </a:rPr>
              <a:t>Easy integration with existing systems</a:t>
            </a:r>
          </a:p>
          <a:p>
            <a:pPr marL="171450" indent="-171450">
              <a:buFont typeface="Arial" panose="020B0604020202020204" pitchFamily="34" charset="0"/>
              <a:buChar char="•"/>
            </a:pPr>
            <a:r>
              <a:rPr lang="en-US" sz="1200" dirty="0">
                <a:latin typeface="Graphik Light" charset="0"/>
                <a:ea typeface="Graphik Light" charset="0"/>
                <a:cs typeface="Graphik Light" charset="0"/>
              </a:rPr>
              <a:t>Inherent High Availability</a:t>
            </a:r>
          </a:p>
        </p:txBody>
      </p:sp>
      <p:sp>
        <p:nvSpPr>
          <p:cNvPr id="25" name="TextBox 24"/>
          <p:cNvSpPr txBox="1"/>
          <p:nvPr/>
        </p:nvSpPr>
        <p:spPr>
          <a:xfrm>
            <a:off x="3465625" y="4125308"/>
            <a:ext cx="1794761" cy="1200329"/>
          </a:xfrm>
          <a:prstGeom prst="rect">
            <a:avLst/>
          </a:prstGeom>
          <a:noFill/>
        </p:spPr>
        <p:txBody>
          <a:bodyPr wrap="square" rtlCol="0">
            <a:spAutoFit/>
          </a:bodyPr>
          <a:lstStyle/>
          <a:p>
            <a:r>
              <a:rPr lang="en-US" sz="1200" b="1" dirty="0">
                <a:latin typeface="Graphik Light" charset="0"/>
                <a:ea typeface="Graphik Light" charset="0"/>
                <a:cs typeface="Graphik Light" charset="0"/>
              </a:rPr>
              <a:t>Growth</a:t>
            </a:r>
          </a:p>
          <a:p>
            <a:pPr marL="171450" indent="-171450">
              <a:buFont typeface="Arial" panose="020B0604020202020204" pitchFamily="34" charset="0"/>
              <a:buChar char="•"/>
            </a:pPr>
            <a:r>
              <a:rPr lang="en-US" sz="1200" dirty="0">
                <a:latin typeface="Graphik Light" charset="0"/>
                <a:ea typeface="Graphik Light" charset="0"/>
                <a:cs typeface="Graphik Light" charset="0"/>
              </a:rPr>
              <a:t>No compromises</a:t>
            </a:r>
          </a:p>
          <a:p>
            <a:pPr marL="171450" indent="-171450">
              <a:buFont typeface="Arial" panose="020B0604020202020204" pitchFamily="34" charset="0"/>
              <a:buChar char="•"/>
            </a:pPr>
            <a:r>
              <a:rPr lang="en-US" sz="1200" dirty="0">
                <a:latin typeface="Graphik Light" charset="0"/>
                <a:ea typeface="Graphik Light" charset="0"/>
                <a:cs typeface="Graphik Light" charset="0"/>
              </a:rPr>
              <a:t>Unlimited scalability</a:t>
            </a:r>
          </a:p>
          <a:p>
            <a:pPr marL="171450" indent="-171450">
              <a:buFont typeface="Arial" panose="020B0604020202020204" pitchFamily="34" charset="0"/>
              <a:buChar char="•"/>
            </a:pPr>
            <a:r>
              <a:rPr lang="en-US" sz="1200" dirty="0">
                <a:latin typeface="Graphik Light" charset="0"/>
                <a:ea typeface="Graphik Light" charset="0"/>
                <a:cs typeface="Graphik Light" charset="0"/>
              </a:rPr>
              <a:t>Optimal for all sizes</a:t>
            </a:r>
          </a:p>
          <a:p>
            <a:endParaRPr lang="en-US" sz="1200" dirty="0">
              <a:latin typeface="Graphik Light" charset="0"/>
              <a:ea typeface="Graphik Light" charset="0"/>
              <a:cs typeface="Graphik Light" charset="0"/>
            </a:endParaRPr>
          </a:p>
          <a:p>
            <a:pPr marL="171450" indent="-171450">
              <a:buFont typeface="Arial" panose="020B0604020202020204" pitchFamily="34" charset="0"/>
              <a:buChar char="•"/>
            </a:pPr>
            <a:endParaRPr lang="en-US" sz="1200" dirty="0">
              <a:latin typeface="Graphik Light" charset="0"/>
              <a:ea typeface="Graphik Light" charset="0"/>
              <a:cs typeface="Graphik Light" charset="0"/>
            </a:endParaRPr>
          </a:p>
        </p:txBody>
      </p:sp>
      <p:cxnSp>
        <p:nvCxnSpPr>
          <p:cNvPr id="29" name="Straight Arrow Connector 28"/>
          <p:cNvCxnSpPr/>
          <p:nvPr/>
        </p:nvCxnSpPr>
        <p:spPr>
          <a:xfrm>
            <a:off x="647857" y="3924545"/>
            <a:ext cx="7256822" cy="0"/>
          </a:xfrm>
          <a:prstGeom prst="straightConnector1">
            <a:avLst/>
          </a:prstGeom>
          <a:ln w="76200">
            <a:solidFill>
              <a:schemeClr val="bg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1994246" y="3815540"/>
            <a:ext cx="227864" cy="2058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726305" y="3815539"/>
            <a:ext cx="227864" cy="2058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632671" y="3816478"/>
            <a:ext cx="227864" cy="2058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330473" y="4157651"/>
            <a:ext cx="1699127" cy="1754326"/>
          </a:xfrm>
          <a:prstGeom prst="rect">
            <a:avLst/>
          </a:prstGeom>
          <a:noFill/>
        </p:spPr>
        <p:txBody>
          <a:bodyPr wrap="square" rtlCol="0">
            <a:spAutoFit/>
          </a:bodyPr>
          <a:lstStyle/>
          <a:p>
            <a:r>
              <a:rPr lang="en-US" sz="1200" b="1" dirty="0">
                <a:latin typeface="Graphik Light" charset="0"/>
                <a:ea typeface="Graphik Light" charset="0"/>
                <a:cs typeface="Graphik Light" charset="0"/>
              </a:rPr>
              <a:t>Support</a:t>
            </a:r>
          </a:p>
          <a:p>
            <a:pPr marL="171450" indent="-171450">
              <a:buFont typeface="Arial" panose="020B0604020202020204" pitchFamily="34" charset="0"/>
              <a:buChar char="•"/>
            </a:pPr>
            <a:r>
              <a:rPr lang="en-US" sz="1200" dirty="0">
                <a:latin typeface="Graphik Light" charset="0"/>
                <a:ea typeface="Graphik Light" charset="0"/>
                <a:cs typeface="Graphik Light" charset="0"/>
              </a:rPr>
              <a:t>Engineer online in minutes</a:t>
            </a:r>
          </a:p>
          <a:p>
            <a:pPr marL="171450" indent="-171450">
              <a:buFont typeface="Arial" panose="020B0604020202020204" pitchFamily="34" charset="0"/>
              <a:buChar char="•"/>
            </a:pPr>
            <a:r>
              <a:rPr lang="en-US" sz="1200" dirty="0">
                <a:latin typeface="Graphik Light" charset="0"/>
                <a:ea typeface="Graphik Light" charset="0"/>
                <a:cs typeface="Graphik Light" charset="0"/>
              </a:rPr>
              <a:t>Collaborative troubleshooting</a:t>
            </a:r>
          </a:p>
          <a:p>
            <a:pPr marL="171450" indent="-171450">
              <a:buFont typeface="Arial" panose="020B0604020202020204" pitchFamily="34" charset="0"/>
              <a:buChar char="•"/>
            </a:pPr>
            <a:r>
              <a:rPr lang="en-US" sz="1200" dirty="0">
                <a:latin typeface="Graphik Light" charset="0"/>
                <a:ea typeface="Graphik Light" charset="0"/>
                <a:cs typeface="Graphik Light" charset="0"/>
              </a:rPr>
              <a:t>Proactive monitoring</a:t>
            </a:r>
          </a:p>
          <a:p>
            <a:pPr marL="171450" indent="-171450">
              <a:buFont typeface="Arial" panose="020B0604020202020204" pitchFamily="34" charset="0"/>
              <a:buChar char="•"/>
            </a:pPr>
            <a:r>
              <a:rPr lang="en-US" sz="1200" dirty="0">
                <a:latin typeface="Graphik Light" charset="0"/>
                <a:ea typeface="Graphik Light" charset="0"/>
                <a:cs typeface="Graphik Light" charset="0"/>
              </a:rPr>
              <a:t>Automated SW upgrades </a:t>
            </a:r>
          </a:p>
        </p:txBody>
      </p:sp>
      <p:sp>
        <p:nvSpPr>
          <p:cNvPr id="30" name="Oval 29"/>
          <p:cNvSpPr/>
          <p:nvPr/>
        </p:nvSpPr>
        <p:spPr>
          <a:xfrm>
            <a:off x="5399054" y="3821601"/>
            <a:ext cx="227864" cy="2058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029601" y="4130430"/>
            <a:ext cx="1638072" cy="1384995"/>
          </a:xfrm>
          <a:prstGeom prst="rect">
            <a:avLst/>
          </a:prstGeom>
          <a:noFill/>
        </p:spPr>
        <p:txBody>
          <a:bodyPr wrap="square" rtlCol="0">
            <a:spAutoFit/>
          </a:bodyPr>
          <a:lstStyle/>
          <a:p>
            <a:r>
              <a:rPr lang="en-US" sz="1200" b="1" dirty="0">
                <a:latin typeface="Graphik Light" charset="0"/>
                <a:ea typeface="Graphik Light" charset="0"/>
                <a:cs typeface="Graphik Light" charset="0"/>
              </a:rPr>
              <a:t>Future</a:t>
            </a:r>
          </a:p>
          <a:p>
            <a:pPr marL="171450" indent="-171450">
              <a:buFont typeface="Arial" panose="020B0604020202020204" pitchFamily="34" charset="0"/>
              <a:buChar char="•"/>
            </a:pPr>
            <a:r>
              <a:rPr lang="en-US" sz="1200" dirty="0">
                <a:latin typeface="Graphik Light" charset="0"/>
                <a:ea typeface="Graphik Light" charset="0"/>
                <a:cs typeface="Graphik Light" charset="0"/>
              </a:rPr>
              <a:t>No HW dependencies for next-gen APs</a:t>
            </a:r>
          </a:p>
          <a:p>
            <a:pPr marL="171450" indent="-171450">
              <a:buFont typeface="Arial" panose="020B0604020202020204" pitchFamily="34" charset="0"/>
              <a:buChar char="•"/>
            </a:pPr>
            <a:r>
              <a:rPr lang="en-US" sz="1200" dirty="0">
                <a:latin typeface="Graphik Light" charset="0"/>
                <a:ea typeface="Graphik Light" charset="0"/>
                <a:cs typeface="Graphik Light" charset="0"/>
              </a:rPr>
              <a:t>Unlimited CPU and Storage for new features</a:t>
            </a:r>
          </a:p>
        </p:txBody>
      </p:sp>
      <p:sp>
        <p:nvSpPr>
          <p:cNvPr id="32" name="Oval 31"/>
          <p:cNvSpPr/>
          <p:nvPr/>
        </p:nvSpPr>
        <p:spPr>
          <a:xfrm>
            <a:off x="7094076" y="3821602"/>
            <a:ext cx="227864" cy="2058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40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3" grpId="0"/>
      <p:bldP spid="24" grpId="0"/>
      <p:bldP spid="25" grpId="0"/>
      <p:bldP spid="27" grpId="0" animBg="1"/>
      <p:bldP spid="33" grpId="0" animBg="1"/>
      <p:bldP spid="34" grpId="0" animBg="1"/>
      <p:bldP spid="28" grpId="0"/>
      <p:bldP spid="30" grpId="0" animBg="1"/>
      <p:bldP spid="31" grpId="0"/>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67" y="274259"/>
            <a:ext cx="8228587" cy="1143000"/>
          </a:xfrm>
        </p:spPr>
        <p:txBody>
          <a:bodyPr>
            <a:normAutofit/>
          </a:bodyPr>
          <a:lstStyle/>
          <a:p>
            <a:pPr algn="l"/>
            <a:r>
              <a:rPr lang="en-US" sz="3200" dirty="0">
                <a:latin typeface="Graphik Extralight" panose="020B0303030202060203" pitchFamily="34" charset="0"/>
              </a:rPr>
              <a:t>Summary</a:t>
            </a:r>
            <a:br>
              <a:rPr lang="en-US" sz="3200" dirty="0">
                <a:latin typeface="Graphik Extralight" panose="020B0303030202060203" pitchFamily="34" charset="0"/>
              </a:rPr>
            </a:br>
            <a:endParaRPr lang="en-US" sz="2400" dirty="0">
              <a:latin typeface="Graphik Extralight" panose="020B0303030202060203" pitchFamily="34" charset="0"/>
            </a:endParaRPr>
          </a:p>
        </p:txBody>
      </p:sp>
      <p:sp>
        <p:nvSpPr>
          <p:cNvPr id="3" name="Slide Number Placeholder 2"/>
          <p:cNvSpPr>
            <a:spLocks noGrp="1"/>
          </p:cNvSpPr>
          <p:nvPr>
            <p:ph type="sldNum" sz="quarter" idx="4294967295"/>
          </p:nvPr>
        </p:nvSpPr>
        <p:spPr>
          <a:xfrm>
            <a:off x="8515708" y="6553201"/>
            <a:ext cx="628292" cy="365125"/>
          </a:xfrm>
          <a:prstGeom prst="rect">
            <a:avLst/>
          </a:prstGeom>
        </p:spPr>
        <p:txBody>
          <a:bodyPr/>
          <a:lstStyle/>
          <a:p>
            <a:fld id="{4419F015-3B86-4010-A8BB-216B42134A83}" type="slidenum">
              <a:rPr lang="en-US" smtClean="0"/>
              <a:pPr/>
              <a:t>40</a:t>
            </a:fld>
            <a:endParaRPr lang="en-US" dirty="0"/>
          </a:p>
        </p:txBody>
      </p:sp>
      <p:sp>
        <p:nvSpPr>
          <p:cNvPr id="11" name="Content Placeholder 2"/>
          <p:cNvSpPr txBox="1">
            <a:spLocks/>
          </p:cNvSpPr>
          <p:nvPr/>
        </p:nvSpPr>
        <p:spPr>
          <a:xfrm>
            <a:off x="775264" y="1252226"/>
            <a:ext cx="7740443" cy="48542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latin typeface="Graphik Extralight" panose="020B0303030202060203" pitchFamily="34" charset="0"/>
              </a:rPr>
              <a:t>#1 – Cloud </a:t>
            </a:r>
            <a:r>
              <a:rPr lang="en-US" sz="2000" dirty="0" err="1">
                <a:latin typeface="Graphik Extralight" panose="020B0303030202060203" pitchFamily="34" charset="0"/>
              </a:rPr>
              <a:t>WiFi</a:t>
            </a:r>
            <a:r>
              <a:rPr lang="en-US" sz="2000" dirty="0">
                <a:latin typeface="Graphik Extralight" panose="020B0303030202060203" pitchFamily="34" charset="0"/>
              </a:rPr>
              <a:t> with distributed Control Plane on APs</a:t>
            </a:r>
          </a:p>
          <a:p>
            <a:pPr marL="0" indent="0">
              <a:buNone/>
            </a:pPr>
            <a:r>
              <a:rPr lang="en-US" sz="2000" dirty="0">
                <a:latin typeface="Graphik Extralight" panose="020B0303030202060203" pitchFamily="34" charset="0"/>
              </a:rPr>
              <a:t>	- </a:t>
            </a:r>
            <a:r>
              <a:rPr lang="en-US" sz="1600" dirty="0">
                <a:latin typeface="Graphik Extralight" panose="020B0303030202060203" pitchFamily="34" charset="0"/>
              </a:rPr>
              <a:t>No WAN dependency, control plane is local</a:t>
            </a:r>
          </a:p>
          <a:p>
            <a:pPr marL="0" indent="0">
              <a:buNone/>
            </a:pPr>
            <a:endParaRPr lang="en-US" sz="1600" dirty="0">
              <a:latin typeface="Graphik Extralight" panose="020B0303030202060203" pitchFamily="34" charset="0"/>
            </a:endParaRPr>
          </a:p>
          <a:p>
            <a:pPr marL="0" indent="0">
              <a:buNone/>
            </a:pPr>
            <a:r>
              <a:rPr lang="en-US" sz="2000" dirty="0">
                <a:latin typeface="Graphik Extralight" panose="020B0303030202060203" pitchFamily="34" charset="0"/>
              </a:rPr>
              <a:t>#2 – Scales to any number of APs</a:t>
            </a:r>
          </a:p>
          <a:p>
            <a:pPr lvl="1"/>
            <a:r>
              <a:rPr lang="en-US" sz="1600" dirty="0">
                <a:latin typeface="Graphik Extralight" panose="020B0303030202060203" pitchFamily="34" charset="0"/>
              </a:rPr>
              <a:t>Each AP is part of an RF neighborhood</a:t>
            </a:r>
          </a:p>
          <a:p>
            <a:pPr lvl="1"/>
            <a:endParaRPr lang="en-US" sz="1600" dirty="0">
              <a:latin typeface="Graphik Extralight" panose="020B0303030202060203" pitchFamily="34" charset="0"/>
            </a:endParaRPr>
          </a:p>
          <a:p>
            <a:pPr marL="0" indent="0">
              <a:buNone/>
            </a:pPr>
            <a:r>
              <a:rPr lang="en-US" sz="2000" dirty="0">
                <a:latin typeface="Graphik Extralight" panose="020B0303030202060203" pitchFamily="34" charset="0"/>
              </a:rPr>
              <a:t>#3 – Integration with other systems</a:t>
            </a:r>
          </a:p>
          <a:p>
            <a:pPr lvl="1"/>
            <a:r>
              <a:rPr lang="en-US" sz="1600" dirty="0">
                <a:latin typeface="Graphik Extralight" panose="020B0303030202060203" pitchFamily="34" charset="0"/>
              </a:rPr>
              <a:t>Open APIs offer unlimited possibilities</a:t>
            </a:r>
          </a:p>
          <a:p>
            <a:pPr marL="457200" lvl="1" indent="0">
              <a:buNone/>
            </a:pPr>
            <a:endParaRPr lang="en-US" sz="1600" dirty="0">
              <a:latin typeface="Graphik Extralight" panose="020B0303030202060203" pitchFamily="34" charset="0"/>
            </a:endParaRPr>
          </a:p>
          <a:p>
            <a:pPr marL="0" indent="0">
              <a:buNone/>
            </a:pPr>
            <a:r>
              <a:rPr lang="en-US" sz="2000" dirty="0">
                <a:latin typeface="Graphik Extralight" panose="020B0303030202060203" pitchFamily="34" charset="0"/>
              </a:rPr>
              <a:t>#4 –Cognitive </a:t>
            </a:r>
            <a:r>
              <a:rPr lang="en-US" sz="2000" dirty="0" err="1">
                <a:latin typeface="Graphik Extralight" panose="020B0303030202060203" pitchFamily="34" charset="0"/>
              </a:rPr>
              <a:t>WiFi</a:t>
            </a:r>
            <a:endParaRPr lang="en-US" sz="2000" dirty="0">
              <a:latin typeface="Graphik Extralight" panose="020B0303030202060203" pitchFamily="34" charset="0"/>
            </a:endParaRPr>
          </a:p>
          <a:p>
            <a:pPr lvl="1"/>
            <a:r>
              <a:rPr lang="en-US" sz="1600" dirty="0">
                <a:latin typeface="Graphik Extralight" panose="020B0303030202060203" pitchFamily="34" charset="0"/>
              </a:rPr>
              <a:t>Artificial Intelligence helps you fix </a:t>
            </a:r>
            <a:r>
              <a:rPr lang="en-US" sz="1600" dirty="0" err="1">
                <a:latin typeface="Graphik Extralight" panose="020B0303030202060203" pitchFamily="34" charset="0"/>
              </a:rPr>
              <a:t>WiFi</a:t>
            </a:r>
            <a:r>
              <a:rPr lang="en-US" sz="1600" dirty="0">
                <a:latin typeface="Graphik Extralight" panose="020B0303030202060203" pitchFamily="34" charset="0"/>
              </a:rPr>
              <a:t> issues</a:t>
            </a:r>
          </a:p>
          <a:p>
            <a:pPr lvl="1"/>
            <a:r>
              <a:rPr lang="en-US" sz="1600" dirty="0">
                <a:latin typeface="Graphik Extralight" panose="020B0303030202060203" pitchFamily="34" charset="0"/>
              </a:rPr>
              <a:t>3</a:t>
            </a:r>
            <a:r>
              <a:rPr lang="en-US" sz="1600" baseline="30000" dirty="0">
                <a:latin typeface="Graphik Extralight" panose="020B0303030202060203" pitchFamily="34" charset="0"/>
              </a:rPr>
              <a:t>rd</a:t>
            </a:r>
            <a:r>
              <a:rPr lang="en-US" sz="1600" dirty="0">
                <a:latin typeface="Graphik Extralight" panose="020B0303030202060203" pitchFamily="34" charset="0"/>
              </a:rPr>
              <a:t> radio allows for Client Emulation and Auto-Packet capture</a:t>
            </a:r>
          </a:p>
          <a:p>
            <a:pPr lvl="1"/>
            <a:endParaRPr lang="en-US" sz="1600" dirty="0">
              <a:latin typeface="Graphik Extralight" panose="020B0303030202060203" pitchFamily="34" charset="0"/>
            </a:endParaRPr>
          </a:p>
          <a:p>
            <a:pPr marL="0" indent="0">
              <a:buNone/>
            </a:pPr>
            <a:r>
              <a:rPr lang="en-US" sz="2000" dirty="0">
                <a:latin typeface="Graphik Extralight" panose="020B0303030202060203" pitchFamily="34" charset="0"/>
              </a:rPr>
              <a:t>#5 –Best WIPS in the industry</a:t>
            </a:r>
          </a:p>
          <a:p>
            <a:pPr lvl="1"/>
            <a:r>
              <a:rPr lang="en-US" sz="1600" dirty="0">
                <a:latin typeface="Graphik Extralight" panose="020B0303030202060203" pitchFamily="34" charset="0"/>
              </a:rPr>
              <a:t>Keep your authorized clients in your network</a:t>
            </a:r>
          </a:p>
          <a:p>
            <a:pPr lvl="1"/>
            <a:endParaRPr lang="en-US" sz="1600" dirty="0">
              <a:latin typeface="Graphik Extralight" panose="020B0303030202060203" pitchFamily="34" charset="0"/>
            </a:endParaRPr>
          </a:p>
          <a:p>
            <a:pPr marL="0" indent="0">
              <a:buNone/>
            </a:pPr>
            <a:endParaRPr lang="en-US" sz="2000" dirty="0"/>
          </a:p>
        </p:txBody>
      </p:sp>
      <p:sp>
        <p:nvSpPr>
          <p:cNvPr id="4" name="Rectangle 3">
            <a:extLst>
              <a:ext uri="{FF2B5EF4-FFF2-40B4-BE49-F238E27FC236}">
                <a16:creationId xmlns:a16="http://schemas.microsoft.com/office/drawing/2014/main" id="{6BD7F3D8-4C45-4321-B333-98F3AA56875D}"/>
              </a:ext>
            </a:extLst>
          </p:cNvPr>
          <p:cNvSpPr/>
          <p:nvPr/>
        </p:nvSpPr>
        <p:spPr>
          <a:xfrm>
            <a:off x="4453217" y="3244334"/>
            <a:ext cx="237566" cy="369332"/>
          </a:xfrm>
          <a:prstGeom prst="rect">
            <a:avLst/>
          </a:prstGeom>
        </p:spPr>
        <p:txBody>
          <a:bodyPr wrap="none">
            <a:spAutoFit/>
          </a:bodyPr>
          <a:lstStyle/>
          <a:p>
            <a:r>
              <a:rPr lang="es-ES" dirty="0"/>
              <a:t> </a:t>
            </a:r>
          </a:p>
        </p:txBody>
      </p:sp>
      <p:sp>
        <p:nvSpPr>
          <p:cNvPr id="5" name="Rectangle 4">
            <a:extLst>
              <a:ext uri="{FF2B5EF4-FFF2-40B4-BE49-F238E27FC236}">
                <a16:creationId xmlns:a16="http://schemas.microsoft.com/office/drawing/2014/main" id="{5CF37C5F-FE4D-4855-ABAD-6A917601DAB1}"/>
              </a:ext>
            </a:extLst>
          </p:cNvPr>
          <p:cNvSpPr/>
          <p:nvPr/>
        </p:nvSpPr>
        <p:spPr>
          <a:xfrm>
            <a:off x="4453217" y="3244334"/>
            <a:ext cx="237566" cy="369332"/>
          </a:xfrm>
          <a:prstGeom prst="rect">
            <a:avLst/>
          </a:prstGeom>
        </p:spPr>
        <p:txBody>
          <a:bodyPr wrap="none">
            <a:spAutoFit/>
          </a:bodyPr>
          <a:lstStyle/>
          <a:p>
            <a:r>
              <a:rPr lang="es-ES" dirty="0"/>
              <a:t> </a:t>
            </a:r>
          </a:p>
        </p:txBody>
      </p:sp>
    </p:spTree>
    <p:extLst>
      <p:ext uri="{BB962C8B-B14F-4D97-AF65-F5344CB8AC3E}">
        <p14:creationId xmlns:p14="http://schemas.microsoft.com/office/powerpoint/2010/main" val="393777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dge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548"/>
            <a:ext cx="9144000" cy="6858000"/>
          </a:xfrm>
          <a:prstGeom prst="rect">
            <a:avLst/>
          </a:prstGeom>
        </p:spPr>
      </p:pic>
      <p:sp>
        <p:nvSpPr>
          <p:cNvPr id="5" name="TextBox 4"/>
          <p:cNvSpPr txBox="1"/>
          <p:nvPr/>
        </p:nvSpPr>
        <p:spPr>
          <a:xfrm>
            <a:off x="1598447" y="792886"/>
            <a:ext cx="8134131" cy="707886"/>
          </a:xfrm>
          <a:prstGeom prst="rect">
            <a:avLst/>
          </a:prstGeom>
          <a:noFill/>
        </p:spPr>
        <p:txBody>
          <a:bodyPr wrap="square" rtlCol="0">
            <a:spAutoFit/>
          </a:bodyPr>
          <a:lstStyle/>
          <a:p>
            <a:r>
              <a:rPr lang="en-US" sz="4000" dirty="0">
                <a:solidFill>
                  <a:srgbClr val="78A5C8"/>
                </a:solidFill>
                <a:latin typeface="Graphik Extralight"/>
                <a:cs typeface="Graphik Extralight"/>
              </a:rPr>
              <a:t>Cloud-</a:t>
            </a:r>
            <a:r>
              <a:rPr lang="en-US" sz="4000" dirty="0" err="1">
                <a:solidFill>
                  <a:srgbClr val="78A5C8"/>
                </a:solidFill>
                <a:latin typeface="Graphik Extralight"/>
                <a:cs typeface="Graphik Extralight"/>
              </a:rPr>
              <a:t>WiFi</a:t>
            </a:r>
            <a:r>
              <a:rPr lang="en-US" sz="4000" dirty="0">
                <a:solidFill>
                  <a:srgbClr val="78A5C8"/>
                </a:solidFill>
                <a:latin typeface="Graphik Extralight"/>
                <a:cs typeface="Graphik Extralight"/>
              </a:rPr>
              <a:t> is here to stay. </a:t>
            </a:r>
          </a:p>
        </p:txBody>
      </p:sp>
      <p:pic>
        <p:nvPicPr>
          <p:cNvPr id="2" name="Picture 1"/>
          <p:cNvPicPr>
            <a:picLocks noChangeAspect="1"/>
          </p:cNvPicPr>
          <p:nvPr/>
        </p:nvPicPr>
        <p:blipFill>
          <a:blip r:embed="rId3"/>
          <a:stretch>
            <a:fillRect/>
          </a:stretch>
        </p:blipFill>
        <p:spPr>
          <a:xfrm>
            <a:off x="2286189" y="1723302"/>
            <a:ext cx="4571622" cy="615645"/>
          </a:xfrm>
          <a:prstGeom prst="rect">
            <a:avLst/>
          </a:prstGeom>
        </p:spPr>
      </p:pic>
    </p:spTree>
    <p:extLst>
      <p:ext uri="{BB962C8B-B14F-4D97-AF65-F5344CB8AC3E}">
        <p14:creationId xmlns:p14="http://schemas.microsoft.com/office/powerpoint/2010/main" val="1624642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7042" y="4071785"/>
            <a:ext cx="7513579" cy="685800"/>
          </a:xfrm>
        </p:spPr>
        <p:txBody>
          <a:bodyPr>
            <a:normAutofit/>
          </a:bodyPr>
          <a:lstStyle/>
          <a:p>
            <a:r>
              <a:rPr lang="en-US" sz="3200" dirty="0"/>
              <a:t>AP hardware is commoditized</a:t>
            </a:r>
          </a:p>
        </p:txBody>
      </p:sp>
    </p:spTree>
    <p:extLst>
      <p:ext uri="{BB962C8B-B14F-4D97-AF65-F5344CB8AC3E}">
        <p14:creationId xmlns:p14="http://schemas.microsoft.com/office/powerpoint/2010/main" val="208637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State of Enterprise </a:t>
            </a:r>
            <a:r>
              <a:rPr lang="en-US" dirty="0" err="1"/>
              <a:t>WiFi</a:t>
            </a:r>
            <a:endParaRPr lang="en-US" dirty="0"/>
          </a:p>
        </p:txBody>
      </p:sp>
      <p:sp>
        <p:nvSpPr>
          <p:cNvPr id="6" name="Rounded Rectangle 5"/>
          <p:cNvSpPr/>
          <p:nvPr/>
        </p:nvSpPr>
        <p:spPr>
          <a:xfrm>
            <a:off x="534128" y="5620915"/>
            <a:ext cx="7772400" cy="60763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WiFi</a:t>
            </a:r>
            <a:r>
              <a:rPr lang="en-US" dirty="0"/>
              <a:t> industry needs to “open up” like the datacenter (OCP) and</a:t>
            </a:r>
          </a:p>
          <a:p>
            <a:pPr algn="ctr"/>
            <a:r>
              <a:rPr lang="en-US" dirty="0"/>
              <a:t>networking (SDN/NFV) industries </a:t>
            </a:r>
          </a:p>
        </p:txBody>
      </p:sp>
      <p:grpSp>
        <p:nvGrpSpPr>
          <p:cNvPr id="22" name="Group 21"/>
          <p:cNvGrpSpPr/>
          <p:nvPr/>
        </p:nvGrpSpPr>
        <p:grpSpPr>
          <a:xfrm>
            <a:off x="964142" y="1789869"/>
            <a:ext cx="1841861" cy="2476770"/>
            <a:chOff x="6714311" y="2272939"/>
            <a:chExt cx="1841861" cy="2476770"/>
          </a:xfrm>
        </p:grpSpPr>
        <p:sp>
          <p:nvSpPr>
            <p:cNvPr id="2" name="Rounded Rectangle 1"/>
            <p:cNvSpPr/>
            <p:nvPr/>
          </p:nvSpPr>
          <p:spPr>
            <a:xfrm>
              <a:off x="7001692" y="3683726"/>
              <a:ext cx="1554480" cy="49638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AP H/W</a:t>
              </a:r>
            </a:p>
          </p:txBody>
        </p:sp>
        <p:sp>
          <p:nvSpPr>
            <p:cNvPr id="7" name="Rounded Rectangle 6"/>
            <p:cNvSpPr/>
            <p:nvPr/>
          </p:nvSpPr>
          <p:spPr>
            <a:xfrm>
              <a:off x="7001692" y="3107796"/>
              <a:ext cx="1554480" cy="496388"/>
            </a:xfrm>
            <a:prstGeom prst="round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Graphik Light" charset="0"/>
                  <a:ea typeface="Graphik Light" charset="0"/>
                  <a:cs typeface="Graphik Light" charset="0"/>
                </a:rPr>
                <a:t> AP S/W</a:t>
              </a:r>
            </a:p>
          </p:txBody>
        </p:sp>
        <p:sp>
          <p:nvSpPr>
            <p:cNvPr id="8" name="Rounded Rectangle 7"/>
            <p:cNvSpPr/>
            <p:nvPr/>
          </p:nvSpPr>
          <p:spPr>
            <a:xfrm>
              <a:off x="7001692" y="2531866"/>
              <a:ext cx="1554480" cy="496388"/>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Management</a:t>
              </a:r>
            </a:p>
          </p:txBody>
        </p:sp>
        <p:sp>
          <p:nvSpPr>
            <p:cNvPr id="12" name="Arc 11"/>
            <p:cNvSpPr/>
            <p:nvPr/>
          </p:nvSpPr>
          <p:spPr>
            <a:xfrm rot="19092994">
              <a:off x="6714311" y="2272939"/>
              <a:ext cx="424542" cy="389557"/>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p:nvPr/>
          </p:nvCxnSpPr>
          <p:spPr>
            <a:xfrm flipH="1" flipV="1">
              <a:off x="7093133" y="3931920"/>
              <a:ext cx="2" cy="4389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7093131" y="3219412"/>
              <a:ext cx="2" cy="4389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7080067" y="2326860"/>
              <a:ext cx="2" cy="4389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flipV="1">
              <a:off x="6809015" y="2335924"/>
              <a:ext cx="9800" cy="1972372"/>
            </a:xfrm>
            <a:prstGeom prst="line">
              <a:avLst/>
            </a:prstGeom>
          </p:spPr>
          <p:style>
            <a:lnRef idx="2">
              <a:schemeClr val="accent1"/>
            </a:lnRef>
            <a:fillRef idx="0">
              <a:schemeClr val="accent1"/>
            </a:fillRef>
            <a:effectRef idx="1">
              <a:schemeClr val="accent1"/>
            </a:effectRef>
            <a:fontRef idx="minor">
              <a:schemeClr val="tx1"/>
            </a:fontRef>
          </p:style>
        </p:cxnSp>
        <p:sp>
          <p:nvSpPr>
            <p:cNvPr id="3" name="Rounded Rectangle 2"/>
            <p:cNvSpPr/>
            <p:nvPr/>
          </p:nvSpPr>
          <p:spPr>
            <a:xfrm>
              <a:off x="6753499" y="4318635"/>
              <a:ext cx="418012" cy="43107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890658" y="4455057"/>
              <a:ext cx="176348" cy="1515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962503" y="4517765"/>
              <a:ext cx="45719" cy="2188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ounded Rectangle 19"/>
          <p:cNvSpPr/>
          <p:nvPr/>
        </p:nvSpPr>
        <p:spPr>
          <a:xfrm>
            <a:off x="4268455" y="4051418"/>
            <a:ext cx="1788788" cy="401444"/>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Graphik Light" charset="0"/>
                <a:ea typeface="Graphik Light" charset="0"/>
                <a:cs typeface="Graphik Light" charset="0"/>
              </a:rPr>
              <a:t>Antenna</a:t>
            </a:r>
          </a:p>
        </p:txBody>
      </p:sp>
      <p:sp>
        <p:nvSpPr>
          <p:cNvPr id="21" name="Rounded Rectangle 20"/>
          <p:cNvSpPr/>
          <p:nvPr/>
        </p:nvSpPr>
        <p:spPr>
          <a:xfrm>
            <a:off x="4290757" y="3110001"/>
            <a:ext cx="1247350" cy="834829"/>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Graphik Light" charset="0"/>
                <a:ea typeface="Graphik Light" charset="0"/>
                <a:cs typeface="Graphik Light" charset="0"/>
              </a:rPr>
              <a:t>CPU</a:t>
            </a:r>
            <a:endParaRPr lang="en-US" dirty="0">
              <a:solidFill>
                <a:schemeClr val="tx1"/>
              </a:solidFill>
              <a:latin typeface="Graphik Light" charset="0"/>
              <a:ea typeface="Graphik Light" charset="0"/>
              <a:cs typeface="Graphik Light" charset="0"/>
            </a:endParaRPr>
          </a:p>
        </p:txBody>
      </p:sp>
      <p:sp>
        <p:nvSpPr>
          <p:cNvPr id="23" name="Rounded Rectangle 22"/>
          <p:cNvSpPr/>
          <p:nvPr/>
        </p:nvSpPr>
        <p:spPr>
          <a:xfrm>
            <a:off x="4280597" y="2625760"/>
            <a:ext cx="3624147" cy="401444"/>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Graphik Light" charset="0"/>
                <a:ea typeface="Graphik Light" charset="0"/>
                <a:cs typeface="Graphik Light" charset="0"/>
              </a:rPr>
              <a:t>Chipset</a:t>
            </a:r>
          </a:p>
        </p:txBody>
      </p:sp>
      <p:sp>
        <p:nvSpPr>
          <p:cNvPr id="25" name="Rounded Rectangle 24"/>
          <p:cNvSpPr/>
          <p:nvPr/>
        </p:nvSpPr>
        <p:spPr>
          <a:xfrm>
            <a:off x="6195872" y="4063969"/>
            <a:ext cx="1788788" cy="401444"/>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Graphik Light" charset="0"/>
                <a:ea typeface="Graphik Light" charset="0"/>
                <a:cs typeface="Graphik Light" charset="0"/>
              </a:rPr>
              <a:t>Antenna</a:t>
            </a:r>
          </a:p>
        </p:txBody>
      </p:sp>
      <p:sp>
        <p:nvSpPr>
          <p:cNvPr id="26" name="Rounded Rectangle 25"/>
          <p:cNvSpPr/>
          <p:nvPr/>
        </p:nvSpPr>
        <p:spPr>
          <a:xfrm>
            <a:off x="6841514" y="2643442"/>
            <a:ext cx="1033210" cy="373008"/>
          </a:xfrm>
          <a:prstGeom prst="roundRect">
            <a:avLst/>
          </a:prstGeom>
          <a:solidFill>
            <a:schemeClr val="bg1">
              <a:lumMod val="85000"/>
            </a:scheme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Graphik Light" charset="0"/>
                <a:ea typeface="Graphik Light" charset="0"/>
                <a:cs typeface="Graphik Light" charset="0"/>
              </a:rPr>
              <a:t>Device driver</a:t>
            </a:r>
          </a:p>
        </p:txBody>
      </p:sp>
      <p:grpSp>
        <p:nvGrpSpPr>
          <p:cNvPr id="28" name="Group 27"/>
          <p:cNvGrpSpPr/>
          <p:nvPr/>
        </p:nvGrpSpPr>
        <p:grpSpPr>
          <a:xfrm>
            <a:off x="3900318" y="4327940"/>
            <a:ext cx="1029856" cy="457200"/>
            <a:chOff x="3932323" y="4525490"/>
            <a:chExt cx="1029856" cy="457200"/>
          </a:xfrm>
        </p:grpSpPr>
        <p:cxnSp>
          <p:nvCxnSpPr>
            <p:cNvPr id="29" name="Elbow Connector 28"/>
            <p:cNvCxnSpPr/>
            <p:nvPr/>
          </p:nvCxnSpPr>
          <p:spPr>
            <a:xfrm rot="5400000">
              <a:off x="4419832" y="4439765"/>
              <a:ext cx="152400" cy="628650"/>
            </a:xfrm>
            <a:prstGeom prst="bentConnector3">
              <a:avLst>
                <a:gd name="adj1" fmla="val 250000"/>
              </a:avLst>
            </a:prstGeom>
            <a:solidFill>
              <a:schemeClr val="accent4">
                <a:lumMod val="60000"/>
                <a:lumOff val="40000"/>
              </a:schemeClr>
            </a:solidFill>
            <a:ln w="57150">
              <a:solidFill>
                <a:schemeClr val="accent5"/>
              </a:solidFill>
            </a:ln>
          </p:spPr>
          <p:style>
            <a:lnRef idx="1">
              <a:schemeClr val="accent1"/>
            </a:lnRef>
            <a:fillRef idx="3">
              <a:schemeClr val="accent1"/>
            </a:fillRef>
            <a:effectRef idx="2">
              <a:schemeClr val="accent1"/>
            </a:effectRef>
            <a:fontRef idx="minor">
              <a:schemeClr val="lt1"/>
            </a:fontRef>
          </p:style>
        </p:cxnSp>
        <p:sp>
          <p:nvSpPr>
            <p:cNvPr id="30" name="Isosceles Triangle 55"/>
            <p:cNvSpPr/>
            <p:nvPr/>
          </p:nvSpPr>
          <p:spPr>
            <a:xfrm rot="10800000">
              <a:off x="4657379" y="4830290"/>
              <a:ext cx="304800" cy="152400"/>
            </a:xfrm>
            <a:prstGeom prst="triangle">
              <a:avLst/>
            </a:prstGeom>
            <a:solidFill>
              <a:schemeClr val="accent4">
                <a:lumMod val="60000"/>
                <a:lumOff val="40000"/>
              </a:schemeClr>
            </a:solid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raphik Light" charset="0"/>
                <a:ea typeface="Graphik Light" charset="0"/>
                <a:cs typeface="Graphik Light" charset="0"/>
              </a:endParaRPr>
            </a:p>
          </p:txBody>
        </p:sp>
        <p:grpSp>
          <p:nvGrpSpPr>
            <p:cNvPr id="31" name="Group 30"/>
            <p:cNvGrpSpPr/>
            <p:nvPr/>
          </p:nvGrpSpPr>
          <p:grpSpPr>
            <a:xfrm flipH="1">
              <a:off x="3932323" y="4525490"/>
              <a:ext cx="401784" cy="346357"/>
              <a:chOff x="2438400" y="3006443"/>
              <a:chExt cx="401784" cy="346357"/>
            </a:xfrm>
          </p:grpSpPr>
          <p:sp>
            <p:nvSpPr>
              <p:cNvPr id="32" name="Arc 31"/>
              <p:cNvSpPr/>
              <p:nvPr/>
            </p:nvSpPr>
            <p:spPr>
              <a:xfrm>
                <a:off x="2438400" y="3200399"/>
                <a:ext cx="228600" cy="152401"/>
              </a:xfrm>
              <a:prstGeom prst="arc">
                <a:avLst/>
              </a:prstGeom>
              <a:solidFill>
                <a:schemeClr val="accent4">
                  <a:lumMod val="60000"/>
                  <a:lumOff val="40000"/>
                </a:schemeClr>
              </a:solid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raphik Light" charset="0"/>
                  <a:ea typeface="Graphik Light" charset="0"/>
                  <a:cs typeface="Graphik Light" charset="0"/>
                </a:endParaRPr>
              </a:p>
            </p:txBody>
          </p:sp>
          <p:sp>
            <p:nvSpPr>
              <p:cNvPr id="33" name="Arc 32"/>
              <p:cNvSpPr/>
              <p:nvPr/>
            </p:nvSpPr>
            <p:spPr>
              <a:xfrm>
                <a:off x="2496128" y="3135747"/>
                <a:ext cx="228600" cy="152401"/>
              </a:xfrm>
              <a:prstGeom prst="arc">
                <a:avLst/>
              </a:prstGeom>
              <a:solidFill>
                <a:schemeClr val="accent4">
                  <a:lumMod val="60000"/>
                  <a:lumOff val="40000"/>
                </a:schemeClr>
              </a:solid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raphik Light" charset="0"/>
                  <a:ea typeface="Graphik Light" charset="0"/>
                  <a:cs typeface="Graphik Light" charset="0"/>
                </a:endParaRPr>
              </a:p>
            </p:txBody>
          </p:sp>
          <p:sp>
            <p:nvSpPr>
              <p:cNvPr id="34" name="Arc 33"/>
              <p:cNvSpPr/>
              <p:nvPr/>
            </p:nvSpPr>
            <p:spPr>
              <a:xfrm>
                <a:off x="2553856" y="3071095"/>
                <a:ext cx="228600" cy="152401"/>
              </a:xfrm>
              <a:prstGeom prst="arc">
                <a:avLst/>
              </a:prstGeom>
              <a:solidFill>
                <a:schemeClr val="accent4">
                  <a:lumMod val="60000"/>
                  <a:lumOff val="40000"/>
                </a:schemeClr>
              </a:solid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raphik Light" charset="0"/>
                  <a:ea typeface="Graphik Light" charset="0"/>
                  <a:cs typeface="Graphik Light" charset="0"/>
                </a:endParaRPr>
              </a:p>
            </p:txBody>
          </p:sp>
          <p:sp>
            <p:nvSpPr>
              <p:cNvPr id="35" name="Arc 34"/>
              <p:cNvSpPr/>
              <p:nvPr/>
            </p:nvSpPr>
            <p:spPr>
              <a:xfrm>
                <a:off x="2611584" y="3006443"/>
                <a:ext cx="228600" cy="152401"/>
              </a:xfrm>
              <a:prstGeom prst="arc">
                <a:avLst/>
              </a:prstGeom>
              <a:solidFill>
                <a:schemeClr val="accent4">
                  <a:lumMod val="60000"/>
                  <a:lumOff val="40000"/>
                </a:schemeClr>
              </a:solid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raphik Light" charset="0"/>
                  <a:ea typeface="Graphik Light" charset="0"/>
                  <a:cs typeface="Graphik Light" charset="0"/>
                </a:endParaRPr>
              </a:p>
            </p:txBody>
          </p:sp>
        </p:grpSp>
      </p:grpSp>
      <p:grpSp>
        <p:nvGrpSpPr>
          <p:cNvPr id="36" name="Group 35"/>
          <p:cNvGrpSpPr/>
          <p:nvPr/>
        </p:nvGrpSpPr>
        <p:grpSpPr>
          <a:xfrm flipH="1">
            <a:off x="7276672" y="4368518"/>
            <a:ext cx="1029856" cy="457200"/>
            <a:chOff x="6156772" y="4601690"/>
            <a:chExt cx="1029856" cy="457200"/>
          </a:xfrm>
        </p:grpSpPr>
        <p:cxnSp>
          <p:nvCxnSpPr>
            <p:cNvPr id="37" name="Elbow Connector 36"/>
            <p:cNvCxnSpPr/>
            <p:nvPr/>
          </p:nvCxnSpPr>
          <p:spPr>
            <a:xfrm rot="5400000">
              <a:off x="6644281" y="4515965"/>
              <a:ext cx="152400" cy="628650"/>
            </a:xfrm>
            <a:prstGeom prst="bentConnector3">
              <a:avLst>
                <a:gd name="adj1" fmla="val 250000"/>
              </a:avLst>
            </a:prstGeom>
            <a:solidFill>
              <a:schemeClr val="accent4">
                <a:lumMod val="60000"/>
                <a:lumOff val="40000"/>
              </a:schemeClr>
            </a:solidFill>
            <a:ln w="57150">
              <a:solidFill>
                <a:schemeClr val="accent5"/>
              </a:solidFill>
            </a:ln>
          </p:spPr>
          <p:style>
            <a:lnRef idx="1">
              <a:schemeClr val="accent1"/>
            </a:lnRef>
            <a:fillRef idx="3">
              <a:schemeClr val="accent1"/>
            </a:fillRef>
            <a:effectRef idx="2">
              <a:schemeClr val="accent1"/>
            </a:effectRef>
            <a:fontRef idx="minor">
              <a:schemeClr val="lt1"/>
            </a:fontRef>
          </p:style>
        </p:cxnSp>
        <p:sp>
          <p:nvSpPr>
            <p:cNvPr id="38" name="Isosceles Triangle 55"/>
            <p:cNvSpPr/>
            <p:nvPr/>
          </p:nvSpPr>
          <p:spPr>
            <a:xfrm rot="10800000">
              <a:off x="6881828" y="4906490"/>
              <a:ext cx="304800" cy="152400"/>
            </a:xfrm>
            <a:prstGeom prst="triangle">
              <a:avLst/>
            </a:prstGeom>
            <a:solidFill>
              <a:schemeClr val="accent4">
                <a:lumMod val="60000"/>
                <a:lumOff val="40000"/>
              </a:schemeClr>
            </a:solid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raphik Light" charset="0"/>
                <a:ea typeface="Graphik Light" charset="0"/>
                <a:cs typeface="Graphik Light" charset="0"/>
              </a:endParaRPr>
            </a:p>
          </p:txBody>
        </p:sp>
        <p:grpSp>
          <p:nvGrpSpPr>
            <p:cNvPr id="39" name="Group 38"/>
            <p:cNvGrpSpPr/>
            <p:nvPr/>
          </p:nvGrpSpPr>
          <p:grpSpPr>
            <a:xfrm flipH="1">
              <a:off x="6156772" y="4601690"/>
              <a:ext cx="401784" cy="346357"/>
              <a:chOff x="2438400" y="3006443"/>
              <a:chExt cx="401784" cy="346357"/>
            </a:xfrm>
          </p:grpSpPr>
          <p:sp>
            <p:nvSpPr>
              <p:cNvPr id="40" name="Arc 39"/>
              <p:cNvSpPr/>
              <p:nvPr/>
            </p:nvSpPr>
            <p:spPr>
              <a:xfrm>
                <a:off x="2438400" y="3200399"/>
                <a:ext cx="228600" cy="152401"/>
              </a:xfrm>
              <a:prstGeom prst="arc">
                <a:avLst/>
              </a:prstGeom>
              <a:solidFill>
                <a:schemeClr val="accent4">
                  <a:lumMod val="60000"/>
                  <a:lumOff val="40000"/>
                </a:schemeClr>
              </a:solid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raphik Light" charset="0"/>
                  <a:ea typeface="Graphik Light" charset="0"/>
                  <a:cs typeface="Graphik Light" charset="0"/>
                </a:endParaRPr>
              </a:p>
            </p:txBody>
          </p:sp>
          <p:sp>
            <p:nvSpPr>
              <p:cNvPr id="41" name="Arc 40"/>
              <p:cNvSpPr/>
              <p:nvPr/>
            </p:nvSpPr>
            <p:spPr>
              <a:xfrm>
                <a:off x="2496128" y="3135747"/>
                <a:ext cx="228600" cy="152401"/>
              </a:xfrm>
              <a:prstGeom prst="arc">
                <a:avLst/>
              </a:prstGeom>
              <a:solidFill>
                <a:schemeClr val="accent4">
                  <a:lumMod val="60000"/>
                  <a:lumOff val="40000"/>
                </a:schemeClr>
              </a:solid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raphik Light" charset="0"/>
                  <a:ea typeface="Graphik Light" charset="0"/>
                  <a:cs typeface="Graphik Light" charset="0"/>
                </a:endParaRPr>
              </a:p>
            </p:txBody>
          </p:sp>
          <p:sp>
            <p:nvSpPr>
              <p:cNvPr id="42" name="Arc 41"/>
              <p:cNvSpPr/>
              <p:nvPr/>
            </p:nvSpPr>
            <p:spPr>
              <a:xfrm>
                <a:off x="2553856" y="3071095"/>
                <a:ext cx="228600" cy="152401"/>
              </a:xfrm>
              <a:prstGeom prst="arc">
                <a:avLst/>
              </a:prstGeom>
              <a:solidFill>
                <a:schemeClr val="accent4">
                  <a:lumMod val="60000"/>
                  <a:lumOff val="40000"/>
                </a:schemeClr>
              </a:solid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raphik Light" charset="0"/>
                  <a:ea typeface="Graphik Light" charset="0"/>
                  <a:cs typeface="Graphik Light" charset="0"/>
                </a:endParaRPr>
              </a:p>
            </p:txBody>
          </p:sp>
          <p:sp>
            <p:nvSpPr>
              <p:cNvPr id="43" name="Arc 42"/>
              <p:cNvSpPr/>
              <p:nvPr/>
            </p:nvSpPr>
            <p:spPr>
              <a:xfrm>
                <a:off x="2611584" y="3006443"/>
                <a:ext cx="228600" cy="152401"/>
              </a:xfrm>
              <a:prstGeom prst="arc">
                <a:avLst/>
              </a:prstGeom>
              <a:solidFill>
                <a:schemeClr val="accent4">
                  <a:lumMod val="60000"/>
                  <a:lumOff val="40000"/>
                </a:schemeClr>
              </a:solid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raphik Light" charset="0"/>
                  <a:ea typeface="Graphik Light" charset="0"/>
                  <a:cs typeface="Graphik Light" charset="0"/>
                </a:endParaRPr>
              </a:p>
            </p:txBody>
          </p:sp>
        </p:grpSp>
      </p:grpSp>
      <p:sp>
        <p:nvSpPr>
          <p:cNvPr id="44" name="Rounded Rectangle 43"/>
          <p:cNvSpPr/>
          <p:nvPr/>
        </p:nvSpPr>
        <p:spPr>
          <a:xfrm>
            <a:off x="5599909" y="3135783"/>
            <a:ext cx="679037" cy="834829"/>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Graphik Light" charset="0"/>
                <a:ea typeface="Graphik Light" charset="0"/>
                <a:cs typeface="Graphik Light" charset="0"/>
              </a:rPr>
              <a:t>RAM</a:t>
            </a:r>
          </a:p>
        </p:txBody>
      </p:sp>
      <p:sp>
        <p:nvSpPr>
          <p:cNvPr id="45" name="Rounded Rectangle 44"/>
          <p:cNvSpPr/>
          <p:nvPr/>
        </p:nvSpPr>
        <p:spPr>
          <a:xfrm>
            <a:off x="6340748" y="3135783"/>
            <a:ext cx="737738" cy="834829"/>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Graphik Light" charset="0"/>
                <a:ea typeface="Graphik Light" charset="0"/>
                <a:cs typeface="Graphik Light" charset="0"/>
              </a:rPr>
              <a:t>Flash</a:t>
            </a:r>
          </a:p>
        </p:txBody>
      </p:sp>
      <p:grpSp>
        <p:nvGrpSpPr>
          <p:cNvPr id="46" name="Group 45"/>
          <p:cNvGrpSpPr/>
          <p:nvPr/>
        </p:nvGrpSpPr>
        <p:grpSpPr>
          <a:xfrm>
            <a:off x="7140289" y="3123439"/>
            <a:ext cx="796085" cy="824406"/>
            <a:chOff x="7661460" y="3528884"/>
            <a:chExt cx="796085" cy="824406"/>
          </a:xfrm>
          <a:solidFill>
            <a:schemeClr val="bg1">
              <a:lumMod val="85000"/>
            </a:schemeClr>
          </a:solidFill>
        </p:grpSpPr>
        <p:sp>
          <p:nvSpPr>
            <p:cNvPr id="47" name="Rounded Rectangle 46"/>
            <p:cNvSpPr/>
            <p:nvPr/>
          </p:nvSpPr>
          <p:spPr>
            <a:xfrm>
              <a:off x="7667181" y="3528884"/>
              <a:ext cx="783539" cy="213322"/>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Graphik Light" charset="0"/>
                  <a:ea typeface="Graphik Light" charset="0"/>
                  <a:cs typeface="Graphik Light" charset="0"/>
                </a:rPr>
                <a:t>Eth</a:t>
              </a:r>
            </a:p>
          </p:txBody>
        </p:sp>
        <p:sp>
          <p:nvSpPr>
            <p:cNvPr id="48" name="Rounded Rectangle 47"/>
            <p:cNvSpPr/>
            <p:nvPr/>
          </p:nvSpPr>
          <p:spPr>
            <a:xfrm>
              <a:off x="7661460" y="3826199"/>
              <a:ext cx="783539" cy="213322"/>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latin typeface="Graphik Light" charset="0"/>
                  <a:ea typeface="Graphik Light" charset="0"/>
                  <a:cs typeface="Graphik Light" charset="0"/>
                </a:rPr>
                <a:t>USB</a:t>
              </a:r>
            </a:p>
          </p:txBody>
        </p:sp>
        <p:sp>
          <p:nvSpPr>
            <p:cNvPr id="49" name="Rounded Rectangle 48"/>
            <p:cNvSpPr/>
            <p:nvPr/>
          </p:nvSpPr>
          <p:spPr>
            <a:xfrm>
              <a:off x="7674006" y="4139968"/>
              <a:ext cx="783539" cy="213322"/>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latin typeface="Graphik Light" charset="0"/>
                  <a:ea typeface="Graphik Light" charset="0"/>
                  <a:cs typeface="Graphik Light" charset="0"/>
                </a:rPr>
                <a:t>USB</a:t>
              </a:r>
            </a:p>
          </p:txBody>
        </p:sp>
      </p:grpSp>
      <p:sp>
        <p:nvSpPr>
          <p:cNvPr id="13" name="Right Arrow 12"/>
          <p:cNvSpPr/>
          <p:nvPr/>
        </p:nvSpPr>
        <p:spPr>
          <a:xfrm>
            <a:off x="3183926" y="3259205"/>
            <a:ext cx="751465" cy="3230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26292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Open Access Point</a:t>
            </a:r>
          </a:p>
        </p:txBody>
      </p:sp>
      <p:pic>
        <p:nvPicPr>
          <p:cNvPr id="3" name="Shape 56"/>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409488" y="5233445"/>
            <a:ext cx="443174" cy="401599"/>
          </a:xfrm>
          <a:prstGeom prst="rect">
            <a:avLst/>
          </a:prstGeom>
          <a:noFill/>
          <a:ln>
            <a:noFill/>
          </a:ln>
        </p:spPr>
      </p:pic>
      <p:pic>
        <p:nvPicPr>
          <p:cNvPr id="4" name="Shape 5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67733" y="5195552"/>
            <a:ext cx="443175" cy="439492"/>
          </a:xfrm>
          <a:prstGeom prst="rect">
            <a:avLst/>
          </a:prstGeom>
          <a:noFill/>
          <a:ln>
            <a:noFill/>
          </a:ln>
        </p:spPr>
      </p:pic>
      <p:pic>
        <p:nvPicPr>
          <p:cNvPr id="5" name="Shape 5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145231" y="5269765"/>
            <a:ext cx="655428" cy="401600"/>
          </a:xfrm>
          <a:prstGeom prst="rect">
            <a:avLst/>
          </a:prstGeom>
          <a:noFill/>
          <a:ln>
            <a:noFill/>
          </a:ln>
        </p:spPr>
      </p:pic>
      <p:pic>
        <p:nvPicPr>
          <p:cNvPr id="6" name="Shape 5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955209" y="5301219"/>
            <a:ext cx="736274" cy="401600"/>
          </a:xfrm>
          <a:prstGeom prst="rect">
            <a:avLst/>
          </a:prstGeom>
          <a:noFill/>
          <a:ln>
            <a:noFill/>
          </a:ln>
        </p:spPr>
      </p:pic>
      <p:pic>
        <p:nvPicPr>
          <p:cNvPr id="7" name="Shape 6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245041" y="5405728"/>
            <a:ext cx="796858" cy="229316"/>
          </a:xfrm>
          <a:prstGeom prst="rect">
            <a:avLst/>
          </a:prstGeom>
          <a:noFill/>
          <a:ln>
            <a:noFill/>
          </a:ln>
        </p:spPr>
      </p:pic>
      <p:pic>
        <p:nvPicPr>
          <p:cNvPr id="8" name="Shape 6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233411" y="5162809"/>
            <a:ext cx="443175" cy="472235"/>
          </a:xfrm>
          <a:prstGeom prst="rect">
            <a:avLst/>
          </a:prstGeom>
          <a:noFill/>
          <a:ln>
            <a:noFill/>
          </a:ln>
        </p:spPr>
      </p:pic>
      <p:pic>
        <p:nvPicPr>
          <p:cNvPr id="10" name="Picture 9" descr="purpose-built-cloud.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67720" y="2495886"/>
            <a:ext cx="1600200" cy="1099251"/>
          </a:xfrm>
          <a:prstGeom prst="rect">
            <a:avLst/>
          </a:prstGeom>
        </p:spPr>
      </p:pic>
      <p:sp>
        <p:nvSpPr>
          <p:cNvPr id="16" name="Oval 15"/>
          <p:cNvSpPr>
            <a:spLocks noChangeAspect="1"/>
          </p:cNvSpPr>
          <p:nvPr/>
        </p:nvSpPr>
        <p:spPr>
          <a:xfrm>
            <a:off x="6067920" y="4654356"/>
            <a:ext cx="137160" cy="13716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6411839" y="4654356"/>
            <a:ext cx="137160" cy="13716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6755758" y="4654356"/>
            <a:ext cx="137160" cy="13716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2409488" y="4965102"/>
            <a:ext cx="443174" cy="14827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3313451" y="4965102"/>
            <a:ext cx="545213" cy="14827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4192700" y="4965102"/>
            <a:ext cx="545213" cy="14827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973094" y="4965102"/>
            <a:ext cx="545213" cy="14827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7291617" y="4965102"/>
            <a:ext cx="545213" cy="14827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8162237" y="4965102"/>
            <a:ext cx="545213" cy="14827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2409489" y="4539249"/>
            <a:ext cx="443174" cy="305789"/>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3323758" y="4539248"/>
            <a:ext cx="443174" cy="305789"/>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4200958" y="4539247"/>
            <a:ext cx="443174" cy="305789"/>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4966948" y="4539246"/>
            <a:ext cx="443174" cy="305789"/>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7339325" y="4539245"/>
            <a:ext cx="443174" cy="305789"/>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8216529" y="4539244"/>
            <a:ext cx="443174" cy="305789"/>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695335" y="4514530"/>
            <a:ext cx="1162113" cy="307777"/>
          </a:xfrm>
          <a:prstGeom prst="rect">
            <a:avLst/>
          </a:prstGeom>
          <a:noFill/>
        </p:spPr>
        <p:txBody>
          <a:bodyPr wrap="none" rtlCol="0">
            <a:spAutoFit/>
          </a:bodyPr>
          <a:lstStyle/>
          <a:p>
            <a:r>
              <a:rPr lang="en-US" sz="1400" dirty="0">
                <a:latin typeface="Graphik Light" charset="0"/>
                <a:ea typeface="Graphik Light" charset="0"/>
                <a:cs typeface="Graphik Light" charset="0"/>
              </a:rPr>
              <a:t>Network OS</a:t>
            </a:r>
          </a:p>
        </p:txBody>
      </p:sp>
      <p:sp>
        <p:nvSpPr>
          <p:cNvPr id="45" name="TextBox 44"/>
          <p:cNvSpPr txBox="1"/>
          <p:nvPr/>
        </p:nvSpPr>
        <p:spPr>
          <a:xfrm>
            <a:off x="687094" y="4864641"/>
            <a:ext cx="1544012" cy="307777"/>
          </a:xfrm>
          <a:prstGeom prst="rect">
            <a:avLst/>
          </a:prstGeom>
          <a:noFill/>
        </p:spPr>
        <p:txBody>
          <a:bodyPr wrap="none" rtlCol="0">
            <a:spAutoFit/>
          </a:bodyPr>
          <a:lstStyle/>
          <a:p>
            <a:r>
              <a:rPr lang="en-US" sz="1400" dirty="0">
                <a:latin typeface="Graphik Light" charset="0"/>
                <a:ea typeface="Graphik Light" charset="0"/>
                <a:cs typeface="Graphik Light" charset="0"/>
              </a:rPr>
              <a:t>ONIE bootloader</a:t>
            </a:r>
          </a:p>
        </p:txBody>
      </p:sp>
      <p:sp>
        <p:nvSpPr>
          <p:cNvPr id="46" name="TextBox 45"/>
          <p:cNvSpPr txBox="1"/>
          <p:nvPr/>
        </p:nvSpPr>
        <p:spPr>
          <a:xfrm>
            <a:off x="698011" y="5275597"/>
            <a:ext cx="1361270" cy="307777"/>
          </a:xfrm>
          <a:prstGeom prst="rect">
            <a:avLst/>
          </a:prstGeom>
          <a:noFill/>
        </p:spPr>
        <p:txBody>
          <a:bodyPr wrap="none" rtlCol="0">
            <a:spAutoFit/>
          </a:bodyPr>
          <a:lstStyle/>
          <a:p>
            <a:r>
              <a:rPr lang="en-US" sz="1400" dirty="0">
                <a:latin typeface="Graphik Light" charset="0"/>
                <a:ea typeface="Graphik Light" charset="0"/>
                <a:cs typeface="Graphik Light" charset="0"/>
              </a:rPr>
              <a:t>Open AP H/W </a:t>
            </a:r>
          </a:p>
        </p:txBody>
      </p:sp>
      <p:sp>
        <p:nvSpPr>
          <p:cNvPr id="48" name="TextBox 47"/>
          <p:cNvSpPr txBox="1"/>
          <p:nvPr/>
        </p:nvSpPr>
        <p:spPr>
          <a:xfrm>
            <a:off x="807109" y="1223319"/>
            <a:ext cx="7844661" cy="1077218"/>
          </a:xfrm>
          <a:prstGeom prst="rect">
            <a:avLst/>
          </a:prstGeom>
          <a:noFill/>
        </p:spPr>
        <p:txBody>
          <a:bodyPr wrap="square" rtlCol="0">
            <a:spAutoFit/>
          </a:bodyPr>
          <a:lstStyle/>
          <a:p>
            <a:r>
              <a:rPr lang="en-US" sz="1600" dirty="0">
                <a:latin typeface="Graphik Light" charset="0"/>
                <a:ea typeface="Graphik Light" charset="0"/>
                <a:cs typeface="Graphik Light" charset="0"/>
              </a:rPr>
              <a:t>Benefit to </a:t>
            </a:r>
            <a:r>
              <a:rPr lang="en-US" sz="1600" dirty="0" err="1">
                <a:latin typeface="Graphik Light" charset="0"/>
                <a:ea typeface="Graphik Light" charset="0"/>
                <a:cs typeface="Graphik Light" charset="0"/>
              </a:rPr>
              <a:t>WiFi</a:t>
            </a:r>
            <a:r>
              <a:rPr lang="en-US" sz="1600" dirty="0">
                <a:latin typeface="Graphik Light" charset="0"/>
                <a:ea typeface="Graphik Light" charset="0"/>
                <a:cs typeface="Graphik Light" charset="0"/>
              </a:rPr>
              <a:t> vendors: Provide customers more H/W choices. Leverage economies of scale in manufacturing, distribution and stocking</a:t>
            </a:r>
          </a:p>
          <a:p>
            <a:endParaRPr lang="en-US" sz="1600" dirty="0">
              <a:latin typeface="Graphik Light" charset="0"/>
              <a:ea typeface="Graphik Light" charset="0"/>
              <a:cs typeface="Graphik Light" charset="0"/>
            </a:endParaRPr>
          </a:p>
          <a:p>
            <a:r>
              <a:rPr lang="en-US" sz="1600" dirty="0">
                <a:latin typeface="Graphik Light" charset="0"/>
                <a:ea typeface="Graphik Light" charset="0"/>
                <a:cs typeface="Graphik Light" charset="0"/>
              </a:rPr>
              <a:t>Mojo Networks just joined </a:t>
            </a:r>
            <a:r>
              <a:rPr lang="en-US" sz="1600" dirty="0">
                <a:latin typeface="Graphik Light" charset="0"/>
                <a:ea typeface="Graphik Light" charset="0"/>
                <a:cs typeface="Graphik Light" charset="0"/>
                <a:hlinkClick r:id="rId9"/>
              </a:rPr>
              <a:t>Open Compute Project </a:t>
            </a:r>
            <a:r>
              <a:rPr lang="en-US" sz="1600" dirty="0">
                <a:latin typeface="Graphik Light" charset="0"/>
                <a:ea typeface="Graphik Light" charset="0"/>
                <a:cs typeface="Graphik Light" charset="0"/>
              </a:rPr>
              <a:t>in Feb 2017</a:t>
            </a:r>
          </a:p>
        </p:txBody>
      </p:sp>
      <p:cxnSp>
        <p:nvCxnSpPr>
          <p:cNvPr id="50" name="Straight Connector 49"/>
          <p:cNvCxnSpPr>
            <a:stCxn id="10" idx="2"/>
            <a:endCxn id="30" idx="0"/>
          </p:cNvCxnSpPr>
          <p:nvPr/>
        </p:nvCxnSpPr>
        <p:spPr>
          <a:xfrm flipH="1">
            <a:off x="2631076" y="3595137"/>
            <a:ext cx="2636744" cy="944112"/>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10" idx="2"/>
            <a:endCxn id="31" idx="0"/>
          </p:cNvCxnSpPr>
          <p:nvPr/>
        </p:nvCxnSpPr>
        <p:spPr>
          <a:xfrm flipH="1">
            <a:off x="3545345" y="3595137"/>
            <a:ext cx="1722475" cy="944111"/>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10" idx="2"/>
            <a:endCxn id="32" idx="0"/>
          </p:cNvCxnSpPr>
          <p:nvPr/>
        </p:nvCxnSpPr>
        <p:spPr>
          <a:xfrm flipH="1">
            <a:off x="4422545" y="3595137"/>
            <a:ext cx="845275" cy="94411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10" idx="2"/>
            <a:endCxn id="35" idx="0"/>
          </p:cNvCxnSpPr>
          <p:nvPr/>
        </p:nvCxnSpPr>
        <p:spPr>
          <a:xfrm>
            <a:off x="5267820" y="3595137"/>
            <a:ext cx="3170296" cy="944107"/>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10" idx="2"/>
            <a:endCxn id="34" idx="0"/>
          </p:cNvCxnSpPr>
          <p:nvPr/>
        </p:nvCxnSpPr>
        <p:spPr>
          <a:xfrm>
            <a:off x="5267820" y="3595137"/>
            <a:ext cx="2293092" cy="944108"/>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10" idx="2"/>
            <a:endCxn id="33" idx="0"/>
          </p:cNvCxnSpPr>
          <p:nvPr/>
        </p:nvCxnSpPr>
        <p:spPr>
          <a:xfrm flipH="1">
            <a:off x="5188535" y="3595137"/>
            <a:ext cx="79285" cy="944109"/>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0669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6148" y="5962104"/>
            <a:ext cx="3030495" cy="3950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39728" y="1329290"/>
            <a:ext cx="2945718" cy="1261884"/>
            <a:chOff x="5976819" y="1001580"/>
            <a:chExt cx="2945718" cy="1261884"/>
          </a:xfrm>
        </p:grpSpPr>
        <p:sp>
          <p:nvSpPr>
            <p:cNvPr id="21" name="TextBox 20"/>
            <p:cNvSpPr txBox="1"/>
            <p:nvPr/>
          </p:nvSpPr>
          <p:spPr>
            <a:xfrm>
              <a:off x="5976819" y="1001580"/>
              <a:ext cx="2945718" cy="1261884"/>
            </a:xfrm>
            <a:prstGeom prst="rect">
              <a:avLst/>
            </a:prstGeom>
            <a:noFill/>
          </p:spPr>
          <p:txBody>
            <a:bodyPr wrap="square" rtlCol="0">
              <a:spAutoFit/>
            </a:bodyPr>
            <a:lstStyle/>
            <a:p>
              <a:pPr algn="r"/>
              <a:r>
                <a:rPr lang="en-US" dirty="0">
                  <a:latin typeface="Graphik Extralight" panose="020B0303030202060203" pitchFamily="34" charset="0"/>
                </a:rPr>
                <a:t>	</a:t>
              </a:r>
              <a:r>
                <a:rPr lang="en-US" sz="1600" dirty="0">
                  <a:latin typeface="Graphik Extralight" panose="020B0303030202060203" pitchFamily="34" charset="0"/>
                </a:rPr>
                <a:t>Improved</a:t>
              </a:r>
            </a:p>
            <a:p>
              <a:pPr algn="r"/>
              <a:r>
                <a:rPr lang="en-US" sz="1600" dirty="0">
                  <a:latin typeface="Graphik Extralight" panose="020B0303030202060203" pitchFamily="34" charset="0"/>
                </a:rPr>
                <a:t>Troubleshooting</a:t>
              </a:r>
            </a:p>
            <a:p>
              <a:pPr algn="r"/>
              <a:endParaRPr lang="en-US" sz="600" dirty="0">
                <a:latin typeface="Graphik Extralight" panose="020B0303030202060203" pitchFamily="34" charset="0"/>
              </a:endParaRPr>
            </a:p>
            <a:p>
              <a:pPr algn="r"/>
              <a:r>
                <a:rPr lang="en-US" sz="1200" dirty="0">
                  <a:latin typeface="Graphik Extralight" panose="020B0303030202060203" pitchFamily="34" charset="0"/>
                </a:rPr>
                <a:t>Complete spectrum analysis and over-the-air packet capture increases effectiveness</a:t>
              </a:r>
            </a:p>
          </p:txBody>
        </p:sp>
        <p:pic>
          <p:nvPicPr>
            <p:cNvPr id="35" name="Picture 34" descr="quick-issue-resolu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471" y="1092339"/>
              <a:ext cx="497925" cy="497925"/>
            </a:xfrm>
            <a:prstGeom prst="rect">
              <a:avLst/>
            </a:prstGeom>
          </p:spPr>
        </p:pic>
      </p:grpSp>
      <p:pic>
        <p:nvPicPr>
          <p:cNvPr id="7" name="Picture 6" descr="4-part-circ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4517" y="1333899"/>
            <a:ext cx="2842302" cy="2661053"/>
          </a:xfrm>
          <a:prstGeom prst="rect">
            <a:avLst/>
          </a:prstGeom>
        </p:spPr>
      </p:pic>
      <p:sp>
        <p:nvSpPr>
          <p:cNvPr id="25" name="TextBox 24"/>
          <p:cNvSpPr txBox="1"/>
          <p:nvPr/>
        </p:nvSpPr>
        <p:spPr>
          <a:xfrm>
            <a:off x="3872850" y="2332982"/>
            <a:ext cx="1385316" cy="830997"/>
          </a:xfrm>
          <a:prstGeom prst="rect">
            <a:avLst/>
          </a:prstGeom>
          <a:noFill/>
        </p:spPr>
        <p:txBody>
          <a:bodyPr wrap="none" rtlCol="0">
            <a:spAutoFit/>
          </a:bodyPr>
          <a:lstStyle/>
          <a:p>
            <a:pPr algn="ctr"/>
            <a:r>
              <a:rPr lang="en-US" sz="1600" dirty="0">
                <a:latin typeface="Graphik Extralight" panose="020B0303030202060203" pitchFamily="34" charset="0"/>
              </a:rPr>
              <a:t>Multifunction</a:t>
            </a:r>
          </a:p>
          <a:p>
            <a:pPr algn="ctr"/>
            <a:r>
              <a:rPr lang="en-US" sz="1600" dirty="0">
                <a:latin typeface="Graphik Extralight" panose="020B0303030202060203" pitchFamily="34" charset="0"/>
              </a:rPr>
              <a:t>Radio</a:t>
            </a:r>
          </a:p>
          <a:p>
            <a:pPr algn="ctr"/>
            <a:r>
              <a:rPr lang="en-US" sz="1600" dirty="0">
                <a:latin typeface="Graphik Extralight" panose="020B0303030202060203" pitchFamily="34" charset="0"/>
              </a:rPr>
              <a:t>2x2 11ac</a:t>
            </a:r>
            <a:endParaRPr lang="en-US" sz="1200" dirty="0">
              <a:latin typeface="Graphik Extralight" panose="020B0303030202060203" pitchFamily="34" charset="0"/>
            </a:endParaRPr>
          </a:p>
        </p:txBody>
      </p:sp>
      <p:grpSp>
        <p:nvGrpSpPr>
          <p:cNvPr id="40" name="Group 39"/>
          <p:cNvGrpSpPr/>
          <p:nvPr/>
        </p:nvGrpSpPr>
        <p:grpSpPr>
          <a:xfrm>
            <a:off x="5855747" y="1329290"/>
            <a:ext cx="2663500" cy="1231106"/>
            <a:chOff x="587943" y="1001580"/>
            <a:chExt cx="2663500" cy="1231106"/>
          </a:xfrm>
        </p:grpSpPr>
        <p:sp>
          <p:nvSpPr>
            <p:cNvPr id="24" name="TextBox 23"/>
            <p:cNvSpPr txBox="1"/>
            <p:nvPr/>
          </p:nvSpPr>
          <p:spPr>
            <a:xfrm>
              <a:off x="873850" y="1001580"/>
              <a:ext cx="2377593" cy="1231106"/>
            </a:xfrm>
            <a:prstGeom prst="rect">
              <a:avLst/>
            </a:prstGeom>
            <a:noFill/>
          </p:spPr>
          <p:txBody>
            <a:bodyPr wrap="square" rtlCol="0">
              <a:spAutoFit/>
            </a:bodyPr>
            <a:lstStyle/>
            <a:p>
              <a:r>
                <a:rPr lang="en-US" sz="1600" dirty="0">
                  <a:latin typeface="Graphik Extralight" panose="020B0303030202060203" pitchFamily="34" charset="0"/>
                </a:rPr>
                <a:t>	Application</a:t>
              </a:r>
            </a:p>
            <a:p>
              <a:r>
                <a:rPr lang="en-US" sz="1600" dirty="0">
                  <a:latin typeface="Graphik Extralight" panose="020B0303030202060203" pitchFamily="34" charset="0"/>
                </a:rPr>
                <a:t>	Performance</a:t>
              </a:r>
            </a:p>
            <a:p>
              <a:endParaRPr lang="en-US" sz="600" dirty="0">
                <a:latin typeface="Graphik Extralight" panose="020B0303030202060203" pitchFamily="34" charset="0"/>
              </a:endParaRPr>
            </a:p>
            <a:p>
              <a:r>
                <a:rPr lang="en-US" sz="1200" dirty="0">
                  <a:latin typeface="Graphik Extralight" panose="020B0303030202060203" pitchFamily="34" charset="0"/>
                </a:rPr>
                <a:t>No impact on voice and video applications by persistent third radio scans</a:t>
              </a:r>
            </a:p>
          </p:txBody>
        </p:sp>
        <p:pic>
          <p:nvPicPr>
            <p:cNvPr id="33" name="Picture 32" descr="perfoman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43" y="1117737"/>
              <a:ext cx="701608" cy="349399"/>
            </a:xfrm>
            <a:prstGeom prst="rect">
              <a:avLst/>
            </a:prstGeom>
          </p:spPr>
        </p:pic>
      </p:grpSp>
      <p:grpSp>
        <p:nvGrpSpPr>
          <p:cNvPr id="38" name="Group 37"/>
          <p:cNvGrpSpPr/>
          <p:nvPr/>
        </p:nvGrpSpPr>
        <p:grpSpPr>
          <a:xfrm>
            <a:off x="6079704" y="2718241"/>
            <a:ext cx="2755018" cy="1231106"/>
            <a:chOff x="6079704" y="2658955"/>
            <a:chExt cx="2755018" cy="1231106"/>
          </a:xfrm>
        </p:grpSpPr>
        <p:sp>
          <p:nvSpPr>
            <p:cNvPr id="20" name="TextBox 19"/>
            <p:cNvSpPr txBox="1"/>
            <p:nvPr/>
          </p:nvSpPr>
          <p:spPr>
            <a:xfrm>
              <a:off x="6120739" y="2658955"/>
              <a:ext cx="2713983" cy="1231106"/>
            </a:xfrm>
            <a:prstGeom prst="rect">
              <a:avLst/>
            </a:prstGeom>
            <a:noFill/>
          </p:spPr>
          <p:txBody>
            <a:bodyPr wrap="square" rtlCol="0">
              <a:spAutoFit/>
            </a:bodyPr>
            <a:lstStyle/>
            <a:p>
              <a:r>
                <a:rPr lang="en-US" sz="1600" dirty="0">
                  <a:latin typeface="Graphik Extralight" panose="020B0303030202060203" pitchFamily="34" charset="0"/>
                </a:rPr>
                <a:t>	Dedicated WIPS</a:t>
              </a:r>
            </a:p>
            <a:p>
              <a:r>
                <a:rPr lang="en-US" sz="1600" dirty="0">
                  <a:latin typeface="Graphik Extralight" panose="020B0303030202060203" pitchFamily="34" charset="0"/>
                </a:rPr>
                <a:t>	Security</a:t>
              </a:r>
            </a:p>
            <a:p>
              <a:endParaRPr lang="en-US" sz="600" dirty="0">
                <a:latin typeface="Graphik Extralight" panose="020B0303030202060203" pitchFamily="34" charset="0"/>
              </a:endParaRPr>
            </a:p>
            <a:p>
              <a:r>
                <a:rPr lang="en-US" sz="1200" dirty="0">
                  <a:latin typeface="Graphik Extralight" panose="020B0303030202060203" pitchFamily="34" charset="0"/>
                </a:rPr>
                <a:t>Free to perform automatic over-the-air prevention without impacting access clients</a:t>
              </a:r>
            </a:p>
          </p:txBody>
        </p:sp>
        <p:pic>
          <p:nvPicPr>
            <p:cNvPr id="34" name="Picture 33" descr="securit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9704" y="2715913"/>
              <a:ext cx="461091" cy="461091"/>
            </a:xfrm>
            <a:prstGeom prst="rect">
              <a:avLst/>
            </a:prstGeom>
          </p:spPr>
        </p:pic>
      </p:grpSp>
      <p:grpSp>
        <p:nvGrpSpPr>
          <p:cNvPr id="41" name="Group 40"/>
          <p:cNvGrpSpPr/>
          <p:nvPr/>
        </p:nvGrpSpPr>
        <p:grpSpPr>
          <a:xfrm>
            <a:off x="355168" y="2718241"/>
            <a:ext cx="2550822" cy="1231106"/>
            <a:chOff x="355168" y="2658955"/>
            <a:chExt cx="2550822" cy="1231106"/>
          </a:xfrm>
        </p:grpSpPr>
        <p:sp>
          <p:nvSpPr>
            <p:cNvPr id="22" name="TextBox 21"/>
            <p:cNvSpPr txBox="1"/>
            <p:nvPr/>
          </p:nvSpPr>
          <p:spPr>
            <a:xfrm>
              <a:off x="355168" y="2658955"/>
              <a:ext cx="2550822" cy="1231106"/>
            </a:xfrm>
            <a:prstGeom prst="rect">
              <a:avLst/>
            </a:prstGeom>
            <a:noFill/>
          </p:spPr>
          <p:txBody>
            <a:bodyPr wrap="square" rtlCol="0">
              <a:spAutoFit/>
            </a:bodyPr>
            <a:lstStyle/>
            <a:p>
              <a:pPr algn="r"/>
              <a:r>
                <a:rPr lang="en-US" sz="1600" dirty="0">
                  <a:latin typeface="Graphik Extralight" panose="020B0303030202060203" pitchFamily="34" charset="0"/>
                </a:rPr>
                <a:t>Radio Resource Management</a:t>
              </a:r>
            </a:p>
            <a:p>
              <a:endParaRPr lang="en-US" sz="600" dirty="0">
                <a:latin typeface="Graphik Extralight" panose="020B0303030202060203" pitchFamily="34" charset="0"/>
              </a:endParaRPr>
            </a:p>
            <a:p>
              <a:pPr algn="r"/>
              <a:r>
                <a:rPr lang="en-US" sz="1200" dirty="0">
                  <a:latin typeface="Graphik Extralight" panose="020B0303030202060203" pitchFamily="34" charset="0"/>
                </a:rPr>
                <a:t>Persistent scans feed more and better information to support RRM functions</a:t>
              </a:r>
            </a:p>
          </p:txBody>
        </p:sp>
        <p:pic>
          <p:nvPicPr>
            <p:cNvPr id="36" name="Picture 35" descr="automat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448" y="2733295"/>
              <a:ext cx="461091" cy="461862"/>
            </a:xfrm>
            <a:prstGeom prst="rect">
              <a:avLst/>
            </a:prstGeom>
          </p:spPr>
        </p:pic>
      </p:gr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5765" y="3696567"/>
            <a:ext cx="1239484" cy="1202056"/>
          </a:xfrm>
          <a:prstGeom prst="rect">
            <a:avLst/>
          </a:prstGeom>
          <a:effectLst>
            <a:outerShdw blurRad="50800" dist="38100" dir="10800000" algn="r" rotWithShape="0">
              <a:prstClr val="black">
                <a:alpha val="40000"/>
              </a:prstClr>
            </a:outerShdw>
          </a:effectLst>
        </p:spPr>
      </p:pic>
      <p:cxnSp>
        <p:nvCxnSpPr>
          <p:cNvPr id="10" name="Straight Connector 9"/>
          <p:cNvCxnSpPr/>
          <p:nvPr/>
        </p:nvCxnSpPr>
        <p:spPr>
          <a:xfrm flipV="1">
            <a:off x="4567998" y="3146823"/>
            <a:ext cx="0" cy="439718"/>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513525" y="4847258"/>
            <a:ext cx="373310" cy="390769"/>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5249689" y="4847258"/>
            <a:ext cx="419971" cy="390769"/>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15227" y="4914977"/>
            <a:ext cx="1505540" cy="492443"/>
          </a:xfrm>
          <a:prstGeom prst="rect">
            <a:avLst/>
          </a:prstGeom>
          <a:noFill/>
        </p:spPr>
        <p:txBody>
          <a:bodyPr wrap="none" rtlCol="0">
            <a:spAutoFit/>
          </a:bodyPr>
          <a:lstStyle/>
          <a:p>
            <a:pPr algn="ctr"/>
            <a:r>
              <a:rPr lang="en-US" sz="1600" dirty="0">
                <a:latin typeface="Graphik Extralight" panose="020B0303030202060203" pitchFamily="34" charset="0"/>
              </a:rPr>
              <a:t>Access Radios</a:t>
            </a:r>
          </a:p>
          <a:p>
            <a:pPr algn="ctr"/>
            <a:r>
              <a:rPr lang="en-US" sz="1000" dirty="0">
                <a:latin typeface="Graphik Extralight" panose="020B0303030202060203" pitchFamily="34" charset="0"/>
              </a:rPr>
              <a:t>2.4 &amp; 5GHz</a:t>
            </a:r>
          </a:p>
        </p:txBody>
      </p:sp>
      <p:pic>
        <p:nvPicPr>
          <p:cNvPr id="42" name="Picture 41" descr="imac.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6291" y="4761921"/>
            <a:ext cx="1372258" cy="1063795"/>
          </a:xfrm>
          <a:prstGeom prst="rect">
            <a:avLst/>
          </a:prstGeom>
        </p:spPr>
      </p:pic>
      <p:pic>
        <p:nvPicPr>
          <p:cNvPr id="43" name="Picture 42" descr="iphon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5813" y="4897335"/>
            <a:ext cx="373831" cy="780762"/>
          </a:xfrm>
          <a:prstGeom prst="rect">
            <a:avLst/>
          </a:prstGeom>
        </p:spPr>
      </p:pic>
      <p:pic>
        <p:nvPicPr>
          <p:cNvPr id="44" name="Picture 43" descr="business-telephon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47881" y="5400247"/>
            <a:ext cx="670508" cy="644449"/>
          </a:xfrm>
          <a:prstGeom prst="rect">
            <a:avLst/>
          </a:prstGeom>
        </p:spPr>
      </p:pic>
      <p:pic>
        <p:nvPicPr>
          <p:cNvPr id="45" name="Picture 44" descr="ipad.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0528" y="5378418"/>
            <a:ext cx="485086" cy="666278"/>
          </a:xfrm>
          <a:prstGeom prst="rect">
            <a:avLst/>
          </a:prstGeom>
        </p:spPr>
      </p:pic>
      <p:pic>
        <p:nvPicPr>
          <p:cNvPr id="46" name="Picture 45" descr="laptop.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41967" y="5444112"/>
            <a:ext cx="1463401" cy="803950"/>
          </a:xfrm>
          <a:prstGeom prst="rect">
            <a:avLst/>
          </a:prstGeom>
        </p:spPr>
      </p:pic>
      <p:sp>
        <p:nvSpPr>
          <p:cNvPr id="3" name="Title 2"/>
          <p:cNvSpPr>
            <a:spLocks noGrp="1"/>
          </p:cNvSpPr>
          <p:nvPr>
            <p:ph type="title"/>
          </p:nvPr>
        </p:nvSpPr>
        <p:spPr/>
        <p:txBody>
          <a:bodyPr/>
          <a:lstStyle/>
          <a:p>
            <a:r>
              <a:rPr lang="en-US" dirty="0"/>
              <a:t>Tri-Radio APs</a:t>
            </a:r>
          </a:p>
        </p:txBody>
      </p:sp>
    </p:spTree>
    <p:extLst>
      <p:ext uri="{BB962C8B-B14F-4D97-AF65-F5344CB8AC3E}">
        <p14:creationId xmlns:p14="http://schemas.microsoft.com/office/powerpoint/2010/main" val="29996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need for Dedicated Scanning</a:t>
            </a:r>
          </a:p>
        </p:txBody>
      </p:sp>
      <p:sp>
        <p:nvSpPr>
          <p:cNvPr id="3" name="Content Placeholder 2"/>
          <p:cNvSpPr>
            <a:spLocks noGrp="1"/>
          </p:cNvSpPr>
          <p:nvPr>
            <p:ph idx="1"/>
          </p:nvPr>
        </p:nvSpPr>
        <p:spPr>
          <a:xfrm>
            <a:off x="360001" y="2509160"/>
            <a:ext cx="4693949" cy="3600450"/>
          </a:xfrm>
        </p:spPr>
        <p:txBody>
          <a:bodyPr/>
          <a:lstStyle/>
          <a:p>
            <a:pPr marL="0" indent="0">
              <a:buNone/>
            </a:pPr>
            <a:r>
              <a:rPr lang="en-US" sz="2000" dirty="0"/>
              <a:t>Dedicated scanning is becoming a </a:t>
            </a:r>
            <a:r>
              <a:rPr lang="en-US" sz="2000" dirty="0">
                <a:latin typeface="Graphik Medium"/>
                <a:cs typeface="Graphik Medium"/>
              </a:rPr>
              <a:t>major requirement </a:t>
            </a:r>
            <a:r>
              <a:rPr lang="en-US" sz="2000" dirty="0"/>
              <a:t>to support modern high-bandwidth applications</a:t>
            </a:r>
          </a:p>
          <a:p>
            <a:pPr marL="0" indent="0">
              <a:buNone/>
            </a:pPr>
            <a:endParaRPr lang="en-US" sz="1000" dirty="0"/>
          </a:p>
          <a:p>
            <a:pPr marL="384048"/>
            <a:r>
              <a:rPr lang="en-US" sz="1700" dirty="0"/>
              <a:t>Background scanning disrupts these applications when running</a:t>
            </a:r>
          </a:p>
          <a:p>
            <a:pPr marL="384048"/>
            <a:r>
              <a:rPr lang="en-US" sz="1700" dirty="0"/>
              <a:t>Background scanning is often disabled automatically or entirely</a:t>
            </a:r>
          </a:p>
          <a:p>
            <a:pPr marL="384048"/>
            <a:r>
              <a:rPr lang="en-US" sz="1700" dirty="0">
                <a:latin typeface="Graphik Medium"/>
                <a:cs typeface="Graphik Medium"/>
              </a:rPr>
              <a:t>RRM and RF optimization suffers without constant off-channel data</a:t>
            </a:r>
          </a:p>
        </p:txBody>
      </p:sp>
      <p:graphicFrame>
        <p:nvGraphicFramePr>
          <p:cNvPr id="4" name="Table 3"/>
          <p:cNvGraphicFramePr>
            <a:graphicFrameLocks noGrp="1"/>
          </p:cNvGraphicFramePr>
          <p:nvPr>
            <p:extLst/>
          </p:nvPr>
        </p:nvGraphicFramePr>
        <p:xfrm>
          <a:off x="5086217" y="2509160"/>
          <a:ext cx="3595078" cy="3413798"/>
        </p:xfrm>
        <a:graphic>
          <a:graphicData uri="http://schemas.openxmlformats.org/drawingml/2006/table">
            <a:tbl>
              <a:tblPr firstRow="1" bandRow="1">
                <a:tableStyleId>{5C22544A-7EE6-4342-B048-85BDC9FD1C3A}</a:tableStyleId>
              </a:tblPr>
              <a:tblGrid>
                <a:gridCol w="1797539">
                  <a:extLst>
                    <a:ext uri="{9D8B030D-6E8A-4147-A177-3AD203B41FA5}">
                      <a16:colId xmlns:a16="http://schemas.microsoft.com/office/drawing/2014/main" val="20000"/>
                    </a:ext>
                  </a:extLst>
                </a:gridCol>
                <a:gridCol w="1797539">
                  <a:extLst>
                    <a:ext uri="{9D8B030D-6E8A-4147-A177-3AD203B41FA5}">
                      <a16:colId xmlns:a16="http://schemas.microsoft.com/office/drawing/2014/main" val="20001"/>
                    </a:ext>
                  </a:extLst>
                </a:gridCol>
              </a:tblGrid>
              <a:tr h="514350">
                <a:tc>
                  <a:txBody>
                    <a:bodyPr/>
                    <a:lstStyle/>
                    <a:p>
                      <a:pPr algn="ctr"/>
                      <a:r>
                        <a:rPr lang="en-US" dirty="0">
                          <a:latin typeface="Graphik Light"/>
                          <a:cs typeface="Graphik Light"/>
                        </a:rPr>
                        <a:t>2.4GHz</a:t>
                      </a:r>
                    </a:p>
                  </a:txBody>
                  <a:tcPr anchor="ctr">
                    <a:solidFill>
                      <a:srgbClr val="78A5C8"/>
                    </a:solidFill>
                  </a:tcPr>
                </a:tc>
                <a:tc>
                  <a:txBody>
                    <a:bodyPr/>
                    <a:lstStyle/>
                    <a:p>
                      <a:pPr algn="ctr"/>
                      <a:r>
                        <a:rPr lang="en-US" dirty="0">
                          <a:latin typeface="Graphik Light"/>
                          <a:cs typeface="Graphik Light"/>
                        </a:rPr>
                        <a:t>5GHz</a:t>
                      </a:r>
                    </a:p>
                  </a:txBody>
                  <a:tcPr anchor="ctr">
                    <a:solidFill>
                      <a:srgbClr val="78A5C8"/>
                    </a:solidFill>
                  </a:tcPr>
                </a:tc>
                <a:extLst>
                  <a:ext uri="{0D108BD9-81ED-4DB2-BD59-A6C34878D82A}">
                    <a16:rowId xmlns:a16="http://schemas.microsoft.com/office/drawing/2014/main" val="10000"/>
                  </a:ext>
                </a:extLst>
              </a:tr>
              <a:tr h="271818">
                <a:tc gridSpan="2">
                  <a:txBody>
                    <a:bodyPr/>
                    <a:lstStyle/>
                    <a:p>
                      <a:pPr algn="ctr"/>
                      <a:r>
                        <a:rPr lang="en-US" dirty="0">
                          <a:latin typeface="Graphik Light"/>
                          <a:cs typeface="Graphik Light"/>
                        </a:rPr>
                        <a:t>Number of Channels</a:t>
                      </a:r>
                    </a:p>
                  </a:txBody>
                  <a:tcPr anchor="ctr"/>
                </a:tc>
                <a:tc hMerge="1">
                  <a:txBody>
                    <a:bodyPr/>
                    <a:lstStyle/>
                    <a:p>
                      <a:endParaRPr lang="en-US" dirty="0"/>
                    </a:p>
                  </a:txBody>
                  <a:tcPr/>
                </a:tc>
                <a:extLst>
                  <a:ext uri="{0D108BD9-81ED-4DB2-BD59-A6C34878D82A}">
                    <a16:rowId xmlns:a16="http://schemas.microsoft.com/office/drawing/2014/main" val="10001"/>
                  </a:ext>
                </a:extLst>
              </a:tr>
              <a:tr h="514350">
                <a:tc>
                  <a:txBody>
                    <a:bodyPr/>
                    <a:lstStyle/>
                    <a:p>
                      <a:pPr algn="ctr"/>
                      <a:r>
                        <a:rPr lang="en-US" sz="1800" dirty="0">
                          <a:latin typeface="Graphik Light"/>
                          <a:cs typeface="Graphik Light"/>
                        </a:rPr>
                        <a:t>14</a:t>
                      </a:r>
                    </a:p>
                  </a:txBody>
                  <a:tcPr anchor="ctr"/>
                </a:tc>
                <a:tc>
                  <a:txBody>
                    <a:bodyPr/>
                    <a:lstStyle/>
                    <a:p>
                      <a:pPr algn="ctr"/>
                      <a:r>
                        <a:rPr lang="en-US" sz="1800" dirty="0">
                          <a:latin typeface="Graphik Light"/>
                          <a:cs typeface="Graphik Light"/>
                        </a:rPr>
                        <a:t>36</a:t>
                      </a:r>
                    </a:p>
                  </a:txBody>
                  <a:tcPr anchor="ctr"/>
                </a:tc>
                <a:extLst>
                  <a:ext uri="{0D108BD9-81ED-4DB2-BD59-A6C34878D82A}">
                    <a16:rowId xmlns:a16="http://schemas.microsoft.com/office/drawing/2014/main" val="10002"/>
                  </a:ext>
                </a:extLst>
              </a:tr>
              <a:tr h="476288">
                <a:tc gridSpan="2">
                  <a:txBody>
                    <a:bodyPr/>
                    <a:lstStyle/>
                    <a:p>
                      <a:pPr algn="ctr"/>
                      <a:r>
                        <a:rPr lang="en-US" sz="1100" dirty="0">
                          <a:latin typeface="Graphik Light"/>
                          <a:cs typeface="Graphik Light"/>
                        </a:rPr>
                        <a:t>Time to complete one full scan using</a:t>
                      </a:r>
                    </a:p>
                    <a:p>
                      <a:pPr algn="ctr"/>
                      <a:r>
                        <a:rPr lang="en-US" sz="1100" i="1" dirty="0">
                          <a:latin typeface="Graphik Light"/>
                          <a:cs typeface="Graphik Light"/>
                        </a:rPr>
                        <a:t>background scanning</a:t>
                      </a:r>
                    </a:p>
                  </a:txBody>
                  <a:tcPr anchor="ctr"/>
                </a:tc>
                <a:tc hMerge="1">
                  <a:txBody>
                    <a:bodyPr/>
                    <a:lstStyle/>
                    <a:p>
                      <a:endParaRPr lang="en-US" dirty="0"/>
                    </a:p>
                  </a:txBody>
                  <a:tcPr/>
                </a:tc>
                <a:extLst>
                  <a:ext uri="{0D108BD9-81ED-4DB2-BD59-A6C34878D82A}">
                    <a16:rowId xmlns:a16="http://schemas.microsoft.com/office/drawing/2014/main" val="10003"/>
                  </a:ext>
                </a:extLst>
              </a:tr>
              <a:tr h="514350">
                <a:tc>
                  <a:txBody>
                    <a:bodyPr/>
                    <a:lstStyle/>
                    <a:p>
                      <a:pPr algn="ctr"/>
                      <a:r>
                        <a:rPr lang="en-US" sz="1100" dirty="0">
                          <a:latin typeface="Graphik Medium"/>
                          <a:cs typeface="Graphik Medium"/>
                        </a:rPr>
                        <a:t>2 minutes, 21.6</a:t>
                      </a:r>
                      <a:r>
                        <a:rPr lang="en-US" sz="1100" baseline="0" dirty="0">
                          <a:latin typeface="Graphik Medium"/>
                          <a:cs typeface="Graphik Medium"/>
                        </a:rPr>
                        <a:t> seconds</a:t>
                      </a:r>
                      <a:endParaRPr lang="en-US" sz="1100" dirty="0">
                        <a:latin typeface="Graphik Medium"/>
                        <a:cs typeface="Graphik Medium"/>
                      </a:endParaRPr>
                    </a:p>
                  </a:txBody>
                  <a:tcPr anchor="ctr"/>
                </a:tc>
                <a:tc>
                  <a:txBody>
                    <a:bodyPr/>
                    <a:lstStyle/>
                    <a:p>
                      <a:pPr algn="ctr"/>
                      <a:r>
                        <a:rPr lang="en-US" sz="1100" dirty="0">
                          <a:latin typeface="Graphik Medium"/>
                          <a:cs typeface="Graphik Medium"/>
                        </a:rPr>
                        <a:t>6 minutes, 3.6 seconds</a:t>
                      </a:r>
                    </a:p>
                  </a:txBody>
                  <a:tcPr anchor="ctr"/>
                </a:tc>
                <a:extLst>
                  <a:ext uri="{0D108BD9-81ED-4DB2-BD59-A6C34878D82A}">
                    <a16:rowId xmlns:a16="http://schemas.microsoft.com/office/drawing/2014/main" val="10004"/>
                  </a:ext>
                </a:extLst>
              </a:tr>
              <a:tr h="514350">
                <a:tc gridSpan="2">
                  <a:txBody>
                    <a:bodyPr/>
                    <a:lstStyle/>
                    <a:p>
                      <a:pPr algn="ctr"/>
                      <a:r>
                        <a:rPr lang="en-US" sz="1100" dirty="0">
                          <a:latin typeface="Graphik Light"/>
                          <a:cs typeface="Graphik Light"/>
                        </a:rPr>
                        <a:t>Time to complete one full scan using</a:t>
                      </a:r>
                    </a:p>
                    <a:p>
                      <a:pPr algn="ctr"/>
                      <a:r>
                        <a:rPr lang="en-US" sz="1100" i="1" dirty="0">
                          <a:latin typeface="Graphik Light"/>
                          <a:cs typeface="Graphik Light"/>
                        </a:rPr>
                        <a:t>dedicated scanning</a:t>
                      </a:r>
                    </a:p>
                  </a:txBody>
                  <a:tcPr anchor="ctr"/>
                </a:tc>
                <a:tc hMerge="1">
                  <a:txBody>
                    <a:bodyPr/>
                    <a:lstStyle/>
                    <a:p>
                      <a:endParaRPr lang="en-US" dirty="0"/>
                    </a:p>
                  </a:txBody>
                  <a:tcPr/>
                </a:tc>
                <a:extLst>
                  <a:ext uri="{0D108BD9-81ED-4DB2-BD59-A6C34878D82A}">
                    <a16:rowId xmlns:a16="http://schemas.microsoft.com/office/drawing/2014/main" val="10005"/>
                  </a:ext>
                </a:extLst>
              </a:tr>
              <a:tr h="514350">
                <a:tc>
                  <a:txBody>
                    <a:bodyPr/>
                    <a:lstStyle/>
                    <a:p>
                      <a:pPr algn="ctr"/>
                      <a:r>
                        <a:rPr lang="en-US" dirty="0">
                          <a:latin typeface="Graphik Medium"/>
                          <a:cs typeface="Graphik Medium"/>
                        </a:rPr>
                        <a:t>1.4 seconds</a:t>
                      </a:r>
                    </a:p>
                  </a:txBody>
                  <a:tcPr anchor="ctr"/>
                </a:tc>
                <a:tc>
                  <a:txBody>
                    <a:bodyPr/>
                    <a:lstStyle/>
                    <a:p>
                      <a:pPr algn="ctr"/>
                      <a:r>
                        <a:rPr lang="en-US" dirty="0">
                          <a:latin typeface="Graphik Medium"/>
                          <a:cs typeface="Graphik Medium"/>
                        </a:rPr>
                        <a:t>3.6 seconds</a:t>
                      </a:r>
                    </a:p>
                  </a:txBody>
                  <a:tcPr anchor="ctr"/>
                </a:tc>
                <a:extLst>
                  <a:ext uri="{0D108BD9-81ED-4DB2-BD59-A6C34878D82A}">
                    <a16:rowId xmlns:a16="http://schemas.microsoft.com/office/drawing/2014/main" val="10006"/>
                  </a:ext>
                </a:extLst>
              </a:tr>
            </a:tbl>
          </a:graphicData>
        </a:graphic>
      </p:graphicFrame>
      <p:pic>
        <p:nvPicPr>
          <p:cNvPr id="5" name="Picture 7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5439" y="1886078"/>
            <a:ext cx="4868863" cy="41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6" name="Line 80"/>
          <p:cNvSpPr>
            <a:spLocks noChangeShapeType="1"/>
          </p:cNvSpPr>
          <p:nvPr/>
        </p:nvSpPr>
        <p:spPr bwMode="auto">
          <a:xfrm>
            <a:off x="4632927" y="1555878"/>
            <a:ext cx="0" cy="339725"/>
          </a:xfrm>
          <a:prstGeom prst="line">
            <a:avLst/>
          </a:prstGeom>
          <a:noFill/>
          <a:ln w="635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7" name="Line 81"/>
          <p:cNvSpPr>
            <a:spLocks noChangeShapeType="1"/>
          </p:cNvSpPr>
          <p:nvPr/>
        </p:nvSpPr>
        <p:spPr bwMode="auto">
          <a:xfrm>
            <a:off x="5883877" y="1555878"/>
            <a:ext cx="0" cy="363537"/>
          </a:xfrm>
          <a:prstGeom prst="line">
            <a:avLst/>
          </a:prstGeom>
          <a:noFill/>
          <a:ln w="635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8" name="Line 82"/>
          <p:cNvSpPr>
            <a:spLocks noChangeShapeType="1"/>
          </p:cNvSpPr>
          <p:nvPr/>
        </p:nvSpPr>
        <p:spPr bwMode="auto">
          <a:xfrm>
            <a:off x="4353527" y="1555878"/>
            <a:ext cx="0" cy="339725"/>
          </a:xfrm>
          <a:prstGeom prst="line">
            <a:avLst/>
          </a:prstGeom>
          <a:noFill/>
          <a:ln w="635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9" name="Line 84"/>
          <p:cNvSpPr>
            <a:spLocks noChangeShapeType="1"/>
          </p:cNvSpPr>
          <p:nvPr/>
        </p:nvSpPr>
        <p:spPr bwMode="auto">
          <a:xfrm>
            <a:off x="4353527" y="1617790"/>
            <a:ext cx="279400" cy="0"/>
          </a:xfrm>
          <a:prstGeom prst="line">
            <a:avLst/>
          </a:prstGeom>
          <a:noFill/>
          <a:ln w="63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10" name="Text Box 85"/>
          <p:cNvSpPr txBox="1">
            <a:spLocks noChangeArrowheads="1"/>
          </p:cNvSpPr>
          <p:nvPr/>
        </p:nvSpPr>
        <p:spPr bwMode="auto">
          <a:xfrm>
            <a:off x="3843939" y="1281240"/>
            <a:ext cx="11557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200"/>
              <a:t>Scan – 100ms</a:t>
            </a:r>
          </a:p>
        </p:txBody>
      </p:sp>
      <p:sp>
        <p:nvSpPr>
          <p:cNvPr id="11" name="Text Box 87"/>
          <p:cNvSpPr txBox="1">
            <a:spLocks noChangeArrowheads="1"/>
          </p:cNvSpPr>
          <p:nvPr/>
        </p:nvSpPr>
        <p:spPr bwMode="auto">
          <a:xfrm>
            <a:off x="4728177" y="1482853"/>
            <a:ext cx="106362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200"/>
              <a:t>Access Point</a:t>
            </a:r>
          </a:p>
        </p:txBody>
      </p:sp>
      <p:sp>
        <p:nvSpPr>
          <p:cNvPr id="12" name="Line 88"/>
          <p:cNvSpPr>
            <a:spLocks noChangeShapeType="1"/>
          </p:cNvSpPr>
          <p:nvPr/>
        </p:nvSpPr>
        <p:spPr bwMode="auto">
          <a:xfrm>
            <a:off x="3064477" y="1008190"/>
            <a:ext cx="0" cy="887413"/>
          </a:xfrm>
          <a:prstGeom prst="line">
            <a:avLst/>
          </a:prstGeom>
          <a:noFill/>
          <a:ln w="635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13" name="Line 89"/>
          <p:cNvSpPr>
            <a:spLocks noChangeShapeType="1"/>
          </p:cNvSpPr>
          <p:nvPr/>
        </p:nvSpPr>
        <p:spPr bwMode="auto">
          <a:xfrm>
            <a:off x="6168039" y="1008190"/>
            <a:ext cx="0" cy="949325"/>
          </a:xfrm>
          <a:prstGeom prst="line">
            <a:avLst/>
          </a:prstGeom>
          <a:noFill/>
          <a:ln w="635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14" name="Line 92"/>
          <p:cNvSpPr>
            <a:spLocks noChangeShapeType="1"/>
          </p:cNvSpPr>
          <p:nvPr/>
        </p:nvSpPr>
        <p:spPr bwMode="auto">
          <a:xfrm>
            <a:off x="4632927" y="1757490"/>
            <a:ext cx="1250950" cy="0"/>
          </a:xfrm>
          <a:prstGeom prst="line">
            <a:avLst/>
          </a:prstGeom>
          <a:noFill/>
          <a:ln w="63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15" name="Line 94"/>
          <p:cNvSpPr>
            <a:spLocks noChangeShapeType="1"/>
          </p:cNvSpPr>
          <p:nvPr/>
        </p:nvSpPr>
        <p:spPr bwMode="auto">
          <a:xfrm>
            <a:off x="3064477" y="1108203"/>
            <a:ext cx="3103562" cy="0"/>
          </a:xfrm>
          <a:prstGeom prst="line">
            <a:avLst/>
          </a:prstGeom>
          <a:noFill/>
          <a:ln w="63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Tree>
    <p:extLst>
      <p:ext uri="{BB962C8B-B14F-4D97-AF65-F5344CB8AC3E}">
        <p14:creationId xmlns:p14="http://schemas.microsoft.com/office/powerpoint/2010/main" val="2108971176"/>
      </p:ext>
    </p:extLst>
  </p:cSld>
  <p:clrMapOvr>
    <a:masterClrMapping/>
  </p:clrMapOvr>
</p:sld>
</file>

<file path=ppt/theme/theme1.xml><?xml version="1.0" encoding="utf-8"?>
<a:theme xmlns:a="http://schemas.openxmlformats.org/drawingml/2006/main" name="Mojo PPT Template v4">
  <a:themeElements>
    <a:clrScheme name="Mojo Colors">
      <a:dk1>
        <a:srgbClr val="0A0A0F"/>
      </a:dk1>
      <a:lt1>
        <a:sysClr val="window" lastClr="FFFFFF"/>
      </a:lt1>
      <a:dk2>
        <a:srgbClr val="41414B"/>
      </a:dk2>
      <a:lt2>
        <a:srgbClr val="78A5C8"/>
      </a:lt2>
      <a:accent1>
        <a:srgbClr val="BEBEC3"/>
      </a:accent1>
      <a:accent2>
        <a:srgbClr val="E6E6EB"/>
      </a:accent2>
      <a:accent3>
        <a:srgbClr val="F5F5FA"/>
      </a:accent3>
      <a:accent4>
        <a:srgbClr val="32E6F5"/>
      </a:accent4>
      <a:accent5>
        <a:srgbClr val="E6465A"/>
      </a:accent5>
      <a:accent6>
        <a:srgbClr val="5A46B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2">
            <a:lumMod val="60000"/>
            <a:lumOff val="40000"/>
          </a:schemeClr>
        </a:solidFill>
      </a:spPr>
      <a:bodyPr wrap="square" rtlCol="0">
        <a:spAutoFit/>
      </a:bodyPr>
      <a:lstStyle>
        <a:defPPr>
          <a:defRPr sz="2400" dirty="0" smtClean="0">
            <a:latin typeface="Graphik Light" panose="020B0403030202060203" pitchFamily="34" charset="0"/>
          </a:defRPr>
        </a:defPPr>
      </a:lstStyle>
    </a:txDef>
  </a:objectDefaults>
  <a:extraClrSchemeLst/>
</a:theme>
</file>

<file path=ppt/theme/theme2.xml><?xml version="1.0" encoding="utf-8"?>
<a:theme xmlns:a="http://schemas.openxmlformats.org/drawingml/2006/main" name="mojo_ppt_template_wide">
  <a:themeElements>
    <a:clrScheme name="Mojo Colors">
      <a:dk1>
        <a:srgbClr val="0A0A0F"/>
      </a:dk1>
      <a:lt1>
        <a:sysClr val="window" lastClr="FFFFFF"/>
      </a:lt1>
      <a:dk2>
        <a:srgbClr val="41414B"/>
      </a:dk2>
      <a:lt2>
        <a:srgbClr val="78A5C8"/>
      </a:lt2>
      <a:accent1>
        <a:srgbClr val="BEBEC3"/>
      </a:accent1>
      <a:accent2>
        <a:srgbClr val="E6E6EB"/>
      </a:accent2>
      <a:accent3>
        <a:srgbClr val="F5F5FA"/>
      </a:accent3>
      <a:accent4>
        <a:srgbClr val="32E6F5"/>
      </a:accent4>
      <a:accent5>
        <a:srgbClr val="E6465A"/>
      </a:accent5>
      <a:accent6>
        <a:srgbClr val="5A46B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jo_ppt_template_wide" id="{7B77BB52-5234-2147-BA7C-E75AF2767EB5}" vid="{BB4187F5-C1DD-D745-BB23-0117155C4565}"/>
    </a:ext>
  </a:extLst>
</a:theme>
</file>

<file path=ppt/theme/theme3.xml><?xml version="1.0" encoding="utf-8"?>
<a:theme xmlns:a="http://schemas.openxmlformats.org/drawingml/2006/main" name="1_mojo_ppt_template_wide">
  <a:themeElements>
    <a:clrScheme name="Mojo Colors">
      <a:dk1>
        <a:srgbClr val="0A0A0F"/>
      </a:dk1>
      <a:lt1>
        <a:sysClr val="window" lastClr="FFFFFF"/>
      </a:lt1>
      <a:dk2>
        <a:srgbClr val="41414B"/>
      </a:dk2>
      <a:lt2>
        <a:srgbClr val="78A5C8"/>
      </a:lt2>
      <a:accent1>
        <a:srgbClr val="BEBEC3"/>
      </a:accent1>
      <a:accent2>
        <a:srgbClr val="E6E6EB"/>
      </a:accent2>
      <a:accent3>
        <a:srgbClr val="F5F5FA"/>
      </a:accent3>
      <a:accent4>
        <a:srgbClr val="32E6F5"/>
      </a:accent4>
      <a:accent5>
        <a:srgbClr val="E6465A"/>
      </a:accent5>
      <a:accent6>
        <a:srgbClr val="5A46B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jo_ppt_template_wide" id="{7B77BB52-5234-2147-BA7C-E75AF2767EB5}" vid="{BB4187F5-C1DD-D745-BB23-0117155C456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Mojo PPT Template v4.potx</Template>
  <TotalTime>82900</TotalTime>
  <Words>2858</Words>
  <Application>Microsoft Office PowerPoint</Application>
  <PresentationFormat>On-screen Show (4:3)</PresentationFormat>
  <Paragraphs>593</Paragraphs>
  <Slides>41</Slides>
  <Notes>10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41</vt:i4>
      </vt:variant>
    </vt:vector>
  </HeadingPairs>
  <TitlesOfParts>
    <vt:vector size="55" baseType="lpstr">
      <vt:lpstr>Arial Unicode MS</vt:lpstr>
      <vt:lpstr>ＭＳ Ｐゴシック</vt:lpstr>
      <vt:lpstr>Arial</vt:lpstr>
      <vt:lpstr>Calibri</vt:lpstr>
      <vt:lpstr>Courier New</vt:lpstr>
      <vt:lpstr>Graphik Extralight</vt:lpstr>
      <vt:lpstr>Graphik Light</vt:lpstr>
      <vt:lpstr>Graphik Medium</vt:lpstr>
      <vt:lpstr>Lucida Grande</vt:lpstr>
      <vt:lpstr>Myriad Pro</vt:lpstr>
      <vt:lpstr>Wingdings</vt:lpstr>
      <vt:lpstr>Mojo PPT Template v4</vt:lpstr>
      <vt:lpstr>mojo_ppt_template_wide</vt:lpstr>
      <vt:lpstr>1_mojo_ppt_template_wide</vt:lpstr>
      <vt:lpstr>PowerPoint Presentation</vt:lpstr>
      <vt:lpstr>Mojo Networks </vt:lpstr>
      <vt:lpstr>History of WiFi – What is missing today?</vt:lpstr>
      <vt:lpstr>Benefits of Cloud vs. Controllers</vt:lpstr>
      <vt:lpstr>AP hardware is commoditized</vt:lpstr>
      <vt:lpstr>State of Enterprise WiFi</vt:lpstr>
      <vt:lpstr>Vision: Open Access Point</vt:lpstr>
      <vt:lpstr>Tri-Radio APs</vt:lpstr>
      <vt:lpstr>The need for Dedicated Scanning</vt:lpstr>
      <vt:lpstr>Mojo 802.11ac Access Point Family</vt:lpstr>
      <vt:lpstr>Cognitive WiFi: A new Cloud WiFi Architecture</vt:lpstr>
      <vt:lpstr>Challenge #1 – WAN failures</vt:lpstr>
      <vt:lpstr>PowerPoint Presentation</vt:lpstr>
      <vt:lpstr>WiFi Control Functions done entirely by APs</vt:lpstr>
      <vt:lpstr>Challenge #2 – Scalability</vt:lpstr>
      <vt:lpstr>Complexity doesn’t grow with AP number </vt:lpstr>
      <vt:lpstr>Challenge #3 – Integration with other systems</vt:lpstr>
      <vt:lpstr>Mojo API: Integrate with any other system Cloud systems speak a new language  </vt:lpstr>
      <vt:lpstr>Integration with Google for Education</vt:lpstr>
      <vt:lpstr>Mojo Canvas – built-in Portal editor</vt:lpstr>
      <vt:lpstr>Automation:  Mojo Nano  Let the end-user configure his WiFi</vt:lpstr>
      <vt:lpstr>Why Mojo? </vt:lpstr>
      <vt:lpstr>PowerPoint Presentation</vt:lpstr>
      <vt:lpstr>Challenge #4 – Troubleshooting WiFi issues is not easy </vt:lpstr>
      <vt:lpstr>PowerPoint Presentation</vt:lpstr>
      <vt:lpstr>PowerPoint Presentation</vt:lpstr>
      <vt:lpstr>Client Journey </vt:lpstr>
      <vt:lpstr>Mojo Aware – WiFi management made easy</vt:lpstr>
      <vt:lpstr>Baselining for automated anomaly detection</vt:lpstr>
      <vt:lpstr>Auto Packet Trace</vt:lpstr>
      <vt:lpstr>Mojo Packets The best RF troubleshooting tool in the market</vt:lpstr>
      <vt:lpstr>Client Emulation with 3rd radio</vt:lpstr>
      <vt:lpstr>Challenge #5 – Wireless Security</vt:lpstr>
      <vt:lpstr>Wireless Security Wi-Fi is the most vulnerable layer in Enterprise Security</vt:lpstr>
      <vt:lpstr>802.11 Management Frames</vt:lpstr>
      <vt:lpstr>Wireless Security: Attacks towards clients</vt:lpstr>
      <vt:lpstr>Automated Policy Enforcement</vt:lpstr>
      <vt:lpstr>New tools to easily hook your clients Mojo keeps your clients on your network</vt:lpstr>
      <vt:lpstr>Mojo Networks is IoT-ready</vt:lpstr>
      <vt:lpstr>Summary </vt:lpstr>
      <vt:lpstr>PowerPoint Presentation</vt:lpstr>
    </vt:vector>
  </TitlesOfParts>
  <Manager/>
  <Company>Mojo Networks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Mojo PPT Template</dc:title>
  <dc:subject/>
  <dc:creator>Sriram Venkiteswaran</dc:creator>
  <cp:keywords/>
  <dc:description/>
  <cp:lastModifiedBy>carlos</cp:lastModifiedBy>
  <cp:revision>753</cp:revision>
  <dcterms:created xsi:type="dcterms:W3CDTF">2015-11-30T12:09:49Z</dcterms:created>
  <dcterms:modified xsi:type="dcterms:W3CDTF">2017-11-30T12:38:23Z</dcterms:modified>
  <cp:category/>
</cp:coreProperties>
</file>