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0" r:id="rId2"/>
    <p:sldId id="512" r:id="rId3"/>
    <p:sldId id="473" r:id="rId4"/>
    <p:sldId id="458" r:id="rId5"/>
    <p:sldId id="514" r:id="rId6"/>
    <p:sldId id="463" r:id="rId7"/>
    <p:sldId id="465" r:id="rId8"/>
    <p:sldId id="509" r:id="rId9"/>
    <p:sldId id="496" r:id="rId10"/>
    <p:sldId id="513" r:id="rId11"/>
    <p:sldId id="510" r:id="rId12"/>
    <p:sldId id="459" r:id="rId13"/>
    <p:sldId id="511" r:id="rId14"/>
    <p:sldId id="474" r:id="rId15"/>
    <p:sldId id="501" r:id="rId16"/>
    <p:sldId id="505" r:id="rId17"/>
    <p:sldId id="480" r:id="rId18"/>
  </p:sldIdLst>
  <p:sldSz cx="12192000" cy="6858000"/>
  <p:notesSz cx="6797675" cy="9871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E73336"/>
    <a:srgbClr val="AE202F"/>
    <a:srgbClr val="990033"/>
    <a:srgbClr val="993333"/>
    <a:srgbClr val="990000"/>
    <a:srgbClr val="A50021"/>
    <a:srgbClr val="36B31D"/>
    <a:srgbClr val="ADD9E5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9512" autoAdjust="0"/>
  </p:normalViewPr>
  <p:slideViewPr>
    <p:cSldViewPr>
      <p:cViewPr varScale="1">
        <p:scale>
          <a:sx n="66" d="100"/>
          <a:sy n="66" d="100"/>
        </p:scale>
        <p:origin x="53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Android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UMUapp</c:v>
                </c:pt>
                <c:pt idx="1">
                  <c:v>Acceso DURM</c:v>
                </c:pt>
                <c:pt idx="2">
                  <c:v>appTUI</c:v>
                </c:pt>
                <c:pt idx="3">
                  <c:v>Portafirmas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37594</c:v>
                </c:pt>
                <c:pt idx="1">
                  <c:v>31886</c:v>
                </c:pt>
                <c:pt idx="2">
                  <c:v>11815</c:v>
                </c:pt>
                <c:pt idx="3">
                  <c:v>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0-465F-8006-145CF962F83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Hoja1!$A$2:$A$5</c:f>
              <c:strCache>
                <c:ptCount val="4"/>
                <c:pt idx="0">
                  <c:v>UMUapp</c:v>
                </c:pt>
                <c:pt idx="1">
                  <c:v>Acceso DURM</c:v>
                </c:pt>
                <c:pt idx="2">
                  <c:v>appTUI</c:v>
                </c:pt>
                <c:pt idx="3">
                  <c:v>Portafirmas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9968</c:v>
                </c:pt>
                <c:pt idx="1">
                  <c:v>4764</c:v>
                </c:pt>
                <c:pt idx="2">
                  <c:v>3072</c:v>
                </c:pt>
                <c:pt idx="3">
                  <c:v>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0-465F-8006-145CF962F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954192"/>
        <c:axId val="2084959184"/>
        <c:axId val="0"/>
      </c:bar3DChart>
      <c:catAx>
        <c:axId val="20849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4959184"/>
        <c:crosses val="autoZero"/>
        <c:auto val="1"/>
        <c:lblAlgn val="ctr"/>
        <c:lblOffset val="100"/>
        <c:noMultiLvlLbl val="0"/>
      </c:catAx>
      <c:valAx>
        <c:axId val="20849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49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5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6B84DB-C557-4499-90C7-36EDB4133D67}" type="datetimeFigureOut">
              <a:rPr lang="es-ES"/>
              <a:pPr>
                <a:defRPr/>
              </a:pPr>
              <a:t>29/11/2017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8761"/>
            <a:ext cx="5438140" cy="44419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5808"/>
            <a:ext cx="2945659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5808"/>
            <a:ext cx="2945659" cy="493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C3BE70-BE40-47E4-A62E-DA8943201E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78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AE2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 txBox="1">
            <a:spLocks/>
          </p:cNvSpPr>
          <p:nvPr/>
        </p:nvSpPr>
        <p:spPr>
          <a:xfrm>
            <a:off x="3143251" y="6357949"/>
            <a:ext cx="5905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/>
              <a:t>Observatorio TUI - Santander Universidades - Universidad de Murcia</a:t>
            </a:r>
            <a:endParaRPr lang="es-ES" sz="12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71463" y="71438"/>
            <a:ext cx="7334301" cy="107154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541DB131-1CC5-4EF9-BCA9-FF9C2026A1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 txBox="1">
            <a:spLocks/>
          </p:cNvSpPr>
          <p:nvPr/>
        </p:nvSpPr>
        <p:spPr>
          <a:xfrm>
            <a:off x="3143251" y="6357949"/>
            <a:ext cx="5905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/>
              <a:t>Observatorio TUI - Santander Universidades - Universidad de Murcia</a:t>
            </a:r>
            <a:endParaRPr lang="es-ES" sz="1200"/>
          </a:p>
        </p:txBody>
      </p:sp>
      <p:pic>
        <p:nvPicPr>
          <p:cNvPr id="5" name="7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1463" y="71438"/>
            <a:ext cx="7334301" cy="1071546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99"/>
            <a:ext cx="12192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 txBox="1">
            <a:spLocks/>
          </p:cNvSpPr>
          <p:nvPr/>
        </p:nvSpPr>
        <p:spPr>
          <a:xfrm>
            <a:off x="3143252" y="6357949"/>
            <a:ext cx="67627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1963" y="2357430"/>
            <a:ext cx="10363200" cy="1285884"/>
          </a:xfrm>
        </p:spPr>
        <p:txBody>
          <a:bodyPr anchor="t"/>
          <a:lstStyle>
            <a:lvl1pPr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1963" y="1714490"/>
            <a:ext cx="8286808" cy="4286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32354A53-FDAF-4AC1-B463-4FB9AB69B71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99"/>
            <a:ext cx="12192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 txBox="1">
            <a:spLocks/>
          </p:cNvSpPr>
          <p:nvPr/>
        </p:nvSpPr>
        <p:spPr>
          <a:xfrm>
            <a:off x="3143251" y="6357949"/>
            <a:ext cx="6667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1963" y="2357441"/>
            <a:ext cx="103632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1965" y="1714490"/>
            <a:ext cx="8096307" cy="4286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1" y="6357949"/>
            <a:ext cx="6667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461" y="71438"/>
            <a:ext cx="7429552" cy="107154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589CAE19-3A11-4C9A-A6D4-5CA56D65FA1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 txBox="1">
            <a:spLocks/>
          </p:cNvSpPr>
          <p:nvPr/>
        </p:nvSpPr>
        <p:spPr>
          <a:xfrm>
            <a:off x="3143251" y="6357949"/>
            <a:ext cx="64770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7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1463" y="71438"/>
            <a:ext cx="7334301" cy="107154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Marcador de pie de página"/>
          <p:cNvSpPr txBox="1">
            <a:spLocks/>
          </p:cNvSpPr>
          <p:nvPr/>
        </p:nvSpPr>
        <p:spPr>
          <a:xfrm>
            <a:off x="3143251" y="6357949"/>
            <a:ext cx="72390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71463" y="71438"/>
            <a:ext cx="7334301" cy="107154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A47B8E44-D70E-4E1F-8DE9-DB023CBE076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Marcador de pie de página"/>
          <p:cNvSpPr txBox="1">
            <a:spLocks/>
          </p:cNvSpPr>
          <p:nvPr/>
        </p:nvSpPr>
        <p:spPr>
          <a:xfrm>
            <a:off x="3143251" y="6357949"/>
            <a:ext cx="64770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71463" y="71438"/>
            <a:ext cx="7334301" cy="107154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 txBox="1">
            <a:spLocks/>
          </p:cNvSpPr>
          <p:nvPr/>
        </p:nvSpPr>
        <p:spPr>
          <a:xfrm>
            <a:off x="3143258" y="6357949"/>
            <a:ext cx="65722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7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947570F8-5C1D-4076-BF5F-FC9CA9E53EE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Marcador de pie de página"/>
          <p:cNvSpPr txBox="1">
            <a:spLocks/>
          </p:cNvSpPr>
          <p:nvPr/>
        </p:nvSpPr>
        <p:spPr>
          <a:xfrm>
            <a:off x="3143251" y="6357949"/>
            <a:ext cx="6667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7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464" y="571480"/>
            <a:ext cx="10363200" cy="107157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pic>
        <p:nvPicPr>
          <p:cNvPr id="6" name="Imagen 1" descr="power.jpg"/>
          <p:cNvPicPr>
            <a:picLocks noChangeAspect="1"/>
          </p:cNvPicPr>
          <p:nvPr userDrawn="1"/>
        </p:nvPicPr>
        <p:blipFill>
          <a:blip r:embed="rId3"/>
          <a:srcRect l="7031" t="5208" r="71094" b="84377"/>
          <a:stretch>
            <a:fillRect/>
          </a:stretch>
        </p:blipFill>
        <p:spPr bwMode="auto">
          <a:xfrm>
            <a:off x="285749" y="5929323"/>
            <a:ext cx="2000251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Universidad de Murci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08368" y="5929322"/>
            <a:ext cx="2590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cap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3" y="301625"/>
            <a:ext cx="4000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1" y="6357949"/>
            <a:ext cx="68580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61" y="1838322"/>
            <a:ext cx="4000528" cy="1019174"/>
          </a:xfrm>
          <a:solidFill>
            <a:srgbClr val="AE202F"/>
          </a:solidFill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2928945"/>
            <a:ext cx="4011084" cy="319722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DC62F3D2-532D-47D8-A16D-62AFD29C72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cap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3" y="301625"/>
            <a:ext cx="4000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8" y="6357949"/>
            <a:ext cx="65722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61" y="1838322"/>
            <a:ext cx="4000528" cy="1019174"/>
          </a:xfrm>
          <a:solidFill>
            <a:srgbClr val="AE202F"/>
          </a:solidFill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2928945"/>
            <a:ext cx="4011084" cy="31972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logo obs invert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525001" y="58738"/>
            <a:ext cx="262466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2" y="6357949"/>
            <a:ext cx="67627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3467" y="4714884"/>
            <a:ext cx="7315200" cy="638176"/>
          </a:xfrm>
        </p:spPr>
        <p:txBody>
          <a:bodyPr anchor="b"/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33467" y="5714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33467" y="542926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33507" y="6357949"/>
            <a:ext cx="732367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DAFB3D70-EF54-4B9F-B14E-0585AC400A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logo obs invert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9525001" y="58738"/>
            <a:ext cx="262466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2" y="6357949"/>
            <a:ext cx="75247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3467" y="4714884"/>
            <a:ext cx="7315200" cy="638176"/>
          </a:xfrm>
        </p:spPr>
        <p:txBody>
          <a:bodyPr anchor="b"/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33467" y="5714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33467" y="542926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0" y="11"/>
            <a:ext cx="12192000" cy="1357313"/>
          </a:xfrm>
          <a:prstGeom prst="rect">
            <a:avLst/>
          </a:prstGeom>
          <a:solidFill>
            <a:srgbClr val="AE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9 Imagen" descr="logo o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1" y="357199"/>
            <a:ext cx="596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 rot="5400000">
            <a:off x="-1875893" y="3828524"/>
            <a:ext cx="5000625" cy="48683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5" y="1571612"/>
            <a:ext cx="10629936" cy="4525963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xfrm rot="5400000">
            <a:off x="254537" y="531295"/>
            <a:ext cx="549275" cy="48683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5A4DF-4B8F-4095-AA0A-F8B3862857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0" y="11"/>
            <a:ext cx="12192000" cy="1357313"/>
          </a:xfrm>
          <a:prstGeom prst="rect">
            <a:avLst/>
          </a:prstGeom>
          <a:solidFill>
            <a:srgbClr val="AE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9 Imagen" descr="logo o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1" y="357199"/>
            <a:ext cx="596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 rot="5400000">
            <a:off x="-1875893" y="3828524"/>
            <a:ext cx="5000625" cy="48683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5" y="1571612"/>
            <a:ext cx="10629936" cy="4525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xfrm rot="5400000">
            <a:off x="254537" y="531295"/>
            <a:ext cx="549275" cy="48683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74C82B-C68C-4222-8255-062DA039C6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rot="5400000">
            <a:off x="7929571" y="2357443"/>
            <a:ext cx="5857875" cy="1714500"/>
          </a:xfrm>
          <a:prstGeom prst="rect">
            <a:avLst/>
          </a:prstGeom>
          <a:solidFill>
            <a:srgbClr val="AE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9 Imagen" descr="logo o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0" y="5000636"/>
            <a:ext cx="711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 rot="5400000">
            <a:off x="-1875893" y="3185587"/>
            <a:ext cx="5000625" cy="48683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001277" y="500042"/>
            <a:ext cx="1714512" cy="4143404"/>
          </a:xfrm>
        </p:spPr>
        <p:txBody>
          <a:bodyPr vert="eaVert"/>
          <a:lstStyle>
            <a:lvl1pPr algn="l">
              <a:defRPr sz="28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6" y="274649"/>
            <a:ext cx="8763061" cy="5851525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0"/>
          </p:nvPr>
        </p:nvSpPr>
        <p:spPr>
          <a:xfrm rot="5400000">
            <a:off x="349787" y="316982"/>
            <a:ext cx="549275" cy="48683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F35DB934-FB26-4D41-99F3-DBC2250A7A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rot="5400000">
            <a:off x="7929571" y="2357443"/>
            <a:ext cx="5857875" cy="1714500"/>
          </a:xfrm>
          <a:prstGeom prst="rect">
            <a:avLst/>
          </a:prstGeom>
          <a:solidFill>
            <a:srgbClr val="AE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9 Imagen" descr="logo ob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0" y="5000636"/>
            <a:ext cx="711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 rot="5400000">
            <a:off x="-1875893" y="3399899"/>
            <a:ext cx="5000625" cy="486833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001277" y="500042"/>
            <a:ext cx="1714512" cy="4143404"/>
          </a:xfrm>
        </p:spPr>
        <p:txBody>
          <a:bodyPr vert="eaVert"/>
          <a:lstStyle>
            <a:lvl1pPr algn="l">
              <a:defRPr sz="28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47716" y="274649"/>
            <a:ext cx="8763061" cy="5851525"/>
          </a:xfr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43341" y="144016"/>
            <a:ext cx="7872875" cy="548680"/>
          </a:xfrm>
          <a:prstGeom prst="rect">
            <a:avLst/>
          </a:prstGeom>
        </p:spPr>
        <p:txBody>
          <a:bodyPr/>
          <a:lstStyle>
            <a:lvl1pPr marL="514350" indent="-514350" algn="l">
              <a:buFont typeface="+mj-lt"/>
              <a:buAutoNum type="arabicPeriod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Haga clic para modificar el estilo de título del patrón</a:t>
            </a:r>
            <a:endParaRPr lang="es-ES"/>
          </a:p>
        </p:txBody>
      </p:sp>
      <p:sp>
        <p:nvSpPr>
          <p:cNvPr id="12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43341" y="692696"/>
            <a:ext cx="7872875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17" name="16 Marcador de contenido"/>
          <p:cNvSpPr>
            <a:spLocks noGrp="1"/>
          </p:cNvSpPr>
          <p:nvPr>
            <p:ph sz="quarter" idx="11"/>
          </p:nvPr>
        </p:nvSpPr>
        <p:spPr>
          <a:xfrm>
            <a:off x="431373" y="1484312"/>
            <a:ext cx="11329259" cy="4969024"/>
          </a:xfrm>
          <a:prstGeom prst="rect">
            <a:avLst/>
          </a:prstGeom>
        </p:spPr>
        <p:txBody>
          <a:bodyPr anchor="t"/>
          <a:lstStyle>
            <a:lvl1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>
          <a:xfrm>
            <a:off x="609600" y="6356361"/>
            <a:ext cx="1261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3"/>
          </p:nvPr>
        </p:nvSpPr>
        <p:spPr>
          <a:xfrm>
            <a:off x="1871136" y="6356361"/>
            <a:ext cx="9120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11089225" y="6356361"/>
            <a:ext cx="670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F3DC96-9B25-4EEC-B138-84FA93EBBC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41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697"/>
            <a:ext cx="12192000" cy="5517232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464" y="571480"/>
            <a:ext cx="10363200" cy="107157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pic>
        <p:nvPicPr>
          <p:cNvPr id="7" name="Picture 2" descr="Universidad de Murci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336360" y="5805274"/>
            <a:ext cx="2590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Mis Imágenes\Fondo UMU - Portada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19958" r="28656" b="25116"/>
          <a:stretch/>
        </p:blipFill>
        <p:spPr bwMode="auto">
          <a:xfrm>
            <a:off x="4397057" y="1916832"/>
            <a:ext cx="3397886" cy="33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Imágenes\Imagen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3" t="35424" r="-37" b="10055"/>
          <a:stretch/>
        </p:blipFill>
        <p:spPr bwMode="auto">
          <a:xfrm>
            <a:off x="9521588" y="2204864"/>
            <a:ext cx="2670412" cy="37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 userDrawn="1"/>
        </p:nvSpPr>
        <p:spPr>
          <a:xfrm>
            <a:off x="0" y="6462000"/>
            <a:ext cx="360000" cy="39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7"/>
          <p:cNvSpPr/>
          <p:nvPr userDrawn="1"/>
        </p:nvSpPr>
        <p:spPr>
          <a:xfrm>
            <a:off x="0" y="0"/>
            <a:ext cx="12192000" cy="1220788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60" y="142852"/>
            <a:ext cx="9331128" cy="642918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12" y="1484784"/>
            <a:ext cx="10972800" cy="4752528"/>
          </a:xfrm>
        </p:spPr>
        <p:txBody>
          <a:bodyPr/>
          <a:lstStyle>
            <a:lvl1pPr algn="just">
              <a:lnSpc>
                <a:spcPct val="120000"/>
              </a:lnSpc>
              <a:spcBef>
                <a:spcPts val="1200"/>
              </a:spcBef>
              <a:defRPr sz="2400" b="0"/>
            </a:lvl1pPr>
            <a:lvl2pPr algn="just">
              <a:lnSpc>
                <a:spcPct val="120000"/>
              </a:lnSpc>
              <a:spcBef>
                <a:spcPts val="1200"/>
              </a:spcBef>
              <a:defRPr b="0"/>
            </a:lvl2pPr>
            <a:lvl3pPr algn="just">
              <a:lnSpc>
                <a:spcPct val="120000"/>
              </a:lnSpc>
              <a:spcBef>
                <a:spcPts val="1200"/>
              </a:spcBef>
              <a:defRPr b="0"/>
            </a:lvl3pPr>
            <a:lvl4pPr algn="just">
              <a:lnSpc>
                <a:spcPct val="120000"/>
              </a:lnSpc>
              <a:spcBef>
                <a:spcPts val="1200"/>
              </a:spcBef>
              <a:defRPr b="0"/>
            </a:lvl4pPr>
            <a:lvl5pPr algn="just">
              <a:lnSpc>
                <a:spcPct val="120000"/>
              </a:lnSpc>
              <a:spcBef>
                <a:spcPts val="1200"/>
              </a:spcBef>
              <a:defRPr b="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11" name="Subtítulo"/>
          <p:cNvSpPr>
            <a:spLocks noGrp="1"/>
          </p:cNvSpPr>
          <p:nvPr>
            <p:ph sz="quarter" idx="13"/>
          </p:nvPr>
        </p:nvSpPr>
        <p:spPr>
          <a:xfrm>
            <a:off x="190461" y="714356"/>
            <a:ext cx="8382059" cy="385762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25157"/>
            <a:ext cx="2032645" cy="7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pie de página"/>
          <p:cNvSpPr txBox="1">
            <a:spLocks/>
          </p:cNvSpPr>
          <p:nvPr/>
        </p:nvSpPr>
        <p:spPr>
          <a:xfrm>
            <a:off x="3143251" y="6357949"/>
            <a:ext cx="64770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460" y="142852"/>
            <a:ext cx="7905805" cy="642918"/>
          </a:xfrm>
        </p:spPr>
        <p:txBody>
          <a:bodyPr anchor="b">
            <a:noAutofit/>
          </a:bodyPr>
          <a:lstStyle>
            <a:lvl1pPr algn="l">
              <a:defRPr sz="2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712" y="1484785"/>
            <a:ext cx="10972800" cy="4684229"/>
          </a:xfrm>
        </p:spPr>
        <p:txBody>
          <a:bodyPr/>
          <a:lstStyle>
            <a:lvl1pPr>
              <a:lnSpc>
                <a:spcPct val="120000"/>
              </a:lnSpc>
              <a:defRPr sz="2400" b="0"/>
            </a:lvl1pPr>
            <a:lvl2pPr>
              <a:lnSpc>
                <a:spcPct val="120000"/>
              </a:lnSpc>
              <a:defRPr b="0"/>
            </a:lvl2pPr>
            <a:lvl3pPr>
              <a:lnSpc>
                <a:spcPct val="120000"/>
              </a:lnSpc>
              <a:defRPr b="0"/>
            </a:lvl3pPr>
            <a:lvl4pPr>
              <a:lnSpc>
                <a:spcPct val="120000"/>
              </a:lnSpc>
              <a:defRPr b="0"/>
            </a:lvl4pPr>
            <a:lvl5pPr>
              <a:lnSpc>
                <a:spcPct val="120000"/>
              </a:lnSpc>
              <a:defRPr b="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11" name="Subtítulo"/>
          <p:cNvSpPr>
            <a:spLocks noGrp="1"/>
          </p:cNvSpPr>
          <p:nvPr>
            <p:ph sz="quarter" idx="13"/>
          </p:nvPr>
        </p:nvSpPr>
        <p:spPr>
          <a:xfrm>
            <a:off x="190460" y="714356"/>
            <a:ext cx="8096307" cy="385762"/>
          </a:xfrm>
        </p:spPr>
        <p:txBody>
          <a:bodyPr>
            <a:no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Marcador de pie de página"/>
          <p:cNvSpPr txBox="1">
            <a:spLocks/>
          </p:cNvSpPr>
          <p:nvPr/>
        </p:nvSpPr>
        <p:spPr>
          <a:xfrm>
            <a:off x="3143258" y="6357949"/>
            <a:ext cx="65722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80961" y="71422"/>
            <a:ext cx="7524803" cy="10715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41226E43-B221-489B-B75D-4F380D10A1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pie de página"/>
          <p:cNvSpPr txBox="1">
            <a:spLocks/>
          </p:cNvSpPr>
          <p:nvPr/>
        </p:nvSpPr>
        <p:spPr>
          <a:xfrm>
            <a:off x="3143252" y="6357949"/>
            <a:ext cx="6762749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80961" y="71422"/>
            <a:ext cx="7524803" cy="10715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ca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12192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pie de página"/>
          <p:cNvSpPr txBox="1">
            <a:spLocks/>
          </p:cNvSpPr>
          <p:nvPr/>
        </p:nvSpPr>
        <p:spPr>
          <a:xfrm>
            <a:off x="3143251" y="6357949"/>
            <a:ext cx="5905500" cy="365125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 sz="1200" smtClean="0">
                <a:latin typeface="Arial" pitchFamily="34" charset="0"/>
                <a:cs typeface="Arial" pitchFamily="34" charset="0"/>
              </a:rPr>
              <a:t>Observatorio TUI - Santander Universidades - Universidad de Murcia</a:t>
            </a:r>
            <a:endParaRPr lang="es-E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6212" y="2357430"/>
            <a:ext cx="7524803" cy="107157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rgbClr val="AE202F"/>
                </a:solidFill>
              </a:defRPr>
            </a:lvl1pPr>
          </a:lstStyle>
          <a:p>
            <a:pPr>
              <a:defRPr/>
            </a:pPr>
            <a:fld id="{E0014D51-E3CA-4446-84D7-8871EC2648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0" y="6462000"/>
            <a:ext cx="360000" cy="3960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74" name="Picture 2" descr="D:\Mis Imágenes\Fondo UMU - Seccio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/>
          <a:stretch/>
        </p:blipFill>
        <p:spPr bwMode="auto">
          <a:xfrm>
            <a:off x="7839635" y="0"/>
            <a:ext cx="4352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7408" y="3861048"/>
            <a:ext cx="61587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7369" y="2420888"/>
            <a:ext cx="7056783" cy="1071570"/>
          </a:xfrm>
        </p:spPr>
        <p:txBody>
          <a:bodyPr/>
          <a:lstStyle>
            <a:lvl1pPr algn="l">
              <a:defRPr sz="3600">
                <a:solidFill>
                  <a:srgbClr val="A4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20" name="1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-53443" y="6489306"/>
            <a:ext cx="487803" cy="3651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71507" y="6357949"/>
            <a:ext cx="73236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AE202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035AC1-BAD8-401F-B071-6DDC18914E3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71758" y="6357949"/>
            <a:ext cx="695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223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  <p:sldLayoutId id="2147484212" r:id="rId18"/>
    <p:sldLayoutId id="2147484213" r:id="rId19"/>
    <p:sldLayoutId id="2147484214" r:id="rId20"/>
    <p:sldLayoutId id="2147484215" r:id="rId21"/>
    <p:sldLayoutId id="2147484216" r:id="rId22"/>
    <p:sldLayoutId id="2147484217" r:id="rId23"/>
    <p:sldLayoutId id="2147484218" r:id="rId24"/>
    <p:sldLayoutId id="2147484219" r:id="rId25"/>
    <p:sldLayoutId id="2147484220" r:id="rId26"/>
    <p:sldLayoutId id="2147484221" r:id="rId27"/>
    <p:sldLayoutId id="2147484222" r:id="rId2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 pitchFamily="34" charset="0"/>
          <a:ea typeface="Tahoma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Estrategia de Apps móviles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 </a:t>
            </a:r>
            <a:r>
              <a:rPr lang="es-ES" dirty="0"/>
              <a:t>la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</a:t>
            </a:r>
            <a:r>
              <a:rPr lang="es-ES" dirty="0"/>
              <a:t>de Murcia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452400"/>
            <a:ext cx="2328750" cy="41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56" y="2348880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06" y="1452400"/>
            <a:ext cx="2328750" cy="41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93" y="2348880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457048"/>
            <a:ext cx="2328750" cy="41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9020771" y="5949890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Monedero universitario</a:t>
            </a:r>
            <a:endParaRPr lang="es-ES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943872" y="5944682"/>
            <a:ext cx="2531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Descuentos universitarios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95400" y="5944682"/>
            <a:ext cx="285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Disponibilidad aparcamientos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78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la Universidad de Murcia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Diferentes aplicaciones móviles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7" name="Picture 3" descr="G:\capturas appTUI iOS\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8171" r="21716" b="47015"/>
          <a:stretch/>
        </p:blipFill>
        <p:spPr bwMode="auto">
          <a:xfrm>
            <a:off x="8336084" y="1713955"/>
            <a:ext cx="1368152" cy="1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121126-logo-umuapp-corporativo-02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751" b="25396"/>
          <a:stretch/>
        </p:blipFill>
        <p:spPr>
          <a:xfrm>
            <a:off x="1656249" y="2060848"/>
            <a:ext cx="2808312" cy="9897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4" y="4509120"/>
            <a:ext cx="1570092" cy="15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cuádruple"/>
          <p:cNvSpPr/>
          <p:nvPr/>
        </p:nvSpPr>
        <p:spPr>
          <a:xfrm>
            <a:off x="1656249" y="1412776"/>
            <a:ext cx="8879503" cy="5130635"/>
          </a:xfrm>
          <a:prstGeom prst="quadArrow">
            <a:avLst>
              <a:gd name="adj1" fmla="val 2324"/>
              <a:gd name="adj2" fmla="val 162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CuadroTexto"/>
          <p:cNvSpPr txBox="1"/>
          <p:nvPr/>
        </p:nvSpPr>
        <p:spPr>
          <a:xfrm>
            <a:off x="1656249" y="605819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Firma electrónica de documentos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7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/>
          <a:stretch/>
        </p:blipFill>
        <p:spPr bwMode="auto">
          <a:xfrm>
            <a:off x="3138838" y="5228317"/>
            <a:ext cx="1948428" cy="2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/>
          <a:stretch/>
        </p:blipFill>
        <p:spPr bwMode="auto">
          <a:xfrm>
            <a:off x="2262128" y="4770711"/>
            <a:ext cx="1824325" cy="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Firma </a:t>
            </a:r>
            <a:r>
              <a:rPr lang="es-ES" dirty="0" smtClean="0"/>
              <a:t>electrónica desde </a:t>
            </a:r>
            <a:r>
              <a:rPr lang="es-ES" dirty="0"/>
              <a:t>teléfonos móviles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66712" y="1484784"/>
            <a:ext cx="5285272" cy="4752528"/>
          </a:xfrm>
        </p:spPr>
        <p:txBody>
          <a:bodyPr/>
          <a:lstStyle/>
          <a:p>
            <a:r>
              <a:rPr lang="es-ES" sz="2000" dirty="0" smtClean="0">
                <a:ea typeface="ＭＳ Ｐゴシック" pitchFamily="-112" charset="-128"/>
              </a:rPr>
              <a:t>Versión móvil del Portafirmas corporativo de la universidad.</a:t>
            </a:r>
          </a:p>
          <a:p>
            <a:r>
              <a:rPr lang="es-ES" sz="2000" dirty="0" smtClean="0">
                <a:ea typeface="ＭＳ Ｐゴシック" pitchFamily="-112" charset="-128"/>
              </a:rPr>
              <a:t>Sistema </a:t>
            </a:r>
            <a:r>
              <a:rPr lang="es-ES" sz="2000" dirty="0">
                <a:ea typeface="ＭＳ Ｐゴシック" pitchFamily="-112" charset="-128"/>
              </a:rPr>
              <a:t>para firmar </a:t>
            </a:r>
            <a:r>
              <a:rPr lang="es-ES" sz="2000" dirty="0" smtClean="0">
                <a:ea typeface="ＭＳ Ｐゴシック" pitchFamily="-112" charset="-128"/>
              </a:rPr>
              <a:t>electrónicamente </a:t>
            </a:r>
            <a:r>
              <a:rPr lang="es-ES" sz="2000" dirty="0">
                <a:ea typeface="ＭＳ Ｐゴシック" pitchFamily="-112" charset="-128"/>
              </a:rPr>
              <a:t>los documentos </a:t>
            </a:r>
            <a:r>
              <a:rPr lang="es-ES" sz="2000" dirty="0" smtClean="0">
                <a:ea typeface="ＭＳ Ｐゴシック" pitchFamily="-112" charset="-128"/>
              </a:rPr>
              <a:t>desde cualquier lugar tanto de forma unitaria como de forma masiva.</a:t>
            </a:r>
          </a:p>
          <a:p>
            <a:r>
              <a:rPr lang="es-ES" sz="2000" dirty="0" smtClean="0">
                <a:ea typeface="ＭＳ Ｐゴシック" pitchFamily="-112" charset="-128"/>
              </a:rPr>
              <a:t>Android &amp; iOS (móvil y Tablet)</a:t>
            </a:r>
            <a:endParaRPr lang="es-ES" sz="2000" dirty="0" smtClean="0">
              <a:ea typeface="ＭＳ Ｐゴシック" pitchFamily="-112" charset="-128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Portafirmas móvil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F02D17-E7BC-411F-A8CF-DE6D4703C0C7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  <p:pic>
        <p:nvPicPr>
          <p:cNvPr id="14" name="Picture 5" descr="D:\Mis Imágenes\Portafirmas\Versión móvil 3.0\device-2015-05-05-1308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96" y="1671622"/>
            <a:ext cx="2571750" cy="4572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is Imágenes\Portafirmas\portafirmas movil iPad\05-acceso-documento-embebi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293096"/>
            <a:ext cx="3323861" cy="24928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Mis Imágenes\Portafirmas\Versión móvil 3.0\device-2015-05-05-1309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671622"/>
            <a:ext cx="2571750" cy="4572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la Universidad de Murcia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Diferentes aplicaciones móviles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7" name="Picture 3" descr="G:\capturas appTUI iOS\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8171" r="21716" b="47015"/>
          <a:stretch/>
        </p:blipFill>
        <p:spPr bwMode="auto">
          <a:xfrm>
            <a:off x="8336084" y="1713955"/>
            <a:ext cx="1368152" cy="1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121126-logo-umuapp-corporativo-02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751" b="25396"/>
          <a:stretch/>
        </p:blipFill>
        <p:spPr>
          <a:xfrm>
            <a:off x="1656249" y="2060848"/>
            <a:ext cx="2808312" cy="9897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4" y="4509120"/>
            <a:ext cx="1570092" cy="15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cuádruple"/>
          <p:cNvSpPr/>
          <p:nvPr/>
        </p:nvSpPr>
        <p:spPr>
          <a:xfrm>
            <a:off x="1656249" y="1412776"/>
            <a:ext cx="8879503" cy="5130635"/>
          </a:xfrm>
          <a:prstGeom prst="quadArrow">
            <a:avLst>
              <a:gd name="adj1" fmla="val 2324"/>
              <a:gd name="adj2" fmla="val 162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CuadroTexto"/>
          <p:cNvSpPr txBox="1"/>
          <p:nvPr/>
        </p:nvSpPr>
        <p:spPr>
          <a:xfrm>
            <a:off x="7606952" y="622151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 para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uturos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alumnos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/>
          <a:stretch/>
        </p:blipFill>
        <p:spPr bwMode="auto">
          <a:xfrm>
            <a:off x="3138838" y="5228317"/>
            <a:ext cx="1948428" cy="2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/>
          <a:stretch/>
        </p:blipFill>
        <p:spPr bwMode="auto">
          <a:xfrm>
            <a:off x="2262128" y="4770711"/>
            <a:ext cx="1824325" cy="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DURM (Distrito Único Región de Murcia)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66712" y="1484784"/>
            <a:ext cx="5213264" cy="475252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/>
              <a:t>App para que los alumnos que realizan las pruebas de acceso a la universidad puedan recibir en su teléfono móvil las notificaciones relacionadas con las pruebas de acceso:</a:t>
            </a:r>
          </a:p>
          <a:p>
            <a:pPr lvl="1"/>
            <a:r>
              <a:rPr lang="es-ES" sz="2000" dirty="0" smtClean="0"/>
              <a:t>Calificaciones </a:t>
            </a:r>
          </a:p>
          <a:p>
            <a:pPr lvl="1"/>
            <a:r>
              <a:rPr lang="es-ES" sz="2000" dirty="0" smtClean="0"/>
              <a:t>Información sobre el proceso de preinscripción</a:t>
            </a:r>
          </a:p>
          <a:p>
            <a:pPr lvl="1"/>
            <a:r>
              <a:rPr lang="es-ES" sz="2000" dirty="0" smtClean="0"/>
              <a:t>Plazos de matrícula.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DFFC4C4-726B-42A5-9E8E-40B641645775}" type="slidenum">
              <a:rPr lang="es-ES_tradnl" smtClean="0"/>
              <a:pPr>
                <a:defRPr/>
              </a:pPr>
              <a:t>14</a:t>
            </a:fld>
            <a:endParaRPr lang="es-ES_tradnl" dirty="0"/>
          </a:p>
        </p:txBody>
      </p:sp>
      <p:pic>
        <p:nvPicPr>
          <p:cNvPr id="7" name="Picture 6" descr="Captura de pantalla del iPho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514255"/>
            <a:ext cx="2745209" cy="48727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aptura de pantalla del iPho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514255"/>
            <a:ext cx="2745209" cy="48727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Estadísticas de las apps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Nº de descargas de aplicaciones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53388"/>
              </p:ext>
            </p:extLst>
          </p:nvPr>
        </p:nvGraphicFramePr>
        <p:xfrm>
          <a:off x="6403591" y="2924944"/>
          <a:ext cx="5659845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969">
                  <a:extLst>
                    <a:ext uri="{9D8B030D-6E8A-4147-A177-3AD203B41FA5}">
                      <a16:colId xmlns:a16="http://schemas.microsoft.com/office/drawing/2014/main" val="3770815114"/>
                    </a:ext>
                  </a:extLst>
                </a:gridCol>
                <a:gridCol w="113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UMUapp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Acc</a:t>
                      </a:r>
                      <a:r>
                        <a:rPr lang="es-ES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DURM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App TUI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Portafirmas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IOS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9.968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4.764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3.072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934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</a:rPr>
                        <a:t>Android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37.594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31.886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11.815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effectLst/>
                        </a:rPr>
                        <a:t>1.187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47.562 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36.650 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14.887 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2.121</a:t>
                      </a:r>
                      <a:endParaRPr lang="es-E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0800" marR="36000" marT="1080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8400256" y="6380693"/>
            <a:ext cx="3663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***Estadísticas de </a:t>
            </a:r>
            <a:r>
              <a:rPr lang="es-ES" sz="1600" dirty="0" smtClean="0"/>
              <a:t>Noviembre </a:t>
            </a:r>
            <a:r>
              <a:rPr lang="es-ES" sz="1600" dirty="0" smtClean="0"/>
              <a:t>de </a:t>
            </a:r>
            <a:r>
              <a:rPr lang="es-ES" sz="1600" dirty="0" smtClean="0"/>
              <a:t>2017</a:t>
            </a:r>
            <a:endParaRPr lang="es-ES" sz="16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739689096"/>
              </p:ext>
            </p:extLst>
          </p:nvPr>
        </p:nvGraphicFramePr>
        <p:xfrm>
          <a:off x="190458" y="1671622"/>
          <a:ext cx="6213133" cy="474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12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Hacía donde vamos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err="1" smtClean="0">
                <a:solidFill>
                  <a:srgbClr val="A40000"/>
                </a:solidFill>
              </a:rPr>
              <a:t>UMUapp</a:t>
            </a:r>
            <a:r>
              <a:rPr lang="es-ES" sz="2000" dirty="0" smtClean="0">
                <a:solidFill>
                  <a:srgbClr val="A40000"/>
                </a:solidFill>
              </a:rPr>
              <a:t>:</a:t>
            </a:r>
          </a:p>
          <a:p>
            <a:pPr lvl="1"/>
            <a:r>
              <a:rPr lang="es-ES" sz="2000" dirty="0" smtClean="0"/>
              <a:t>Integrar servicios </a:t>
            </a:r>
            <a:r>
              <a:rPr lang="es-ES" sz="2000" dirty="0" err="1" smtClean="0"/>
              <a:t>appTUI</a:t>
            </a:r>
            <a:r>
              <a:rPr lang="es-ES" sz="2000" dirty="0" smtClean="0"/>
              <a:t> en </a:t>
            </a:r>
            <a:r>
              <a:rPr lang="es-ES" sz="2000" dirty="0" err="1" smtClean="0"/>
              <a:t>UMUapp</a:t>
            </a:r>
            <a:endParaRPr lang="es-ES" sz="2000" dirty="0" smtClean="0"/>
          </a:p>
          <a:p>
            <a:pPr lvl="1"/>
            <a:r>
              <a:rPr lang="es-ES" sz="2000" dirty="0" smtClean="0"/>
              <a:t>Cambiar </a:t>
            </a:r>
            <a:r>
              <a:rPr lang="es-ES" sz="2000" dirty="0" err="1" smtClean="0"/>
              <a:t>UMUapp</a:t>
            </a:r>
            <a:r>
              <a:rPr lang="es-ES" sz="2000" dirty="0" smtClean="0"/>
              <a:t> por App </a:t>
            </a:r>
            <a:r>
              <a:rPr lang="es-ES" sz="2000" dirty="0" err="1" smtClean="0"/>
              <a:t>Crue</a:t>
            </a:r>
            <a:r>
              <a:rPr lang="es-ES" sz="2000" dirty="0" smtClean="0"/>
              <a:t>, sumando todos los servicios que no tiene y nosotros si.</a:t>
            </a:r>
          </a:p>
          <a:p>
            <a:pPr lvl="1"/>
            <a:r>
              <a:rPr lang="es-ES" sz="2000" dirty="0" smtClean="0"/>
              <a:t>Reordenación servicios</a:t>
            </a:r>
          </a:p>
          <a:p>
            <a:pPr lvl="1"/>
            <a:r>
              <a:rPr lang="es-ES" sz="2000" dirty="0" smtClean="0"/>
              <a:t>Nuevos servicios demandados por los usuarios.</a:t>
            </a: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olidFill>
                  <a:srgbClr val="A40000"/>
                </a:solidFill>
                <a:sym typeface="Wingdings" panose="05000000000000000000" pitchFamily="2" charset="2"/>
              </a:rPr>
              <a:t>Portafirmas</a:t>
            </a:r>
            <a:r>
              <a:rPr lang="es-ES" sz="2000" dirty="0" smtClean="0">
                <a:sym typeface="Wingdings" panose="05000000000000000000" pitchFamily="2" charset="2"/>
              </a:rPr>
              <a:t> – Continuación como aplicación independiente.</a:t>
            </a:r>
            <a:endParaRPr lang="es-ES" sz="2000" dirty="0" smtClean="0">
              <a:sym typeface="Wingdings" panose="05000000000000000000" pitchFamily="2" charset="2"/>
            </a:endParaRPr>
          </a:p>
          <a:p>
            <a:endParaRPr lang="es-ES" sz="2000" dirty="0" smtClean="0">
              <a:sym typeface="Wingdings" panose="05000000000000000000" pitchFamily="2" charset="2"/>
            </a:endParaRPr>
          </a:p>
          <a:p>
            <a:r>
              <a:rPr lang="es-ES" sz="2000" dirty="0" smtClean="0">
                <a:solidFill>
                  <a:srgbClr val="A40000"/>
                </a:solidFill>
                <a:sym typeface="Wingdings" panose="05000000000000000000" pitchFamily="2" charset="2"/>
              </a:rPr>
              <a:t>Acceso DURM </a:t>
            </a:r>
            <a:r>
              <a:rPr lang="es-ES" sz="2000" dirty="0" smtClean="0">
                <a:sym typeface="Wingdings" panose="05000000000000000000" pitchFamily="2" charset="2"/>
              </a:rPr>
              <a:t>– Continuación como aplicación independiente.</a:t>
            </a:r>
            <a:endParaRPr lang="es-ES" sz="2000" dirty="0" smtClean="0">
              <a:sym typeface="Wingdings" panose="05000000000000000000" pitchFamily="2" charset="2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2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Título"/>
          <p:cNvSpPr txBox="1">
            <a:spLocks/>
          </p:cNvSpPr>
          <p:nvPr/>
        </p:nvSpPr>
        <p:spPr bwMode="auto">
          <a:xfrm>
            <a:off x="3006026" y="404664"/>
            <a:ext cx="617994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b="1" dirty="0" smtClean="0">
                <a:latin typeface="+mn-lt"/>
              </a:rPr>
              <a:t>Gracias por su atención</a:t>
            </a:r>
            <a:br>
              <a:rPr lang="es-ES" b="1" dirty="0" smtClean="0">
                <a:latin typeface="+mn-lt"/>
              </a:rPr>
            </a:br>
            <a:r>
              <a:rPr lang="es-ES" b="1" dirty="0" smtClean="0">
                <a:latin typeface="+mn-lt"/>
              </a:rPr>
              <a:t>¿Alguna pregunta?</a:t>
            </a:r>
            <a:endParaRPr lang="es-ES" b="1" dirty="0"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1344" y="5733256"/>
            <a:ext cx="633670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Javier de Andrés Rivero - TICARUM / Universidad de Murcia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javier.deandres@ticarum.es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</a:t>
            </a:r>
            <a:r>
              <a:rPr lang="es-ES" dirty="0" smtClean="0"/>
              <a:t>en </a:t>
            </a:r>
            <a:r>
              <a:rPr lang="es-ES" dirty="0" smtClean="0"/>
              <a:t>la Universidad de Murcia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Diferentes aplicaciones móviles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pic>
        <p:nvPicPr>
          <p:cNvPr id="7" name="Picture 3" descr="G:\capturas appTUI iOS\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8171" r="21716" b="47015"/>
          <a:stretch/>
        </p:blipFill>
        <p:spPr bwMode="auto">
          <a:xfrm>
            <a:off x="8336084" y="1713955"/>
            <a:ext cx="1368152" cy="1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121126-logo-umuapp-corporativo-02.png"/>
          <p:cNvPicPr>
            <a:picLocks noChangeAspect="1"/>
          </p:cNvPicPr>
          <p:nvPr/>
        </p:nvPicPr>
        <p:blipFill rotWithShape="1">
          <a:blip r:embed="rId3" cstate="print"/>
          <a:srcRect t="24751" b="25396"/>
          <a:stretch/>
        </p:blipFill>
        <p:spPr>
          <a:xfrm>
            <a:off x="1656249" y="2060848"/>
            <a:ext cx="2808312" cy="9897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4" y="4509120"/>
            <a:ext cx="1570092" cy="15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cuádruple"/>
          <p:cNvSpPr/>
          <p:nvPr/>
        </p:nvSpPr>
        <p:spPr>
          <a:xfrm>
            <a:off x="1656249" y="1412776"/>
            <a:ext cx="8879503" cy="5130635"/>
          </a:xfrm>
          <a:prstGeom prst="quadArrow">
            <a:avLst>
              <a:gd name="adj1" fmla="val 2324"/>
              <a:gd name="adj2" fmla="val 162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/>
          <a:stretch/>
        </p:blipFill>
        <p:spPr bwMode="auto">
          <a:xfrm>
            <a:off x="3138838" y="5228317"/>
            <a:ext cx="1948428" cy="2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/>
          <a:stretch/>
        </p:blipFill>
        <p:spPr bwMode="auto">
          <a:xfrm>
            <a:off x="2262128" y="4770711"/>
            <a:ext cx="1824325" cy="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la Universidad de Murcia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Diferentes aplicaciones móviles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7" name="Picture 3" descr="G:\capturas appTUI iOS\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8171" r="21716" b="47015"/>
          <a:stretch/>
        </p:blipFill>
        <p:spPr bwMode="auto">
          <a:xfrm>
            <a:off x="8336084" y="1713955"/>
            <a:ext cx="1368152" cy="1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121126-logo-umuapp-corporativo-02.png"/>
          <p:cNvPicPr>
            <a:picLocks noChangeAspect="1"/>
          </p:cNvPicPr>
          <p:nvPr/>
        </p:nvPicPr>
        <p:blipFill rotWithShape="1">
          <a:blip r:embed="rId3" cstate="print"/>
          <a:srcRect t="24751" b="25396"/>
          <a:stretch/>
        </p:blipFill>
        <p:spPr>
          <a:xfrm>
            <a:off x="1656249" y="2060848"/>
            <a:ext cx="2808312" cy="9897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4" y="4509120"/>
            <a:ext cx="1570092" cy="15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cuádruple"/>
          <p:cNvSpPr/>
          <p:nvPr/>
        </p:nvSpPr>
        <p:spPr>
          <a:xfrm>
            <a:off x="1656249" y="1412776"/>
            <a:ext cx="8879503" cy="5130635"/>
          </a:xfrm>
          <a:prstGeom prst="quadArrow">
            <a:avLst>
              <a:gd name="adj1" fmla="val 2324"/>
              <a:gd name="adj2" fmla="val 162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CuadroTexto"/>
          <p:cNvSpPr txBox="1"/>
          <p:nvPr/>
        </p:nvSpPr>
        <p:spPr>
          <a:xfrm>
            <a:off x="1187021" y="312785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Oficial: Comunicaciones, aula virtual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7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/>
          <a:stretch/>
        </p:blipFill>
        <p:spPr bwMode="auto">
          <a:xfrm>
            <a:off x="3138838" y="5228317"/>
            <a:ext cx="1948428" cy="2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/>
          <a:stretch/>
        </p:blipFill>
        <p:spPr bwMode="auto">
          <a:xfrm>
            <a:off x="2262128" y="4770711"/>
            <a:ext cx="1824325" cy="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1271464" y="1484784"/>
            <a:ext cx="2222440" cy="453650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UMUapp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3792" y="1484784"/>
            <a:ext cx="7415720" cy="47525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/>
              <a:t>Información </a:t>
            </a:r>
            <a:r>
              <a:rPr lang="es-ES" sz="2000" dirty="0"/>
              <a:t>corporativa (noticias, eventos, redes sociales…).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/>
              <a:t>Notificaciones personales oficiales (notas, convocatorias, nóminas, etc.)</a:t>
            </a:r>
            <a:endParaRPr lang="es-ES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/>
              <a:t>Comunicaciones </a:t>
            </a:r>
            <a:r>
              <a:rPr lang="es-ES" sz="2000" dirty="0" smtClean="0"/>
              <a:t>(</a:t>
            </a:r>
            <a:r>
              <a:rPr lang="es-ES" sz="2000" dirty="0"/>
              <a:t>mensajería instantánea, </a:t>
            </a:r>
            <a:r>
              <a:rPr lang="es-ES" sz="2000" dirty="0" smtClean="0"/>
              <a:t>grupos, directorio corporativo, etc.). </a:t>
            </a:r>
            <a:endParaRPr lang="es-E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/>
              <a:t>Acceso </a:t>
            </a:r>
            <a:r>
              <a:rPr lang="es-ES" sz="2000" dirty="0"/>
              <a:t>al Aula Virtual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/>
              <a:t>Correo electrónico corporativo.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s-ES" sz="2000" dirty="0" smtClean="0"/>
              <a:t>Infraestructuras (mapa, disponibilidad de aparcamientos, etc.)</a:t>
            </a:r>
            <a:endParaRPr lang="es-ES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8194" name="Picture 2" descr="D:\Mis Imágenes\UMUapp\IMG_0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78" y="2060848"/>
            <a:ext cx="1930552" cy="34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0 Imagen" descr="20121126-logo-umuapp-corporativo-02.png"/>
          <p:cNvPicPr>
            <a:picLocks noChangeAspect="1"/>
          </p:cNvPicPr>
          <p:nvPr/>
        </p:nvPicPr>
        <p:blipFill rotWithShape="1">
          <a:blip r:embed="rId4" cstate="print"/>
          <a:srcRect t="24751" b="25396"/>
          <a:stretch/>
        </p:blipFill>
        <p:spPr>
          <a:xfrm>
            <a:off x="263352" y="5879323"/>
            <a:ext cx="2808312" cy="9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UMUapp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Servicios más usados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9" name="Picture 1" descr="C:\Users\valentin\Desktop\Nueva carpeta\Screenshot_20161013-1539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0" y="1422987"/>
            <a:ext cx="242891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valentin\Desktop\Nueva carpeta\Screenshot_20161013-1539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16832"/>
            <a:ext cx="222783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C:\Users\valentin\Desktop\Nueva carpeta\Screenshot_20161013-1540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09" y="1422987"/>
            <a:ext cx="242981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8 CuadroTexto"/>
          <p:cNvSpPr txBox="1"/>
          <p:nvPr/>
        </p:nvSpPr>
        <p:spPr>
          <a:xfrm>
            <a:off x="1492067" y="6076036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Aula Virtual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4655840" y="607603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Correo electrónico corporativo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3" name="Picture 1" descr="C:\Users\valentin\Desktop\Nueva carpeta\Screenshot_20161013-1539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422987"/>
            <a:ext cx="243069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valentin\Desktop\Nueva carpeta\Screenshot_20161013-1539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81" y="2465109"/>
            <a:ext cx="202558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8 CuadroTexto"/>
          <p:cNvSpPr txBox="1"/>
          <p:nvPr/>
        </p:nvSpPr>
        <p:spPr>
          <a:xfrm>
            <a:off x="8703104" y="607603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Notificaciones personales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UMUapp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Información corporativa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1236404" y="1499770"/>
            <a:ext cx="2125491" cy="4338609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5168127" y="1516536"/>
            <a:ext cx="2125491" cy="4338609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8906498" y="1507666"/>
            <a:ext cx="2125491" cy="4338609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798638" y="6116917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Noticias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721761" y="6133683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Eventos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075411" y="6124813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Redes Sociales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9221" name="Picture 5" descr="D:\Mis Imágenes\UMUapp\IMG_00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23" y="2039944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Mis Imágenes\UMUapp\IMG_00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047840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aptura de pantalla del iPho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56" y="2039944"/>
            <a:ext cx="1845634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9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UMUapp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Comunicaciones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465776" y="1556792"/>
            <a:ext cx="2125491" cy="433860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3428171" y="1556792"/>
            <a:ext cx="2125491" cy="433860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4099" y="6097019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Directorio corporativo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86823" y="6127551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Agenda propia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1268" name="Picture 4" descr="D:\Mis Imágenes\UMUapp\IMG_0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8" y="2088096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Mis Imágenes\UMUapp\IMG_00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01" y="2088096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6447029" y="1556792"/>
            <a:ext cx="2125491" cy="4338609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0"/>
          <a:stretch/>
        </p:blipFill>
        <p:spPr>
          <a:xfrm>
            <a:off x="9566895" y="1556792"/>
            <a:ext cx="2125491" cy="4338609"/>
          </a:xfrm>
          <a:prstGeom prst="rect">
            <a:avLst/>
          </a:prstGeom>
        </p:spPr>
      </p:pic>
      <p:sp>
        <p:nvSpPr>
          <p:cNvPr id="16" name="8 CuadroTexto"/>
          <p:cNvSpPr txBox="1"/>
          <p:nvPr/>
        </p:nvSpPr>
        <p:spPr>
          <a:xfrm>
            <a:off x="6411247" y="612755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Chat entre </a:t>
            </a:r>
            <a:r>
              <a:rPr lang="es-ES" dirty="0" smtClean="0">
                <a:solidFill>
                  <a:srgbClr val="C00000"/>
                </a:solidFill>
              </a:rPr>
              <a:t>usuarios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9" name="16 CuadroTexto"/>
          <p:cNvSpPr txBox="1"/>
          <p:nvPr/>
        </p:nvSpPr>
        <p:spPr>
          <a:xfrm>
            <a:off x="9748631" y="610231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Chat de grupos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20" name="Picture 2" descr="D:\Mis Imágenes\UMUapp\IMG_0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59" y="2082797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Mis Imágenes\UMUapp\IMG_00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22" y="2101744"/>
            <a:ext cx="184182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la Universidad de Murcia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Diferentes aplicaciones móviles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7" name="Picture 3" descr="G:\capturas appTUI iOS\splash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8171" r="21716" b="47015"/>
          <a:stretch/>
        </p:blipFill>
        <p:spPr bwMode="auto">
          <a:xfrm>
            <a:off x="8336084" y="1713955"/>
            <a:ext cx="1368152" cy="16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20121126-logo-umuapp-corporativo-02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4751" b="25396"/>
          <a:stretch/>
        </p:blipFill>
        <p:spPr>
          <a:xfrm>
            <a:off x="1656249" y="2060848"/>
            <a:ext cx="2808312" cy="989756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14" y="4509120"/>
            <a:ext cx="1570092" cy="15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Flecha cuádruple"/>
          <p:cNvSpPr/>
          <p:nvPr/>
        </p:nvSpPr>
        <p:spPr>
          <a:xfrm>
            <a:off x="1656249" y="1412776"/>
            <a:ext cx="8879503" cy="5130635"/>
          </a:xfrm>
          <a:prstGeom prst="quadArrow">
            <a:avLst>
              <a:gd name="adj1" fmla="val 2324"/>
              <a:gd name="adj2" fmla="val 1620"/>
              <a:gd name="adj3" fmla="val 5000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CuadroTexto"/>
          <p:cNvSpPr txBox="1"/>
          <p:nvPr/>
        </p:nvSpPr>
        <p:spPr>
          <a:xfrm>
            <a:off x="7576728" y="3397496"/>
            <a:ext cx="321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Servicios Tarjeta </a:t>
            </a:r>
            <a:r>
              <a:rPr lang="es-ES" dirty="0" smtClean="0">
                <a:solidFill>
                  <a:srgbClr val="C00000"/>
                </a:solidFill>
              </a:rPr>
              <a:t>Universitaria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7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/>
          <a:stretch/>
        </p:blipFill>
        <p:spPr bwMode="auto">
          <a:xfrm>
            <a:off x="3138838" y="5228317"/>
            <a:ext cx="1948428" cy="2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avi\Downloads\logo-en-una-linea_493x45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0"/>
          <a:stretch/>
        </p:blipFill>
        <p:spPr bwMode="auto">
          <a:xfrm>
            <a:off x="2262128" y="4770711"/>
            <a:ext cx="1824325" cy="4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appTUI. Servicios asociados a la Tarjeta Universitaria Inteligente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Complemento </a:t>
            </a:r>
            <a:r>
              <a:rPr lang="es-ES" sz="2000" dirty="0"/>
              <a:t>y evolución de la </a:t>
            </a:r>
            <a:r>
              <a:rPr lang="es-ES" sz="2000" dirty="0" smtClean="0"/>
              <a:t>Tarjeta Universitaria </a:t>
            </a:r>
            <a:r>
              <a:rPr lang="es-ES" sz="2000" dirty="0" smtClean="0"/>
              <a:t>para </a:t>
            </a:r>
            <a:r>
              <a:rPr lang="es-ES" sz="2000" dirty="0" smtClean="0"/>
              <a:t>teléfonos </a:t>
            </a:r>
            <a:r>
              <a:rPr lang="es-ES" sz="2000" dirty="0" smtClean="0"/>
              <a:t>móviles.</a:t>
            </a:r>
            <a:endParaRPr lang="es-ES" sz="2000" dirty="0"/>
          </a:p>
          <a:p>
            <a:r>
              <a:rPr lang="es-ES" sz="2000" dirty="0" smtClean="0"/>
              <a:t>Servicios extracurriculares: Bibliotecas, Reservas, Monedero electrónico, aparcamientos, descuentos, etc</a:t>
            </a:r>
            <a:r>
              <a:rPr lang="es-ES" sz="2000" dirty="0"/>
              <a:t>.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0BDD033-B903-484B-A163-AC51B4E4C8F1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51" y="2837880"/>
            <a:ext cx="2001996" cy="3420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02" y="2837880"/>
            <a:ext cx="1923750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12" y="3087312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2" y="3420504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73" y="2817312"/>
            <a:ext cx="1923750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573698" y="6402814"/>
            <a:ext cx="133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Tarjeta móvil</a:t>
            </a:r>
            <a:endParaRPr lang="es-ES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341757" y="6401227"/>
            <a:ext cx="3239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Biblioteca (consultas, reservas…)</a:t>
            </a:r>
            <a:endParaRPr lang="es-ES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415004" y="6315984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Reservas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96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observatorio TUI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409</Words>
  <Application>Microsoft Office PowerPoint</Application>
  <PresentationFormat>Panorámica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Corbel</vt:lpstr>
      <vt:lpstr>Tahoma</vt:lpstr>
      <vt:lpstr>Wingdings</vt:lpstr>
      <vt:lpstr>plantilla observatorio TUI2</vt:lpstr>
      <vt:lpstr>Estrategia de Apps móviles  en la  Universidad de Murcia</vt:lpstr>
      <vt:lpstr>Situación en la Universidad de Murcia</vt:lpstr>
      <vt:lpstr>Situación en la Universidad de Murcia</vt:lpstr>
      <vt:lpstr>UMUapp</vt:lpstr>
      <vt:lpstr>UMUapp</vt:lpstr>
      <vt:lpstr>UMUapp</vt:lpstr>
      <vt:lpstr>UMUapp</vt:lpstr>
      <vt:lpstr>Situación en la Universidad de Murcia</vt:lpstr>
      <vt:lpstr>appTUI. Servicios asociados a la Tarjeta Universitaria Inteligente</vt:lpstr>
      <vt:lpstr>Presentación de PowerPoint</vt:lpstr>
      <vt:lpstr>Situación en la Universidad de Murcia</vt:lpstr>
      <vt:lpstr>Firma electrónica desde teléfonos móviles</vt:lpstr>
      <vt:lpstr>Situación en la Universidad de Murcia</vt:lpstr>
      <vt:lpstr>Acceso DURM (Distrito Único Región de Murcia)</vt:lpstr>
      <vt:lpstr>Estadísticas de las apps</vt:lpstr>
      <vt:lpstr>Hacía donde vamos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TUI</dc:title>
  <dc:creator>Observatorio TUI</dc:creator>
  <dc:description>Plantilla PPT Observatorio TUI</dc:description>
  <cp:lastModifiedBy>Javier De Andres Rivero</cp:lastModifiedBy>
  <cp:revision>488</cp:revision>
  <dcterms:created xsi:type="dcterms:W3CDTF">2013-02-22T11:27:55Z</dcterms:created>
  <dcterms:modified xsi:type="dcterms:W3CDTF">2017-11-29T18:25:17Z</dcterms:modified>
</cp:coreProperties>
</file>