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313" r:id="rId3"/>
    <p:sldId id="315" r:id="rId4"/>
    <p:sldId id="314" r:id="rId5"/>
    <p:sldId id="321" r:id="rId6"/>
    <p:sldId id="318" r:id="rId7"/>
    <p:sldId id="320" r:id="rId8"/>
    <p:sldId id="324" r:id="rId9"/>
    <p:sldId id="334" r:id="rId10"/>
    <p:sldId id="335" r:id="rId11"/>
    <p:sldId id="336" r:id="rId12"/>
    <p:sldId id="316" r:id="rId13"/>
    <p:sldId id="333" r:id="rId14"/>
    <p:sldId id="349" r:id="rId15"/>
    <p:sldId id="351" r:id="rId16"/>
    <p:sldId id="319" r:id="rId17"/>
    <p:sldId id="338" r:id="rId18"/>
    <p:sldId id="348" r:id="rId19"/>
    <p:sldId id="341" r:id="rId20"/>
    <p:sldId id="347" r:id="rId21"/>
    <p:sldId id="342" r:id="rId22"/>
    <p:sldId id="339" r:id="rId23"/>
    <p:sldId id="328" r:id="rId24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8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5050"/>
    <a:srgbClr val="FF7C80"/>
    <a:srgbClr val="FFCCCC"/>
    <a:srgbClr val="66FFCC"/>
    <a:srgbClr val="000099"/>
    <a:srgbClr val="0099FF"/>
    <a:srgbClr val="FFFF99"/>
    <a:srgbClr val="C20031"/>
    <a:srgbClr val="D0D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344" autoAdjust="0"/>
    <p:restoredTop sz="98768" autoAdjust="0"/>
  </p:normalViewPr>
  <p:slideViewPr>
    <p:cSldViewPr>
      <p:cViewPr>
        <p:scale>
          <a:sx n="100" d="100"/>
          <a:sy n="100" d="100"/>
        </p:scale>
        <p:origin x="-72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36"/>
    </p:cViewPr>
  </p:sorterViewPr>
  <p:notesViewPr>
    <p:cSldViewPr>
      <p:cViewPr varScale="1">
        <p:scale>
          <a:sx n="80" d="100"/>
          <a:sy n="80" d="100"/>
        </p:scale>
        <p:origin x="-2064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t" anchorCtr="0" compatLnSpc="1">
            <a:prstTxWarp prst="textNoShape">
              <a:avLst/>
            </a:prstTxWarp>
            <a:spAutoFit/>
            <a:flatTx/>
          </a:bodyPr>
          <a:lstStyle>
            <a:lvl1pPr defTabSz="922270">
              <a:defRPr sz="13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t" anchorCtr="0" compatLnSpc="1">
            <a:prstTxWarp prst="textNoShape">
              <a:avLst/>
            </a:prstTxWarp>
            <a:spAutoFit/>
            <a:flatTx/>
          </a:bodyPr>
          <a:lstStyle>
            <a:lvl1pPr algn="r" defTabSz="922270">
              <a:defRPr sz="13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40889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b" anchorCtr="0" compatLnSpc="1">
            <a:prstTxWarp prst="textNoShape">
              <a:avLst/>
            </a:prstTxWarp>
            <a:spAutoFit/>
            <a:flatTx/>
          </a:bodyPr>
          <a:lstStyle>
            <a:lvl1pPr defTabSz="922270">
              <a:defRPr sz="13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640889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b" anchorCtr="0" compatLnSpc="1">
            <a:prstTxWarp prst="textNoShape">
              <a:avLst/>
            </a:prstTxWarp>
            <a:spAutoFit/>
            <a:flatTx/>
          </a:bodyPr>
          <a:lstStyle>
            <a:lvl1pPr algn="r" defTabSz="922270">
              <a:defRPr sz="1300"/>
            </a:lvl1pPr>
          </a:lstStyle>
          <a:p>
            <a:pPr>
              <a:defRPr/>
            </a:pPr>
            <a:fld id="{5F196B29-A74A-490B-85F5-7B8A8D1F783B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8760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t" anchorCtr="0" compatLnSpc="1">
            <a:prstTxWarp prst="textNoShape">
              <a:avLst/>
            </a:prstTxWarp>
            <a:spAutoFit/>
            <a:flatTx/>
          </a:bodyPr>
          <a:lstStyle>
            <a:lvl1pPr defTabSz="922270">
              <a:defRPr sz="13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t" anchorCtr="0" compatLnSpc="1">
            <a:prstTxWarp prst="textNoShape">
              <a:avLst/>
            </a:prstTxWarp>
            <a:spAutoFit/>
            <a:flatTx/>
          </a:bodyPr>
          <a:lstStyle>
            <a:lvl1pPr algn="r" defTabSz="922270">
              <a:defRPr sz="13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4"/>
            <a:ext cx="4984750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t" anchorCtr="0" compatLnSpc="1">
            <a:prstTxWarp prst="textNoShape">
              <a:avLst/>
            </a:prstTxWarp>
            <a:spAutoFit/>
            <a:flatTx/>
          </a:bodyPr>
          <a:lstStyle/>
          <a:p>
            <a:pPr lvl="0"/>
            <a:r>
              <a:rPr lang="es-ES_tradnl" noProof="0" smtClean="0"/>
              <a:t>Haga clic para modificar el estilo de texto del patrón</a:t>
            </a:r>
          </a:p>
          <a:p>
            <a:pPr lvl="1"/>
            <a:r>
              <a:rPr lang="es-ES_tradnl" noProof="0" smtClean="0"/>
              <a:t>Segundo nivel</a:t>
            </a:r>
          </a:p>
          <a:p>
            <a:pPr lvl="2"/>
            <a:r>
              <a:rPr lang="es-ES_tradnl" noProof="0" smtClean="0"/>
              <a:t>Tercer nivel</a:t>
            </a:r>
          </a:p>
          <a:p>
            <a:pPr lvl="3"/>
            <a:r>
              <a:rPr lang="es-ES_tradnl" noProof="0" smtClean="0"/>
              <a:t>Cuarto nivel</a:t>
            </a:r>
          </a:p>
          <a:p>
            <a:pPr lvl="4"/>
            <a:r>
              <a:rPr lang="es-ES_tradnl" noProof="0" smtClean="0"/>
              <a:t>Quinto nivel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77401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b" anchorCtr="0" compatLnSpc="1">
            <a:prstTxWarp prst="textNoShape">
              <a:avLst/>
            </a:prstTxWarp>
            <a:spAutoFit/>
            <a:flatTx/>
          </a:bodyPr>
          <a:lstStyle>
            <a:lvl1pPr defTabSz="922270">
              <a:defRPr sz="1300"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677401"/>
            <a:ext cx="2946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82" tIns="46141" rIns="92282" bIns="46141" numCol="1" anchor="b" anchorCtr="0" compatLnSpc="1">
            <a:prstTxWarp prst="textNoShape">
              <a:avLst/>
            </a:prstTxWarp>
            <a:spAutoFit/>
            <a:flatTx/>
          </a:bodyPr>
          <a:lstStyle>
            <a:lvl1pPr algn="r" defTabSz="922270">
              <a:defRPr sz="1300"/>
            </a:lvl1pPr>
          </a:lstStyle>
          <a:p>
            <a:pPr>
              <a:defRPr/>
            </a:pPr>
            <a:fld id="{4871DCFF-F032-435C-8011-B0D11DBDB7A6}" type="slidenum">
              <a:rPr lang="es-ES_tradnl"/>
              <a:pPr>
                <a:defRPr/>
              </a:pPr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82688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10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11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12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13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14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15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2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3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4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5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6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7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8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21DFE5-3C2E-4F5B-BFD4-79F0B230775F}" type="slidenum">
              <a:rPr lang="es-ES_tradnl"/>
              <a:pPr>
                <a:defRPr/>
              </a:pPr>
              <a:t>9</a:t>
            </a:fld>
            <a:endParaRPr lang="es-ES_tradnl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29908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mtClean="0">
                <a:latin typeface="Arial" charset="0"/>
              </a:rPr>
              <a:t>Deseo exponer ante Ustedes un ejemplo de aplicación de Tecnologías de la Información y de las Comunicaciones en la Universidad; </a:t>
            </a:r>
            <a:r>
              <a:rPr lang="es-ES_tradnl" u="sng" smtClean="0">
                <a:latin typeface="Arial" charset="0"/>
              </a:rPr>
              <a:t>un</a:t>
            </a:r>
            <a:r>
              <a:rPr lang="es-ES_tradnl" smtClean="0">
                <a:latin typeface="Arial" charset="0"/>
              </a:rPr>
              <a:t> </a:t>
            </a:r>
            <a:r>
              <a:rPr lang="es-ES_tradnl" u="sng" smtClean="0">
                <a:latin typeface="Arial" charset="0"/>
              </a:rPr>
              <a:t>ejemplo</a:t>
            </a:r>
            <a:r>
              <a:rPr lang="es-ES_tradnl" smtClean="0">
                <a:latin typeface="Arial" charset="0"/>
              </a:rPr>
              <a:t> que ilustra el concepto de </a:t>
            </a:r>
            <a:r>
              <a:rPr lang="es-ES_tradnl" u="sng" smtClean="0">
                <a:latin typeface="Arial" charset="0"/>
              </a:rPr>
              <a:t>Sociedad del Conocimiento</a:t>
            </a:r>
            <a:r>
              <a:rPr lang="es-ES_tradnl" smtClean="0">
                <a:latin typeface="Arial" charset="0"/>
              </a:rPr>
              <a:t> y el esfuerzo multidisciplinar que conlleva obtener resultados dignos de una designación tan altisonante.(22”)</a:t>
            </a:r>
          </a:p>
          <a:p>
            <a:pPr>
              <a:defRPr/>
            </a:pPr>
            <a:endParaRPr lang="es-ES_tradnl" smtClean="0"/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Intro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Buenos días, muchas gracias por su atención.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Deseo exponer ante Ustedes un ejemplo de aplicación de Tecnologías de la Información y las Comunicaciones en la Universidad; un ejemplo que ilustra el concepto de Sociedad del Conocimiento y el esfuerzo multidisciplinar que conlleva </a:t>
            </a:r>
          </a:p>
          <a:p>
            <a:pPr>
              <a:spcBef>
                <a:spcPct val="50000"/>
              </a:spcBef>
              <a:defRPr/>
            </a:pPr>
            <a:endParaRPr lang="es-ES_tradnl" sz="600">
              <a:solidFill>
                <a:schemeClr val="accent2"/>
              </a:solidFill>
              <a:latin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Fracaso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Tutor, email, multitud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Aplicaciones, diagrama final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Resistencia, gestión del cambio, usabilidad, filtros complejidad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Legislación, realimentacion, flujos de informacion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600">
                <a:solidFill>
                  <a:schemeClr val="accent2"/>
                </a:solidFill>
                <a:latin typeface="Arial" charset="0"/>
              </a:rPr>
              <a:t>Empresa, riesgo, disponibilidad, calidad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20272" y="6309320"/>
            <a:ext cx="609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3AD1-BC35-4B44-9199-89075CF8DBD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4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BF46A-058C-42C7-8920-90F78A39FBC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3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96100" y="152400"/>
            <a:ext cx="1790700" cy="3200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524000" y="152400"/>
            <a:ext cx="5219700" cy="3200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56C88-9DE1-42FA-A044-ED4FDE3B19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83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2223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1604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079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471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1645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101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7529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63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BD72E-69F5-4248-850C-1CBB7D2262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78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594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0080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41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B935E-974B-4206-AE13-8FDDE28E7B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0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524000" y="1600200"/>
            <a:ext cx="24003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076700" y="1600200"/>
            <a:ext cx="24003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C2B2-F7F3-47CD-87B8-3FC29721950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3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750C5-0948-4B5F-A2CC-D82F5812F95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96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6F833-AE0B-44FD-B74B-67AEDA2A2C9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45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3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1A139-7A9F-4C86-8C16-1730DC20DE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9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324600"/>
            <a:ext cx="16764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76600" y="6248400"/>
            <a:ext cx="4191000" cy="381000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5B4BD-5CD5-4C1D-8E90-509A810ADC6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5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468313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50000">
                      <a:schemeClr val="bg1"/>
                    </a:gs>
                    <a:gs pos="100000">
                      <a:schemeClr val="hlink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162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título del patrón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1600200"/>
            <a:ext cx="4953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Haga clic para modificar el estilo de texto del patrón</a:t>
            </a:r>
          </a:p>
          <a:p>
            <a:pPr lvl="1"/>
            <a:r>
              <a:rPr lang="en-US" altLang="es-ES" smtClean="0"/>
              <a:t>Segundo nivel</a:t>
            </a:r>
          </a:p>
          <a:p>
            <a:pPr lvl="2"/>
            <a:r>
              <a:rPr lang="en-US" altLang="es-ES" smtClean="0"/>
              <a:t>Tercer nivel</a:t>
            </a:r>
          </a:p>
          <a:p>
            <a:pPr lvl="3"/>
            <a:r>
              <a:rPr lang="en-US" altLang="es-ES" smtClean="0"/>
              <a:t>Cuarto nivel</a:t>
            </a:r>
          </a:p>
          <a:p>
            <a:pPr lvl="4"/>
            <a:r>
              <a:rPr lang="en-US" altLang="es-ES" smtClean="0"/>
              <a:t>Quinto nivel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0272" y="633095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defRPr sz="1000">
                <a:solidFill>
                  <a:srgbClr val="FF5050"/>
                </a:solidFill>
                <a:latin typeface="+mn-lt"/>
              </a:defRPr>
            </a:lvl1pPr>
          </a:lstStyle>
          <a:p>
            <a:pPr>
              <a:defRPr/>
            </a:pPr>
            <a:fld id="{D158DCB9-27E5-4895-9F94-951FD8704BD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2" name="Line 13"/>
          <p:cNvSpPr>
            <a:spLocks noChangeShapeType="1"/>
          </p:cNvSpPr>
          <p:nvPr/>
        </p:nvSpPr>
        <p:spPr bwMode="auto">
          <a:xfrm>
            <a:off x="0" y="6248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033" name="Picture 18" descr="logonuevotrans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2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308725"/>
            <a:ext cx="25146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34" descr="sellocpd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280150"/>
            <a:ext cx="123348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 i="1">
          <a:solidFill>
            <a:srgbClr val="0000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8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58D2E-CA6C-4F78-8712-39EEFD1FEB17}" type="datetimeFigureOut">
              <a:rPr lang="es-ES" smtClean="0"/>
              <a:t>29/11/2017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48355-EAA8-4CE8-A958-E9A3BE767F7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03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2" y="908720"/>
            <a:ext cx="7920880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Universidad Alfonso X el Sabio</a:t>
            </a:r>
          </a:p>
          <a:p>
            <a:pPr algn="ctr"/>
            <a:endParaRPr lang="es-ES" sz="48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endParaRPr lang="es-ES" sz="48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Despliegue Red WIFI  en </a:t>
            </a:r>
            <a:br>
              <a:rPr lang="es-ES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endParaRPr lang="es-ES" sz="36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s-ES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Campus Villanueva de la Cañada.</a:t>
            </a:r>
          </a:p>
          <a:p>
            <a:pPr algn="ctr"/>
            <a:endParaRPr lang="es-ES" sz="3600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116632"/>
            <a:ext cx="5653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Hospital Veterinario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8" y="5254668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Complejo entorno radio debido a la estructura metálica.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Servicio 24x7 durante todo el año.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03" y="3573016"/>
            <a:ext cx="2940131" cy="16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04" y="3573016"/>
            <a:ext cx="2196382" cy="16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8" y="880555"/>
            <a:ext cx="6217249" cy="25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8" y="3573016"/>
            <a:ext cx="2931264" cy="16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16" y="880554"/>
            <a:ext cx="1435249" cy="255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 de flecha"/>
          <p:cNvCxnSpPr/>
          <p:nvPr/>
        </p:nvCxnSpPr>
        <p:spPr bwMode="auto">
          <a:xfrm flipV="1">
            <a:off x="7092280" y="1124744"/>
            <a:ext cx="1080120" cy="28803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5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83568" y="1772816"/>
            <a:ext cx="84273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6000" dirty="0" smtClean="0">
                <a:solidFill>
                  <a:srgbClr val="C00000"/>
                </a:solidFill>
              </a:rPr>
              <a:t>¿Por qué </a:t>
            </a:r>
            <a:r>
              <a:rPr lang="es-ES" sz="6000" dirty="0" err="1" smtClean="0">
                <a:solidFill>
                  <a:srgbClr val="C00000"/>
                </a:solidFill>
              </a:rPr>
              <a:t>necesitabamos</a:t>
            </a:r>
            <a:r>
              <a:rPr lang="es-ES" sz="6000" dirty="0" smtClean="0">
                <a:solidFill>
                  <a:srgbClr val="C00000"/>
                </a:solidFill>
              </a:rPr>
              <a:t> una</a:t>
            </a:r>
            <a:br>
              <a:rPr lang="es-ES" sz="6000" dirty="0" smtClean="0">
                <a:solidFill>
                  <a:srgbClr val="C00000"/>
                </a:solidFill>
              </a:rPr>
            </a:br>
            <a:r>
              <a:rPr lang="es-ES" sz="6000" dirty="0" smtClean="0">
                <a:solidFill>
                  <a:srgbClr val="C00000"/>
                </a:solidFill>
              </a:rPr>
              <a:t>nueva red </a:t>
            </a:r>
            <a:r>
              <a:rPr lang="es-ES" sz="6000" dirty="0" err="1" smtClean="0">
                <a:solidFill>
                  <a:srgbClr val="C00000"/>
                </a:solidFill>
              </a:rPr>
              <a:t>wifi</a:t>
            </a:r>
            <a:r>
              <a:rPr lang="es-ES" sz="6000" dirty="0" smtClean="0">
                <a:solidFill>
                  <a:srgbClr val="C00000"/>
                </a:solidFill>
              </a:rPr>
              <a:t>?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2 CuadroTexto"/>
          <p:cNvSpPr txBox="1"/>
          <p:nvPr/>
        </p:nvSpPr>
        <p:spPr>
          <a:xfrm>
            <a:off x="3419872" y="733229"/>
            <a:ext cx="216024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 smtClean="0"/>
              <a:t>AÑO 2016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6296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2637356" y="1719870"/>
            <a:ext cx="2043446" cy="1890261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Saturación de la banda de 2,4Ghz</a:t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70% ocupación canal 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Elipse"/>
          <p:cNvSpPr/>
          <p:nvPr/>
        </p:nvSpPr>
        <p:spPr>
          <a:xfrm>
            <a:off x="2858808" y="3942595"/>
            <a:ext cx="1983607" cy="167557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40% usa dispositivos Apple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4842415" y="1788289"/>
            <a:ext cx="2033841" cy="1753425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Antiguos 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APs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tienen dificultades con IOS9.X 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7006064" y="1719870"/>
            <a:ext cx="1742400" cy="17803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Zonas de tránsito sin cobertura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015114" y="3684616"/>
            <a:ext cx="1949374" cy="19335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70% de la red estaba diseñada para 2,4G  no para 5G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540302" y="1648323"/>
            <a:ext cx="1872884" cy="185192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60% usuarios se quejan de la velocidad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4983252" y="3832242"/>
            <a:ext cx="1893004" cy="18034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APs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saturados en entornos de Alta Densidad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2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4" name="13 Elipse"/>
          <p:cNvSpPr/>
          <p:nvPr/>
        </p:nvSpPr>
        <p:spPr>
          <a:xfrm>
            <a:off x="489576" y="3832242"/>
            <a:ext cx="2066200" cy="1802700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Tecnología 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Monocanal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144179" y="591710"/>
            <a:ext cx="271515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C00000"/>
                </a:solidFill>
              </a:rPr>
              <a:t>Problemas</a:t>
            </a:r>
            <a:endParaRPr lang="es-E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5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2804417" y="4365104"/>
            <a:ext cx="1983607" cy="167557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Cobertura 100% Campus sin fisuras</a:t>
            </a:r>
          </a:p>
        </p:txBody>
      </p:sp>
      <p:sp>
        <p:nvSpPr>
          <p:cNvPr id="13" name="12 Elipse"/>
          <p:cNvSpPr/>
          <p:nvPr/>
        </p:nvSpPr>
        <p:spPr>
          <a:xfrm>
            <a:off x="3635897" y="2074448"/>
            <a:ext cx="2304255" cy="1930616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Incremento en la frecuencia de uso</a:t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84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%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 diario.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6497116" y="2002440"/>
            <a:ext cx="1967474" cy="20154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Nº usuarios creciente.</a:t>
            </a:r>
          </a:p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35% anual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015114" y="4173199"/>
            <a:ext cx="1949374" cy="193355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Servicio en entornos de Alta densidad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663278" y="4240672"/>
            <a:ext cx="1984909" cy="18835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BW creciente en dispositivos y acceso a internet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4901025" y="4173199"/>
            <a:ext cx="1975231" cy="19510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xplosión del uso del 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Streaming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 Real Time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2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4" name="13 Elipse"/>
          <p:cNvSpPr/>
          <p:nvPr/>
        </p:nvSpPr>
        <p:spPr>
          <a:xfrm>
            <a:off x="539552" y="2112326"/>
            <a:ext cx="2664295" cy="1964746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Visibilidad de Red </a:t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troubleshooting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144178" y="591710"/>
            <a:ext cx="2867981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C00000"/>
                </a:solidFill>
              </a:rPr>
              <a:t>Necesidades</a:t>
            </a:r>
            <a:endParaRPr lang="es-E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Elipse"/>
          <p:cNvSpPr/>
          <p:nvPr/>
        </p:nvSpPr>
        <p:spPr>
          <a:xfrm>
            <a:off x="768061" y="4498881"/>
            <a:ext cx="1656184" cy="162534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Facilidad de uso. </a:t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Conexión/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Auth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7020272" y="2276872"/>
            <a:ext cx="1924787" cy="179943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Integrar todos los centros en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ú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nica red.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7087122" y="4190671"/>
            <a:ext cx="1949374" cy="193355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Entorno </a:t>
            </a:r>
            <a:r>
              <a:rPr lang="es-E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ifi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seguro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3203172" y="2420888"/>
            <a:ext cx="1368828" cy="136768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BYOD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611560" y="2204864"/>
            <a:ext cx="2276682" cy="18468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COSTES</a:t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Wifi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PoE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+, </a:t>
            </a:r>
            <a:r>
              <a:rPr lang="es-E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Cables,Ingen,Fases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4983251" y="4277396"/>
            <a:ext cx="1989175" cy="184683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Optimizar entorno radio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26 Elipse"/>
          <p:cNvSpPr/>
          <p:nvPr/>
        </p:nvSpPr>
        <p:spPr>
          <a:xfrm>
            <a:off x="4914424" y="2276872"/>
            <a:ext cx="2033840" cy="1769633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Mejora en </a:t>
            </a:r>
            <a:b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Satisfacción del usuario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2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4" name="13 Elipse"/>
          <p:cNvSpPr/>
          <p:nvPr/>
        </p:nvSpPr>
        <p:spPr>
          <a:xfrm>
            <a:off x="2784260" y="4277396"/>
            <a:ext cx="2147780" cy="1890261"/>
          </a:xfrm>
          <a:prstGeom prst="ellipse">
            <a:avLst/>
          </a:prstGeom>
          <a:solidFill>
            <a:schemeClr val="accent4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Obtener valor más allá del servicio de internet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53884" y="562732"/>
            <a:ext cx="169823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C00000"/>
                </a:solidFill>
              </a:rPr>
              <a:t>Retos</a:t>
            </a:r>
            <a:endParaRPr lang="es-E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34 Rectángulo"/>
          <p:cNvSpPr/>
          <p:nvPr/>
        </p:nvSpPr>
        <p:spPr bwMode="auto">
          <a:xfrm>
            <a:off x="992161" y="911713"/>
            <a:ext cx="3363816" cy="175036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" name="3 Rectángulo"/>
          <p:cNvSpPr/>
          <p:nvPr/>
        </p:nvSpPr>
        <p:spPr bwMode="auto">
          <a:xfrm>
            <a:off x="4506018" y="2798117"/>
            <a:ext cx="2696234" cy="5228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Sin 2º Equipo para </a:t>
            </a:r>
            <a:r>
              <a:rPr lang="es-ES" sz="2400" dirty="0">
                <a:solidFill>
                  <a:srgbClr val="C00000"/>
                </a:solidFill>
                <a:latin typeface="Arial Narrow" pitchFamily="34" charset="0"/>
              </a:rPr>
              <a:t>HA</a:t>
            </a:r>
          </a:p>
        </p:txBody>
      </p:sp>
      <p:sp>
        <p:nvSpPr>
          <p:cNvPr id="5" name="4 Rectángulo"/>
          <p:cNvSpPr/>
          <p:nvPr/>
        </p:nvSpPr>
        <p:spPr bwMode="auto">
          <a:xfrm>
            <a:off x="5836305" y="3488414"/>
            <a:ext cx="2768143" cy="48794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latin typeface="Arial Narrow" pitchFamily="34" charset="0"/>
              </a:rPr>
              <a:t>4x4 MU-MIMO </a:t>
            </a:r>
          </a:p>
        </p:txBody>
      </p:sp>
      <p:sp>
        <p:nvSpPr>
          <p:cNvPr id="6" name="5 Rectángulo"/>
          <p:cNvSpPr/>
          <p:nvPr/>
        </p:nvSpPr>
        <p:spPr bwMode="auto">
          <a:xfrm>
            <a:off x="992582" y="3488415"/>
            <a:ext cx="4632651" cy="48794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802.11ac  Wave2  2.4GHz  &amp; 5GHz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1027019" y="4772759"/>
            <a:ext cx="3665514" cy="5400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>
                <a:solidFill>
                  <a:srgbClr val="C00000"/>
                </a:solidFill>
                <a:latin typeface="Arial Narrow" pitchFamily="34" charset="0"/>
              </a:rPr>
              <a:t>Flexible band </a:t>
            </a:r>
            <a:r>
              <a:rPr lang="es-ES" sz="2400" dirty="0" err="1">
                <a:solidFill>
                  <a:srgbClr val="C00000"/>
                </a:solidFill>
                <a:latin typeface="Arial Narrow" pitchFamily="34" charset="0"/>
              </a:rPr>
              <a:t>steering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8" name="7 Rectángulo"/>
          <p:cNvSpPr/>
          <p:nvPr/>
        </p:nvSpPr>
        <p:spPr bwMode="auto">
          <a:xfrm>
            <a:off x="984121" y="4084375"/>
            <a:ext cx="4560506" cy="5400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Buen comportamiento con IOS (Apple)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971961" y="2795239"/>
            <a:ext cx="3394705" cy="5257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Operación sin controlador.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39903" y="188640"/>
            <a:ext cx="8097165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rgbClr val="C00000"/>
                </a:solidFill>
              </a:rPr>
              <a:t>Características buscadas nueva red</a:t>
            </a:r>
            <a:endParaRPr lang="es-ES" sz="4400" dirty="0">
              <a:solidFill>
                <a:srgbClr val="C00000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1108029" y="1060115"/>
            <a:ext cx="2080376" cy="1304234"/>
            <a:chOff x="892413" y="1183642"/>
            <a:chExt cx="2796962" cy="1435110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096" y="1979238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413" y="1183642"/>
              <a:ext cx="1310239" cy="572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12 Conector angular"/>
            <p:cNvCxnSpPr>
              <a:stCxn id="12" idx="2"/>
              <a:endCxn id="11" idx="0"/>
            </p:cNvCxnSpPr>
            <p:nvPr/>
          </p:nvCxnSpPr>
          <p:spPr bwMode="auto">
            <a:xfrm rot="5400000">
              <a:off x="1297405" y="1729111"/>
              <a:ext cx="223575" cy="276680"/>
            </a:xfrm>
            <a:prstGeom prst="bentConnector3">
              <a:avLst>
                <a:gd name="adj1" fmla="val 50000"/>
              </a:avLst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0880" y="1979238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861" y="1979238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0155" y="1979238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16 Conector angular"/>
            <p:cNvCxnSpPr>
              <a:stCxn id="12" idx="2"/>
              <a:endCxn id="16" idx="0"/>
            </p:cNvCxnSpPr>
            <p:nvPr/>
          </p:nvCxnSpPr>
          <p:spPr bwMode="auto">
            <a:xfrm rot="16200000" flipH="1">
              <a:off x="1641934" y="1661260"/>
              <a:ext cx="223575" cy="412379"/>
            </a:xfrm>
            <a:prstGeom prst="bentConnector3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17 Conector angular"/>
            <p:cNvCxnSpPr>
              <a:stCxn id="12" idx="2"/>
              <a:endCxn id="14" idx="0"/>
            </p:cNvCxnSpPr>
            <p:nvPr/>
          </p:nvCxnSpPr>
          <p:spPr bwMode="auto">
            <a:xfrm rot="16200000" flipH="1">
              <a:off x="1977298" y="1325898"/>
              <a:ext cx="223575" cy="1083105"/>
            </a:xfrm>
            <a:prstGeom prst="bentConnector3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18 Conector angular"/>
            <p:cNvCxnSpPr>
              <a:stCxn id="12" idx="2"/>
              <a:endCxn id="15" idx="0"/>
            </p:cNvCxnSpPr>
            <p:nvPr/>
          </p:nvCxnSpPr>
          <p:spPr bwMode="auto">
            <a:xfrm rot="16200000" flipH="1">
              <a:off x="2346788" y="956408"/>
              <a:ext cx="223575" cy="1822085"/>
            </a:xfrm>
            <a:prstGeom prst="bentConnector3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32 Grupo"/>
          <p:cNvGrpSpPr/>
          <p:nvPr/>
        </p:nvGrpSpPr>
        <p:grpSpPr>
          <a:xfrm>
            <a:off x="5292080" y="1219373"/>
            <a:ext cx="2162719" cy="1201515"/>
            <a:chOff x="4966528" y="1165615"/>
            <a:chExt cx="2738279" cy="1521272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5" y="1165615"/>
              <a:ext cx="1335694" cy="729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6528" y="2047373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21 Conector angular"/>
            <p:cNvCxnSpPr>
              <a:endCxn id="21" idx="0"/>
            </p:cNvCxnSpPr>
            <p:nvPr/>
          </p:nvCxnSpPr>
          <p:spPr bwMode="auto">
            <a:xfrm rot="5400000">
              <a:off x="5666244" y="1498888"/>
              <a:ext cx="168527" cy="928443"/>
            </a:xfrm>
            <a:prstGeom prst="bentConnector3">
              <a:avLst>
                <a:gd name="adj1" fmla="val 50000"/>
              </a:avLst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312" y="2047373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293" y="2047373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587" y="2047373"/>
              <a:ext cx="639514" cy="639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6" name="25 Conector angular"/>
            <p:cNvCxnSpPr>
              <a:endCxn id="25" idx="0"/>
            </p:cNvCxnSpPr>
            <p:nvPr/>
          </p:nvCxnSpPr>
          <p:spPr bwMode="auto">
            <a:xfrm rot="5400000">
              <a:off x="6010773" y="1843417"/>
              <a:ext cx="168527" cy="239384"/>
            </a:xfrm>
            <a:prstGeom prst="bentConnector3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26 Conector angular"/>
            <p:cNvCxnSpPr>
              <a:endCxn id="23" idx="0"/>
            </p:cNvCxnSpPr>
            <p:nvPr/>
          </p:nvCxnSpPr>
          <p:spPr bwMode="auto">
            <a:xfrm rot="16200000" flipH="1">
              <a:off x="6346135" y="1747438"/>
              <a:ext cx="168527" cy="431341"/>
            </a:xfrm>
            <a:prstGeom prst="bentConnector3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27 Conector angular"/>
            <p:cNvCxnSpPr>
              <a:endCxn id="24" idx="0"/>
            </p:cNvCxnSpPr>
            <p:nvPr/>
          </p:nvCxnSpPr>
          <p:spPr bwMode="auto">
            <a:xfrm rot="16200000" flipH="1">
              <a:off x="6715626" y="1377948"/>
              <a:ext cx="168527" cy="1170322"/>
            </a:xfrm>
            <a:prstGeom prst="bentConnector3">
              <a:avLst/>
            </a:prstGeom>
            <a:ln w="19050">
              <a:headEnd type="none" w="med" len="med"/>
              <a:tailEnd type="none" w="med" len="med"/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28 CuadroTexto"/>
          <p:cNvSpPr txBox="1"/>
          <p:nvPr/>
        </p:nvSpPr>
        <p:spPr>
          <a:xfrm>
            <a:off x="3131840" y="1060114"/>
            <a:ext cx="1327608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C00000"/>
                </a:solidFill>
              </a:rPr>
              <a:t>SLA  99,9</a:t>
            </a:r>
          </a:p>
          <a:p>
            <a:r>
              <a:rPr lang="es-ES" sz="1600" dirty="0" smtClean="0">
                <a:solidFill>
                  <a:srgbClr val="C00000"/>
                </a:solidFill>
              </a:rPr>
              <a:t>Mantenimiento </a:t>
            </a:r>
            <a:br>
              <a:rPr lang="es-ES" sz="1600" dirty="0" smtClean="0">
                <a:solidFill>
                  <a:srgbClr val="C00000"/>
                </a:solidFill>
              </a:rPr>
            </a:br>
            <a:r>
              <a:rPr lang="es-ES" sz="1600" dirty="0" smtClean="0">
                <a:solidFill>
                  <a:srgbClr val="C00000"/>
                </a:solidFill>
              </a:rPr>
              <a:t>propio</a:t>
            </a:r>
            <a:endParaRPr lang="es-ES" sz="1600" dirty="0">
              <a:solidFill>
                <a:srgbClr val="C00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206308" y="980728"/>
            <a:ext cx="1398140" cy="88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C00000"/>
                </a:solidFill>
              </a:defRPr>
            </a:lvl1pPr>
          </a:lstStyle>
          <a:p>
            <a:r>
              <a:rPr lang="es-ES" dirty="0" smtClean="0"/>
              <a:t>Cloud +ISP</a:t>
            </a:r>
            <a:endParaRPr lang="es-ES" dirty="0"/>
          </a:p>
          <a:p>
            <a:r>
              <a:rPr lang="es-ES" dirty="0"/>
              <a:t>SLA  99,99</a:t>
            </a:r>
          </a:p>
          <a:p>
            <a:r>
              <a:rPr lang="es-ES" dirty="0" smtClean="0"/>
              <a:t>Actualizaciones </a:t>
            </a:r>
            <a:br>
              <a:rPr lang="es-ES" dirty="0" smtClean="0"/>
            </a:br>
            <a:r>
              <a:rPr lang="es-ES" dirty="0" smtClean="0"/>
              <a:t>automáticas</a:t>
            </a:r>
            <a:endParaRPr lang="es-ES" dirty="0"/>
          </a:p>
        </p:txBody>
      </p:sp>
      <p:sp>
        <p:nvSpPr>
          <p:cNvPr id="31" name="30 CuadroTexto"/>
          <p:cNvSpPr txBox="1"/>
          <p:nvPr/>
        </p:nvSpPr>
        <p:spPr>
          <a:xfrm>
            <a:off x="1108029" y="2354762"/>
            <a:ext cx="2412840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C00000"/>
                </a:solidFill>
              </a:rPr>
              <a:t>Gestión controladores </a:t>
            </a:r>
            <a:r>
              <a:rPr lang="es-ES" sz="1600" dirty="0" err="1" smtClean="0">
                <a:solidFill>
                  <a:srgbClr val="C00000"/>
                </a:solidFill>
              </a:rPr>
              <a:t>on</a:t>
            </a:r>
            <a:r>
              <a:rPr lang="es-ES" sz="1600" dirty="0" smtClean="0">
                <a:solidFill>
                  <a:srgbClr val="C00000"/>
                </a:solidFill>
              </a:rPr>
              <a:t> </a:t>
            </a:r>
            <a:r>
              <a:rPr lang="es-ES" sz="1600" dirty="0" err="1" smtClean="0">
                <a:solidFill>
                  <a:srgbClr val="C00000"/>
                </a:solidFill>
              </a:rPr>
              <a:t>site</a:t>
            </a:r>
            <a:r>
              <a:rPr lang="es-ES" sz="1600" dirty="0" smtClean="0">
                <a:solidFill>
                  <a:srgbClr val="C00000"/>
                </a:solidFill>
              </a:rPr>
              <a:t> </a:t>
            </a:r>
            <a:endParaRPr lang="es-ES" sz="1600" dirty="0">
              <a:solidFill>
                <a:srgbClr val="C00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5625233" y="2377620"/>
            <a:ext cx="1590500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C00000"/>
                </a:solidFill>
              </a:rPr>
              <a:t>Gestión en la nube</a:t>
            </a:r>
            <a:endParaRPr lang="es-ES" sz="1600" dirty="0">
              <a:solidFill>
                <a:srgbClr val="C00000"/>
              </a:solidFill>
            </a:endParaRPr>
          </a:p>
        </p:txBody>
      </p:sp>
      <p:sp>
        <p:nvSpPr>
          <p:cNvPr id="36" name="35 Rectángulo"/>
          <p:cNvSpPr/>
          <p:nvPr/>
        </p:nvSpPr>
        <p:spPr bwMode="auto">
          <a:xfrm>
            <a:off x="5292079" y="902016"/>
            <a:ext cx="3323927" cy="175036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34" name="33 Flecha derecha"/>
          <p:cNvSpPr/>
          <p:nvPr/>
        </p:nvSpPr>
        <p:spPr bwMode="auto">
          <a:xfrm>
            <a:off x="4378826" y="1629997"/>
            <a:ext cx="936102" cy="450637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noFill/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Cambio</a:t>
            </a:r>
            <a:r>
              <a:rPr kumimoji="0" lang="es-E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rPr>
              <a:t> a</a:t>
            </a:r>
            <a:endParaRPr kumimoji="0" lang="es-E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9" name="38 Rectángulo"/>
          <p:cNvSpPr/>
          <p:nvPr/>
        </p:nvSpPr>
        <p:spPr bwMode="auto">
          <a:xfrm>
            <a:off x="1011007" y="5465219"/>
            <a:ext cx="7626062" cy="5400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Herramientas de </a:t>
            </a:r>
            <a:r>
              <a:rPr lang="es-ES" sz="2400" dirty="0" err="1" smtClean="0">
                <a:solidFill>
                  <a:srgbClr val="C00000"/>
                </a:solidFill>
                <a:latin typeface="Arial Narrow" pitchFamily="34" charset="0"/>
              </a:rPr>
              <a:t>troubleshooting</a:t>
            </a:r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 &amp; </a:t>
            </a:r>
            <a:r>
              <a:rPr lang="es-ES" sz="2400" dirty="0" err="1" smtClean="0">
                <a:solidFill>
                  <a:srgbClr val="C00000"/>
                </a:solidFill>
                <a:latin typeface="Arial Narrow" pitchFamily="34" charset="0"/>
              </a:rPr>
              <a:t>Monitoring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0" name="3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1" name="40 Rectángulo"/>
          <p:cNvSpPr/>
          <p:nvPr/>
        </p:nvSpPr>
        <p:spPr bwMode="auto">
          <a:xfrm>
            <a:off x="7459788" y="2780929"/>
            <a:ext cx="1156218" cy="5400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WIPS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  <a14:imgEffect>
                      <a14:brightnessContrast bright="32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86" y="1036937"/>
            <a:ext cx="974554" cy="5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43 Rectángulo"/>
          <p:cNvSpPr/>
          <p:nvPr/>
        </p:nvSpPr>
        <p:spPr bwMode="auto">
          <a:xfrm>
            <a:off x="4846877" y="4761767"/>
            <a:ext cx="3757571" cy="5400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API basada en Web </a:t>
            </a:r>
            <a:r>
              <a:rPr lang="es-ES" sz="2400" dirty="0" err="1" smtClean="0">
                <a:solidFill>
                  <a:srgbClr val="C00000"/>
                </a:solidFill>
                <a:latin typeface="Arial Narrow" pitchFamily="34" charset="0"/>
              </a:rPr>
              <a:t>Services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45" name="44 Rectángulo"/>
          <p:cNvSpPr/>
          <p:nvPr/>
        </p:nvSpPr>
        <p:spPr bwMode="auto">
          <a:xfrm>
            <a:off x="5625233" y="4084375"/>
            <a:ext cx="2990773" cy="5400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Múltiples sistemas  </a:t>
            </a:r>
            <a:r>
              <a:rPr lang="es-ES" sz="2400" dirty="0" err="1" smtClean="0">
                <a:solidFill>
                  <a:srgbClr val="C00000"/>
                </a:solidFill>
                <a:latin typeface="Arial Narrow" pitchFamily="34" charset="0"/>
              </a:rPr>
              <a:t>Auth</a:t>
            </a:r>
            <a:r>
              <a:rPr lang="es-ES" sz="2400" dirty="0" smtClean="0">
                <a:solidFill>
                  <a:srgbClr val="C00000"/>
                </a:solidFill>
                <a:latin typeface="Arial Narrow" pitchFamily="34" charset="0"/>
              </a:rPr>
              <a:t>.</a:t>
            </a:r>
            <a:endParaRPr lang="es-ES" sz="2400" dirty="0">
              <a:solidFill>
                <a:srgbClr val="C0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https://mail.google.com/mail/u/0/?ui=2&amp;ik=7d66b6f92e&amp;view=fimg&amp;th=1578b6bdce3f9966&amp;attid=0.1&amp;disp=emb&amp;realattid=9b89e302be9c4347_0.1&amp;attbid=ANGjdJ_w-Qf8o-M8d5izXGXgy4BJyInwwgI-kuylCGRQc6fYP6Yg8SqoZ_BwwzYD73kiyX4wgwnWe8ln8N4IZ-ScsfqN6bEpufb1IgqR0yFWGm2GF3wxkr9QJ9ATZKk&amp;sz=w3810-h1776&amp;ats=1475512905778&amp;rm=1578b6bdce3f9966&amp;zw&amp;atsh=1"/>
          <p:cNvSpPr>
            <a:spLocks noChangeAspect="1" noChangeArrowheads="1"/>
          </p:cNvSpPr>
          <p:nvPr/>
        </p:nvSpPr>
        <p:spPr bwMode="auto">
          <a:xfrm>
            <a:off x="155575" y="-4052888"/>
            <a:ext cx="18145125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1038690" y="1772816"/>
            <a:ext cx="7579319" cy="2874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7200" dirty="0" smtClean="0">
                <a:solidFill>
                  <a:srgbClr val="C00000"/>
                </a:solidFill>
              </a:rPr>
              <a:t>Ejemplo</a:t>
            </a:r>
          </a:p>
          <a:p>
            <a:pPr algn="ctr"/>
            <a:endParaRPr lang="es-ES" sz="7200" dirty="0">
              <a:solidFill>
                <a:srgbClr val="C00000"/>
              </a:solidFill>
            </a:endParaRPr>
          </a:p>
          <a:p>
            <a:pPr algn="ctr"/>
            <a:r>
              <a:rPr lang="es-ES" sz="2800" dirty="0" smtClean="0">
                <a:solidFill>
                  <a:srgbClr val="C00000"/>
                </a:solidFill>
              </a:rPr>
              <a:t>Primeros 170 nodos  C130 desplegados en Sept 2016 </a:t>
            </a:r>
          </a:p>
          <a:p>
            <a:pPr algn="ctr"/>
            <a:endParaRPr lang="es-ES" sz="5400" dirty="0">
              <a:solidFill>
                <a:srgbClr val="C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73AD1-BC35-4B44-9199-89075CF8DBDA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16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1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33183" y="332656"/>
            <a:ext cx="4608512" cy="468288"/>
          </a:xfrm>
        </p:spPr>
        <p:txBody>
          <a:bodyPr>
            <a:normAutofit fontScale="90000"/>
          </a:bodyPr>
          <a:lstStyle/>
          <a:p>
            <a:r>
              <a:rPr lang="es-ES" sz="2800" kern="1200" dirty="0">
                <a:solidFill>
                  <a:srgbClr val="C00000"/>
                </a:solidFill>
                <a:latin typeface="Arial Narrow" pitchFamily="34" charset="0"/>
                <a:ea typeface="+mn-ea"/>
                <a:cs typeface="+mn-cs"/>
              </a:rPr>
              <a:t>DISEÑO Y DESPLIEGUE RADIO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1BD72E-69F5-4248-850C-1CBB7D2262E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4 CuadroTexto"/>
          <p:cNvSpPr txBox="1"/>
          <p:nvPr/>
        </p:nvSpPr>
        <p:spPr>
          <a:xfrm>
            <a:off x="1763688" y="1004072"/>
            <a:ext cx="374441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Diseño teórico con Mojo </a:t>
            </a:r>
            <a:r>
              <a:rPr lang="es-ES" sz="1400" b="1" dirty="0" err="1" smtClean="0"/>
              <a:t>Planner</a:t>
            </a:r>
            <a:r>
              <a:rPr lang="es-ES" sz="1400" b="1" dirty="0"/>
              <a:t>.</a:t>
            </a:r>
            <a:r>
              <a:rPr lang="es-ES" sz="1400" b="1" dirty="0" smtClean="0"/>
              <a:t> 5Ghz</a:t>
            </a:r>
            <a:endParaRPr lang="es-ES" sz="1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3"/>
          <a:stretch/>
        </p:blipFill>
        <p:spPr bwMode="auto">
          <a:xfrm>
            <a:off x="1601416" y="3705360"/>
            <a:ext cx="5490864" cy="251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P:\CPD\AREASCPD\Infraestuctura TIC\Comunicaciones\redes\LAN\WIFI\2016\Ejecucion proyecto wifi\Planos distribucion APs\Edificio D\Edificio D 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238" y="1288183"/>
            <a:ext cx="5256584" cy="197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763688" y="3573016"/>
            <a:ext cx="3744416" cy="264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/>
              <a:t>Medidas reales con </a:t>
            </a:r>
            <a:r>
              <a:rPr lang="es-ES" sz="1400" b="1" dirty="0" err="1" smtClean="0"/>
              <a:t>Ekahau</a:t>
            </a:r>
            <a:r>
              <a:rPr lang="es-ES" sz="1400" b="1" dirty="0" smtClean="0"/>
              <a:t>. 5Ghz</a:t>
            </a:r>
            <a:endParaRPr lang="es-ES" sz="1400" b="1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https://mail.google.com/mail/u/0/?ui=2&amp;ik=7d66b6f92e&amp;view=fimg&amp;th=1578b6bdce3f9966&amp;attid=0.1&amp;disp=emb&amp;realattid=9b89e302be9c4347_0.1&amp;attbid=ANGjdJ_w-Qf8o-M8d5izXGXgy4BJyInwwgI-kuylCGRQc6fYP6Yg8SqoZ_BwwzYD73kiyX4wgwnWe8ln8N4IZ-ScsfqN6bEpufb1IgqR0yFWGm2GF3wxkr9QJ9ATZKk&amp;sz=w3810-h1776&amp;ats=1475512905778&amp;rm=1578b6bdce3f9966&amp;zw&amp;atsh=1"/>
          <p:cNvSpPr>
            <a:spLocks noChangeAspect="1" noChangeArrowheads="1"/>
          </p:cNvSpPr>
          <p:nvPr/>
        </p:nvSpPr>
        <p:spPr bwMode="auto">
          <a:xfrm>
            <a:off x="155575" y="-4052888"/>
            <a:ext cx="18145125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539552" y="174286"/>
            <a:ext cx="3639138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C00000"/>
                </a:solidFill>
              </a:rPr>
              <a:t>Seguridad</a:t>
            </a:r>
            <a:endParaRPr lang="es-ES" sz="7200" dirty="0">
              <a:solidFill>
                <a:srgbClr val="C000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4807068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123728" y="1239543"/>
            <a:ext cx="3222892" cy="387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Historico</a:t>
            </a:r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dispositivo</a:t>
            </a:r>
            <a:endParaRPr lang="es-E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705" y="1264106"/>
            <a:ext cx="3268402" cy="455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Elipse"/>
          <p:cNvSpPr/>
          <p:nvPr/>
        </p:nvSpPr>
        <p:spPr bwMode="auto">
          <a:xfrm>
            <a:off x="5796136" y="2924944"/>
            <a:ext cx="936104" cy="288032"/>
          </a:xfrm>
          <a:prstGeom prst="ellipse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616734" y="462377"/>
            <a:ext cx="3096344" cy="6906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Localizacion</a:t>
            </a:r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precisa del </a:t>
            </a:r>
            <a:r>
              <a:rPr lang="es-E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Rogue</a:t>
            </a:r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AP.</a:t>
            </a:r>
            <a:endParaRPr lang="es-E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73AD1-BC35-4B44-9199-89075CF8DBDA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18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699792" y="2234247"/>
            <a:ext cx="2574820" cy="9787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Anular comunicación </a:t>
            </a:r>
            <a:r>
              <a:rPr lang="es-E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Rogue</a:t>
            </a:r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</a:t>
            </a:r>
            <a:endParaRPr lang="es-E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539552" y="174286"/>
            <a:ext cx="8013732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err="1" smtClean="0">
                <a:solidFill>
                  <a:srgbClr val="C00000"/>
                </a:solidFill>
              </a:rPr>
              <a:t>Monitorzación</a:t>
            </a:r>
            <a:r>
              <a:rPr lang="es-ES" sz="7200" dirty="0" smtClean="0">
                <a:solidFill>
                  <a:srgbClr val="C00000"/>
                </a:solidFill>
              </a:rPr>
              <a:t>/Analítica</a:t>
            </a:r>
            <a:endParaRPr lang="es-ES" sz="7200" dirty="0">
              <a:solidFill>
                <a:srgbClr val="C00000"/>
              </a:solidFill>
            </a:endParaRPr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73AD1-BC35-4B44-9199-89075CF8DBDA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6" y="1844824"/>
            <a:ext cx="4544186" cy="281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195" y="1844824"/>
            <a:ext cx="4007373" cy="281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567495" y="5013176"/>
            <a:ext cx="7217270" cy="39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Extraemos valor con muy poco esfuerzo</a:t>
            </a:r>
          </a:p>
        </p:txBody>
      </p:sp>
    </p:spTree>
    <p:extLst>
      <p:ext uri="{BB962C8B-B14F-4D97-AF65-F5344CB8AC3E}">
        <p14:creationId xmlns:p14="http://schemas.microsoft.com/office/powerpoint/2010/main" val="32915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2" y="717961"/>
            <a:ext cx="8676456" cy="417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92376" y="101765"/>
            <a:ext cx="422481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Campus Universidad </a:t>
            </a:r>
            <a:r>
              <a:rPr lang="es-ES" sz="20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Alfonso X el </a:t>
            </a:r>
            <a:r>
              <a:rPr lang="es-E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Sabio</a:t>
            </a:r>
          </a:p>
          <a:p>
            <a:r>
              <a:rPr lang="es-ES" sz="2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Villanueva de la Cañada</a:t>
            </a:r>
            <a:endParaRPr lang="es-ES" sz="2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2616960" y="5085184"/>
            <a:ext cx="4415491" cy="102797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Universidad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 fundada en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1994</a:t>
            </a: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12.000 estudiantes</a:t>
            </a:r>
          </a:p>
          <a:p>
            <a:r>
              <a:rPr lang="es-ES" sz="1800" dirty="0">
                <a:solidFill>
                  <a:srgbClr val="C00000"/>
                </a:solidFill>
                <a:latin typeface="Arial Narrow" pitchFamily="34" charset="0"/>
              </a:rPr>
              <a:t>40% </a:t>
            </a:r>
            <a:r>
              <a:rPr lang="es-ES" sz="1800" dirty="0" smtClean="0">
                <a:solidFill>
                  <a:srgbClr val="C00000"/>
                </a:solidFill>
                <a:latin typeface="Arial Narrow" pitchFamily="34" charset="0"/>
              </a:rPr>
              <a:t>de alumnos extranjeros</a:t>
            </a:r>
            <a:endParaRPr lang="es-ES" sz="1800" dirty="0">
              <a:solidFill>
                <a:srgbClr val="C00000"/>
              </a:solidFill>
              <a:latin typeface="Arial Narrow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1800" dirty="0" smtClean="0">
                <a:solidFill>
                  <a:srgbClr val="C00000"/>
                </a:solidFill>
                <a:latin typeface="Arial Narrow" pitchFamily="34" charset="0"/>
              </a:rPr>
              <a:t>Ciencias de la salud, Ingeniería</a:t>
            </a:r>
            <a:r>
              <a:rPr kumimoji="0" lang="es-ES" sz="1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,</a:t>
            </a:r>
            <a:r>
              <a:rPr kumimoji="0" lang="es-ES" sz="1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Narrow" pitchFamily="34" charset="0"/>
              </a:rPr>
              <a:t> Ciencias sociales</a:t>
            </a:r>
            <a:endParaRPr lang="es-ES" sz="1800" dirty="0" smtClean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2987824" y="4365104"/>
            <a:ext cx="4191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174286"/>
            <a:ext cx="7380547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C00000"/>
                </a:solidFill>
              </a:rPr>
              <a:t>API scripting Ejemplo</a:t>
            </a:r>
            <a:endParaRPr lang="es-ES" sz="7200" dirty="0">
              <a:solidFill>
                <a:srgbClr val="C00000"/>
              </a:solidFill>
            </a:endParaRPr>
          </a:p>
        </p:txBody>
      </p:sp>
      <p:sp>
        <p:nvSpPr>
          <p:cNvPr id="2" name="AutoShape 2" descr="Resultado de imagen de KETTLE PENTAH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84" y="2060848"/>
            <a:ext cx="1713224" cy="3045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713086" y="1133749"/>
            <a:ext cx="7099274" cy="683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de asistencia experimental.</a:t>
            </a:r>
          </a:p>
          <a:p>
            <a:r>
              <a:rPr lang="es-E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</a:t>
            </a:r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tiempo real localización con horario clases</a:t>
            </a:r>
            <a:endParaRPr lang="es-E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788024" y="5229200"/>
            <a:ext cx="4176464" cy="683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Otros usos: presencia en conferencias, </a:t>
            </a:r>
            <a:r>
              <a:rPr lang="es-ES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examenes</a:t>
            </a:r>
            <a:r>
              <a:rPr lang="es-ES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etc..</a:t>
            </a:r>
            <a:endParaRPr lang="es-E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73AD1-BC35-4B44-9199-89075CF8DBD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65" y="2035543"/>
            <a:ext cx="1981200" cy="38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9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 descr="https://mail.google.com/mail/u/0/?ui=2&amp;ik=7d66b6f92e&amp;view=fimg&amp;th=1578b6bdce3f9966&amp;attid=0.1&amp;disp=emb&amp;realattid=9b89e302be9c4347_0.1&amp;attbid=ANGjdJ_w-Qf8o-M8d5izXGXgy4BJyInwwgI-kuylCGRQc6fYP6Yg8SqoZ_BwwzYD73kiyX4wgwnWe8ln8N4IZ-ScsfqN6bEpufb1IgqR0yFWGm2GF3wxkr9QJ9ATZKk&amp;sz=w3810-h1776&amp;ats=1475512905778&amp;rm=1578b6bdce3f9966&amp;zw&amp;atsh=1"/>
          <p:cNvSpPr>
            <a:spLocks noChangeAspect="1" noChangeArrowheads="1"/>
          </p:cNvSpPr>
          <p:nvPr/>
        </p:nvSpPr>
        <p:spPr bwMode="auto">
          <a:xfrm>
            <a:off x="155575" y="-4052888"/>
            <a:ext cx="18145125" cy="84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539552" y="176212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73AD1-BC35-4B44-9199-89075CF8DBDA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defRPr/>
              </a:pPr>
              <a:t>21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67247" y="1124744"/>
            <a:ext cx="7704856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WIFI tiene un gran impacto en la experiencia del usuario y la seguridad. </a:t>
            </a:r>
            <a:r>
              <a:rPr lang="es-ES" sz="2800" dirty="0">
                <a:solidFill>
                  <a:srgbClr val="C00000"/>
                </a:solidFill>
              </a:rPr>
              <a:t>S</a:t>
            </a:r>
            <a:r>
              <a:rPr lang="es-ES" sz="2800" dirty="0" smtClean="0">
                <a:solidFill>
                  <a:srgbClr val="C00000"/>
                </a:solidFill>
              </a:rPr>
              <a:t>ervicio alta criticidad.</a:t>
            </a:r>
          </a:p>
          <a:p>
            <a:endParaRPr lang="es-ES" sz="28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Quisimos apostar por una tecnología nueva, sin controlador y con </a:t>
            </a:r>
            <a:r>
              <a:rPr lang="es-ES" sz="2800" dirty="0" err="1" smtClean="0">
                <a:solidFill>
                  <a:srgbClr val="C00000"/>
                </a:solidFill>
              </a:rPr>
              <a:t>multiples</a:t>
            </a:r>
            <a:r>
              <a:rPr lang="es-ES" sz="2800" dirty="0" smtClean="0">
                <a:solidFill>
                  <a:srgbClr val="C00000"/>
                </a:solidFill>
              </a:rPr>
              <a:t> funciones, seguridad y facilidad de </a:t>
            </a:r>
            <a:r>
              <a:rPr lang="es-ES" sz="2800" dirty="0" err="1" smtClean="0">
                <a:solidFill>
                  <a:srgbClr val="C00000"/>
                </a:solidFill>
              </a:rPr>
              <a:t>integracion</a:t>
            </a:r>
            <a:r>
              <a:rPr lang="es-ES" sz="2800" dirty="0" smtClean="0">
                <a:solidFill>
                  <a:srgbClr val="C00000"/>
                </a:solidFill>
              </a:rPr>
              <a:t> vía </a:t>
            </a:r>
            <a:r>
              <a:rPr lang="es-ES" sz="2800" dirty="0" err="1" smtClean="0">
                <a:solidFill>
                  <a:srgbClr val="C00000"/>
                </a:solidFill>
              </a:rPr>
              <a:t>APIs</a:t>
            </a:r>
            <a:r>
              <a:rPr lang="es-ES" sz="2800" dirty="0" smtClean="0">
                <a:solidFill>
                  <a:srgbClr val="C00000"/>
                </a:solidFill>
              </a:rPr>
              <a:t>.</a:t>
            </a:r>
          </a:p>
          <a:p>
            <a:endParaRPr lang="es-ES" sz="2800" dirty="0" smtClean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>
                <a:solidFill>
                  <a:srgbClr val="C00000"/>
                </a:solidFill>
              </a:rPr>
              <a:t>Y con ello, conseguimos no sólo cumplir con nuestros retos, si no superar nuestras expectativas</a:t>
            </a:r>
            <a:r>
              <a:rPr lang="es-ES" sz="2800" dirty="0" smtClean="0">
                <a:solidFill>
                  <a:srgbClr val="C00000"/>
                </a:solidFill>
              </a:rPr>
              <a:t>.</a:t>
            </a:r>
            <a:endParaRPr lang="es-ES" sz="2800" dirty="0" smtClean="0">
              <a:solidFill>
                <a:srgbClr val="C00000"/>
              </a:solidFill>
            </a:endParaRPr>
          </a:p>
          <a:p>
            <a:endParaRPr lang="es-ES" sz="2800" dirty="0" smtClean="0">
              <a:solidFill>
                <a:srgbClr val="C00000"/>
              </a:solidFill>
            </a:endParaRPr>
          </a:p>
          <a:p>
            <a:r>
              <a:rPr lang="es-ES" sz="2800" dirty="0" smtClean="0">
                <a:solidFill>
                  <a:srgbClr val="C00000"/>
                </a:solidFill>
              </a:rPr>
              <a:t> </a:t>
            </a:r>
            <a:r>
              <a:rPr lang="es-ES" sz="2800" dirty="0">
                <a:solidFill>
                  <a:srgbClr val="C00000"/>
                </a:solidFill>
              </a:rPr>
              <a:t>(Analítica de datos, </a:t>
            </a:r>
            <a:r>
              <a:rPr lang="es-ES" sz="2800" dirty="0" err="1">
                <a:solidFill>
                  <a:srgbClr val="C00000"/>
                </a:solidFill>
              </a:rPr>
              <a:t>Reporting</a:t>
            </a:r>
            <a:r>
              <a:rPr lang="es-ES" sz="2800" dirty="0">
                <a:solidFill>
                  <a:srgbClr val="C00000"/>
                </a:solidFill>
              </a:rPr>
              <a:t>, API-</a:t>
            </a:r>
            <a:r>
              <a:rPr lang="es-ES" sz="2800" dirty="0" err="1">
                <a:solidFill>
                  <a:srgbClr val="C00000"/>
                </a:solidFill>
              </a:rPr>
              <a:t>Rest</a:t>
            </a:r>
            <a:r>
              <a:rPr lang="es-ES" sz="2800" dirty="0">
                <a:solidFill>
                  <a:srgbClr val="C00000"/>
                </a:solidFill>
              </a:rPr>
              <a:t> </a:t>
            </a:r>
            <a:r>
              <a:rPr lang="es-ES" sz="2800" dirty="0" err="1">
                <a:solidFill>
                  <a:srgbClr val="C00000"/>
                </a:solidFill>
              </a:rPr>
              <a:t>interaccion</a:t>
            </a:r>
            <a:r>
              <a:rPr lang="es-ES" sz="2800" dirty="0">
                <a:solidFill>
                  <a:srgbClr val="C00000"/>
                </a:solidFill>
              </a:rPr>
              <a:t> AP y Cloud, radio escaneo dedicada, etc.)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/>
            </a:r>
            <a:br>
              <a:rPr lang="es-ES" sz="2800" dirty="0" smtClean="0">
                <a:solidFill>
                  <a:srgbClr val="C00000"/>
                </a:solidFill>
              </a:rPr>
            </a:br>
            <a:endParaRPr lang="es-E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0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756665" y="2564904"/>
            <a:ext cx="3592650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dirty="0" smtClean="0">
                <a:solidFill>
                  <a:srgbClr val="C00000"/>
                </a:solidFill>
              </a:rPr>
              <a:t>GRACIAS</a:t>
            </a:r>
            <a:endParaRPr lang="es-ES" sz="7200" dirty="0">
              <a:solidFill>
                <a:srgbClr val="C00000"/>
              </a:solidFill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73AD1-BC35-4B44-9199-89075CF8DBD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70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53" y="0"/>
            <a:ext cx="8677275" cy="621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4892943" y="450901"/>
            <a:ext cx="1679456" cy="1359534"/>
            <a:chOff x="4269422" y="376963"/>
            <a:chExt cx="1679456" cy="1359534"/>
          </a:xfrm>
        </p:grpSpPr>
        <p:sp>
          <p:nvSpPr>
            <p:cNvPr id="2" name="1 Rectángulo"/>
            <p:cNvSpPr/>
            <p:nvPr/>
          </p:nvSpPr>
          <p:spPr bwMode="auto">
            <a:xfrm>
              <a:off x="4269422" y="404664"/>
              <a:ext cx="1679456" cy="1331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Facultad</a:t>
              </a:r>
              <a:r>
                <a:rPr kumimoji="0" lang="es-ES" sz="12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 de Música</a:t>
              </a:r>
              <a:endPara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422" y="376963"/>
              <a:ext cx="1679456" cy="1107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4 Grupo"/>
          <p:cNvGrpSpPr/>
          <p:nvPr/>
        </p:nvGrpSpPr>
        <p:grpSpPr>
          <a:xfrm>
            <a:off x="6660232" y="1444491"/>
            <a:ext cx="1679456" cy="1331833"/>
            <a:chOff x="6222296" y="1153673"/>
            <a:chExt cx="1679456" cy="1331833"/>
          </a:xfrm>
        </p:grpSpPr>
        <p:sp>
          <p:nvSpPr>
            <p:cNvPr id="20" name="19 Rectángulo"/>
            <p:cNvSpPr/>
            <p:nvPr/>
          </p:nvSpPr>
          <p:spPr bwMode="auto">
            <a:xfrm>
              <a:off x="6222296" y="1153673"/>
              <a:ext cx="1679456" cy="1331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Instituto</a:t>
              </a:r>
              <a:r>
                <a:rPr kumimoji="0" lang="es-ES" sz="12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 Postgrados</a:t>
              </a:r>
              <a:endPara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41" name="Picture 17" descr="Resultado de imagen de uax instituto de postgrad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296" y="1153673"/>
              <a:ext cx="1679456" cy="1119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5 Grupo"/>
          <p:cNvGrpSpPr/>
          <p:nvPr/>
        </p:nvGrpSpPr>
        <p:grpSpPr>
          <a:xfrm>
            <a:off x="5784295" y="4246981"/>
            <a:ext cx="1862858" cy="1255785"/>
            <a:chOff x="3779911" y="3429000"/>
            <a:chExt cx="1862858" cy="1255785"/>
          </a:xfrm>
        </p:grpSpPr>
        <p:sp>
          <p:nvSpPr>
            <p:cNvPr id="24" name="23 Rectángulo"/>
            <p:cNvSpPr/>
            <p:nvPr/>
          </p:nvSpPr>
          <p:spPr bwMode="auto">
            <a:xfrm>
              <a:off x="3779911" y="3429000"/>
              <a:ext cx="1862857" cy="125578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Clínica Dental General</a:t>
              </a: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085" y="3429000"/>
              <a:ext cx="1852684" cy="100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8 Grupo"/>
          <p:cNvGrpSpPr/>
          <p:nvPr/>
        </p:nvGrpSpPr>
        <p:grpSpPr>
          <a:xfrm>
            <a:off x="3879435" y="4836849"/>
            <a:ext cx="1807272" cy="1331833"/>
            <a:chOff x="1619671" y="4009714"/>
            <a:chExt cx="1807272" cy="1331833"/>
          </a:xfrm>
        </p:grpSpPr>
        <p:sp>
          <p:nvSpPr>
            <p:cNvPr id="22" name="21 Rectángulo"/>
            <p:cNvSpPr/>
            <p:nvPr/>
          </p:nvSpPr>
          <p:spPr bwMode="auto">
            <a:xfrm>
              <a:off x="1619671" y="4009714"/>
              <a:ext cx="1807271" cy="1331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C.</a:t>
              </a:r>
              <a:r>
                <a:rPr kumimoji="0" lang="es-ES" sz="1200" b="1" i="0" u="none" strike="noStrike" cap="none" normalizeH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 dental especialidades</a:t>
              </a:r>
              <a:endPara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009714"/>
              <a:ext cx="1807271" cy="1124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3 Grupo"/>
          <p:cNvGrpSpPr/>
          <p:nvPr/>
        </p:nvGrpSpPr>
        <p:grpSpPr>
          <a:xfrm>
            <a:off x="7308304" y="2931812"/>
            <a:ext cx="1565696" cy="1331834"/>
            <a:chOff x="7062024" y="2509362"/>
            <a:chExt cx="1565696" cy="1331834"/>
          </a:xfrm>
        </p:grpSpPr>
        <p:sp>
          <p:nvSpPr>
            <p:cNvPr id="23" name="22 Rectángulo"/>
            <p:cNvSpPr/>
            <p:nvPr/>
          </p:nvSpPr>
          <p:spPr bwMode="auto">
            <a:xfrm>
              <a:off x="7062024" y="2509363"/>
              <a:ext cx="1565696" cy="1331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Policlínica</a:t>
              </a:r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2024" y="2509362"/>
              <a:ext cx="1565696" cy="1105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7 Grupo"/>
          <p:cNvGrpSpPr/>
          <p:nvPr/>
        </p:nvGrpSpPr>
        <p:grpSpPr>
          <a:xfrm>
            <a:off x="639379" y="806137"/>
            <a:ext cx="3132411" cy="1792811"/>
            <a:chOff x="703266" y="1349457"/>
            <a:chExt cx="3132411" cy="1792811"/>
          </a:xfrm>
        </p:grpSpPr>
        <p:sp>
          <p:nvSpPr>
            <p:cNvPr id="28" name="27 Rectángulo"/>
            <p:cNvSpPr/>
            <p:nvPr/>
          </p:nvSpPr>
          <p:spPr bwMode="auto">
            <a:xfrm>
              <a:off x="703266" y="1349457"/>
              <a:ext cx="3132411" cy="179281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 Campus Principal</a:t>
              </a: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266" y="1349457"/>
              <a:ext cx="3132411" cy="1508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6 Rectángulo"/>
          <p:cNvSpPr/>
          <p:nvPr/>
        </p:nvSpPr>
        <p:spPr>
          <a:xfrm>
            <a:off x="703266" y="106189"/>
            <a:ext cx="3004638" cy="5970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sz="40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UAX Centros</a:t>
            </a:r>
            <a:endParaRPr lang="es-ES" sz="4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11 Conector recto de flecha"/>
          <p:cNvCxnSpPr/>
          <p:nvPr/>
        </p:nvCxnSpPr>
        <p:spPr bwMode="auto">
          <a:xfrm>
            <a:off x="1996799" y="2576880"/>
            <a:ext cx="270945" cy="708104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>
            <a:stCxn id="2" idx="2"/>
          </p:cNvCxnSpPr>
          <p:nvPr/>
        </p:nvCxnSpPr>
        <p:spPr bwMode="auto">
          <a:xfrm flipH="1">
            <a:off x="4211960" y="1810435"/>
            <a:ext cx="1520711" cy="1474549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 bwMode="auto">
          <a:xfrm flipH="1">
            <a:off x="4211960" y="2652716"/>
            <a:ext cx="2448273" cy="632268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40 Conector recto de flecha"/>
          <p:cNvCxnSpPr/>
          <p:nvPr/>
        </p:nvCxnSpPr>
        <p:spPr bwMode="auto">
          <a:xfrm flipH="1" flipV="1">
            <a:off x="4550970" y="3413667"/>
            <a:ext cx="2757334" cy="375373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 bwMode="auto">
          <a:xfrm flipH="1" flipV="1">
            <a:off x="4427984" y="3427405"/>
            <a:ext cx="1356311" cy="937700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47 Conector recto de flecha"/>
          <p:cNvCxnSpPr/>
          <p:nvPr/>
        </p:nvCxnSpPr>
        <p:spPr bwMode="auto">
          <a:xfrm flipH="1" flipV="1">
            <a:off x="4421661" y="3427405"/>
            <a:ext cx="550654" cy="1549486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 bwMode="auto">
          <a:xfrm flipV="1">
            <a:off x="3347864" y="4653137"/>
            <a:ext cx="216024" cy="221736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6" name="15 Grupo"/>
          <p:cNvGrpSpPr/>
          <p:nvPr/>
        </p:nvGrpSpPr>
        <p:grpSpPr>
          <a:xfrm>
            <a:off x="1850174" y="4884693"/>
            <a:ext cx="1713714" cy="1335132"/>
            <a:chOff x="-1908720" y="3455239"/>
            <a:chExt cx="1713714" cy="1335132"/>
          </a:xfrm>
        </p:grpSpPr>
        <p:sp>
          <p:nvSpPr>
            <p:cNvPr id="37" name="36 Rectángulo"/>
            <p:cNvSpPr/>
            <p:nvPr/>
          </p:nvSpPr>
          <p:spPr bwMode="auto">
            <a:xfrm>
              <a:off x="-1908720" y="3458538"/>
              <a:ext cx="1713713" cy="13318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Aularios Hospital Severo Ochoa</a:t>
              </a:r>
            </a:p>
          </p:txBody>
        </p:sp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08719" y="3455239"/>
              <a:ext cx="1713713" cy="965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16 Grupo"/>
          <p:cNvGrpSpPr/>
          <p:nvPr/>
        </p:nvGrpSpPr>
        <p:grpSpPr>
          <a:xfrm>
            <a:off x="639379" y="3475062"/>
            <a:ext cx="1833917" cy="1296144"/>
            <a:chOff x="-1929646" y="3789040"/>
            <a:chExt cx="1833917" cy="1296144"/>
          </a:xfrm>
        </p:grpSpPr>
        <p:sp>
          <p:nvSpPr>
            <p:cNvPr id="42" name="41 Rectángulo"/>
            <p:cNvSpPr/>
            <p:nvPr/>
          </p:nvSpPr>
          <p:spPr bwMode="auto">
            <a:xfrm>
              <a:off x="-1923488" y="3789040"/>
              <a:ext cx="1827759" cy="129614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  <a:headEnd type="none" w="med" len="med"/>
              <a:tailEnd type="none" w="med" len="med"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36000" tIns="36000" rIns="36000" bIns="36000" numCol="1" rtlCol="0" anchor="b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200" b="1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latin typeface="Calibri" pitchFamily="34" charset="0"/>
                  <a:cs typeface="Calibri" pitchFamily="34" charset="0"/>
                </a:rPr>
                <a:t>Aularios Hospital Cruz Roja</a:t>
              </a:r>
            </a:p>
          </p:txBody>
        </p:sp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9646" y="3806297"/>
              <a:ext cx="1833917" cy="903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7" name="46 Conector recto de flecha"/>
          <p:cNvCxnSpPr>
            <a:stCxn id="25603" idx="3"/>
          </p:cNvCxnSpPr>
          <p:nvPr/>
        </p:nvCxnSpPr>
        <p:spPr bwMode="auto">
          <a:xfrm flipV="1">
            <a:off x="2473296" y="3413666"/>
            <a:ext cx="1594648" cy="530583"/>
          </a:xfrm>
          <a:prstGeom prst="straightConnector1">
            <a:avLst/>
          </a:prstGeom>
          <a:ln w="28575">
            <a:headEnd type="none" w="med" len="med"/>
            <a:tailEnd type="arrow"/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2987824" y="4365104"/>
            <a:ext cx="41910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de uax au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1378"/>
            <a:ext cx="3881746" cy="24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83567" y="110381"/>
            <a:ext cx="1763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Aulas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3779290"/>
            <a:ext cx="4176464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800" dirty="0" smtClean="0">
                <a:solidFill>
                  <a:srgbClr val="C00000"/>
                </a:solidFill>
              </a:rPr>
              <a:t>200 Aulas de 5 </a:t>
            </a:r>
            <a:r>
              <a:rPr lang="es-ES" sz="2800" dirty="0">
                <a:solidFill>
                  <a:srgbClr val="C00000"/>
                </a:solidFill>
              </a:rPr>
              <a:t>a</a:t>
            </a:r>
            <a:r>
              <a:rPr lang="es-ES" sz="2800" dirty="0" smtClean="0">
                <a:solidFill>
                  <a:srgbClr val="C00000"/>
                </a:solidFill>
              </a:rPr>
              <a:t> 60 alumnos/aula</a:t>
            </a:r>
          </a:p>
          <a:p>
            <a:r>
              <a:rPr lang="es-ES" sz="2800" dirty="0" smtClean="0">
                <a:solidFill>
                  <a:srgbClr val="C00000"/>
                </a:solidFill>
              </a:rPr>
              <a:t>Videoconferencia</a:t>
            </a:r>
            <a:endParaRPr lang="es-ES" sz="2800" dirty="0">
              <a:solidFill>
                <a:srgbClr val="C00000"/>
              </a:solidFill>
            </a:endParaRPr>
          </a:p>
          <a:p>
            <a:r>
              <a:rPr lang="es-ES" sz="2800" dirty="0">
                <a:solidFill>
                  <a:srgbClr val="C00000"/>
                </a:solidFill>
              </a:rPr>
              <a:t>eLearning LMS</a:t>
            </a:r>
          </a:p>
          <a:p>
            <a:pPr>
              <a:lnSpc>
                <a:spcPct val="100000"/>
              </a:lnSpc>
            </a:pPr>
            <a:r>
              <a:rPr lang="es-ES" sz="2800" dirty="0" smtClean="0">
                <a:solidFill>
                  <a:srgbClr val="C00000"/>
                </a:solidFill>
              </a:rPr>
              <a:t>Complejo espacio RF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8761" y="1568592"/>
            <a:ext cx="263097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2" y="1562574"/>
            <a:ext cx="1212737" cy="176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116632"/>
            <a:ext cx="2919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Biblioteca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64900" y="976707"/>
            <a:ext cx="3386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dirty="0" smtClean="0">
                <a:solidFill>
                  <a:srgbClr val="C00000"/>
                </a:solidFill>
              </a:rPr>
              <a:t>Hasta 400 usuarios concurrentes.</a:t>
            </a:r>
            <a:endParaRPr lang="es-ES" sz="3200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767" y="3196246"/>
            <a:ext cx="4506604" cy="251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Resultado de imagen de biblioteca ua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2388"/>
            <a:ext cx="3456384" cy="51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533900" y="5711539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1400" dirty="0" err="1" smtClean="0">
                <a:solidFill>
                  <a:srgbClr val="C00000"/>
                </a:solidFill>
              </a:rPr>
              <a:t>Acces</a:t>
            </a:r>
            <a:r>
              <a:rPr lang="es-ES" sz="1400" dirty="0" smtClean="0">
                <a:solidFill>
                  <a:srgbClr val="C00000"/>
                </a:solidFill>
              </a:rPr>
              <a:t> </a:t>
            </a:r>
            <a:r>
              <a:rPr lang="es-ES" sz="1400" dirty="0" err="1" smtClean="0">
                <a:solidFill>
                  <a:srgbClr val="C00000"/>
                </a:solidFill>
              </a:rPr>
              <a:t>strategy</a:t>
            </a:r>
            <a:r>
              <a:rPr lang="es-ES" sz="1400" dirty="0" smtClean="0">
                <a:solidFill>
                  <a:srgbClr val="C00000"/>
                </a:solidFill>
              </a:rPr>
              <a:t>           Band </a:t>
            </a:r>
            <a:r>
              <a:rPr lang="es-ES" sz="1400" dirty="0" err="1" smtClean="0">
                <a:solidFill>
                  <a:srgbClr val="C00000"/>
                </a:solidFill>
              </a:rPr>
              <a:t>steering</a:t>
            </a:r>
            <a:r>
              <a:rPr lang="es-ES" sz="1400" dirty="0" smtClean="0">
                <a:solidFill>
                  <a:srgbClr val="C00000"/>
                </a:solidFill>
              </a:rPr>
              <a:t>              </a:t>
            </a:r>
            <a:r>
              <a:rPr lang="es-ES" sz="1400" dirty="0" err="1" smtClean="0">
                <a:solidFill>
                  <a:srgbClr val="C00000"/>
                </a:solidFill>
              </a:rPr>
              <a:t>QoS</a:t>
            </a:r>
            <a:endParaRPr lang="es-ES" sz="1400" dirty="0" smtClean="0">
              <a:solidFill>
                <a:srgbClr val="C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683568" y="110381"/>
            <a:ext cx="6774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Restaurante - </a:t>
            </a:r>
            <a:r>
              <a:rPr lang="es-ES" sz="6000" dirty="0">
                <a:solidFill>
                  <a:srgbClr val="C00000"/>
                </a:solidFill>
              </a:rPr>
              <a:t>C</a:t>
            </a:r>
            <a:r>
              <a:rPr lang="es-ES" sz="6000" dirty="0" smtClean="0">
                <a:solidFill>
                  <a:srgbClr val="C00000"/>
                </a:solidFill>
              </a:rPr>
              <a:t>afetería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790295" y="3717032"/>
            <a:ext cx="46458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dirty="0" smtClean="0">
                <a:solidFill>
                  <a:srgbClr val="C00000"/>
                </a:solidFill>
              </a:rPr>
              <a:t>Hasta 3000 visitas al día</a:t>
            </a:r>
          </a:p>
          <a:p>
            <a:pPr>
              <a:lnSpc>
                <a:spcPct val="100000"/>
              </a:lnSpc>
            </a:pPr>
            <a:r>
              <a:rPr lang="es-ES" sz="3200" dirty="0" smtClean="0">
                <a:solidFill>
                  <a:srgbClr val="C00000"/>
                </a:solidFill>
              </a:rPr>
              <a:t>Trabajos en grupo</a:t>
            </a:r>
          </a:p>
          <a:p>
            <a:pPr>
              <a:lnSpc>
                <a:spcPct val="100000"/>
              </a:lnSpc>
            </a:pPr>
            <a:r>
              <a:rPr lang="es-ES" sz="3200" dirty="0" smtClean="0">
                <a:solidFill>
                  <a:srgbClr val="C00000"/>
                </a:solidFill>
              </a:rPr>
              <a:t>Visitantes - </a:t>
            </a:r>
            <a:r>
              <a:rPr lang="es-ES" sz="3200" dirty="0" err="1" smtClean="0">
                <a:solidFill>
                  <a:srgbClr val="C00000"/>
                </a:solidFill>
              </a:rPr>
              <a:t>hotspots</a:t>
            </a:r>
            <a:endParaRPr lang="es-ES" sz="3200" dirty="0" smtClean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es-ES" sz="3200" dirty="0">
                <a:solidFill>
                  <a:srgbClr val="C00000"/>
                </a:solidFill>
              </a:rPr>
              <a:t>Á</a:t>
            </a:r>
            <a:r>
              <a:rPr lang="es-ES" sz="3200" dirty="0" smtClean="0">
                <a:solidFill>
                  <a:srgbClr val="C00000"/>
                </a:solidFill>
              </a:rPr>
              <a:t>rea de riesgo adecuada para el uso de WIPS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41378"/>
            <a:ext cx="8280920" cy="272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ireo.com/uploads/RTEmagicC_Social-WiFi_02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89053"/>
            <a:ext cx="1368152" cy="8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sultado de imagen de wips securit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85184"/>
            <a:ext cx="151527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94" y="941378"/>
            <a:ext cx="7857561" cy="30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83568" y="110381"/>
            <a:ext cx="5165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Espacios abiertos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90294" y="4307612"/>
            <a:ext cx="5077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3200" dirty="0" smtClean="0">
                <a:solidFill>
                  <a:srgbClr val="C00000"/>
                </a:solidFill>
              </a:rPr>
              <a:t>Conexión en </a:t>
            </a:r>
            <a:r>
              <a:rPr lang="es-ES" sz="3200" dirty="0" err="1" smtClean="0">
                <a:solidFill>
                  <a:srgbClr val="C00000"/>
                </a:solidFill>
              </a:rPr>
              <a:t>itinerancia</a:t>
            </a:r>
            <a:r>
              <a:rPr lang="es-ES" sz="3200" dirty="0" smtClean="0">
                <a:solidFill>
                  <a:srgbClr val="C00000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endParaRPr lang="es-ES" sz="32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</a:pPr>
            <a:r>
              <a:rPr lang="es-ES" sz="3200" dirty="0" smtClean="0">
                <a:solidFill>
                  <a:srgbClr val="C00000"/>
                </a:solidFill>
              </a:rPr>
              <a:t>Grandes superficies que cubrir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83568" y="110381"/>
            <a:ext cx="2465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Eventos</a:t>
            </a:r>
            <a:endParaRPr lang="es-ES" sz="6000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246201" cy="51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83568" y="5908615"/>
            <a:ext cx="7643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dirty="0" smtClean="0">
                <a:solidFill>
                  <a:srgbClr val="C00000"/>
                </a:solidFill>
              </a:rPr>
              <a:t>Alta Densidad de usuarios - video </a:t>
            </a:r>
            <a:r>
              <a:rPr lang="es-ES" sz="2000" dirty="0" err="1" smtClean="0">
                <a:solidFill>
                  <a:srgbClr val="C00000"/>
                </a:solidFill>
              </a:rPr>
              <a:t>streaming</a:t>
            </a:r>
            <a:r>
              <a:rPr lang="es-ES" sz="2000" dirty="0" smtClean="0">
                <a:solidFill>
                  <a:srgbClr val="C00000"/>
                </a:solidFill>
              </a:rPr>
              <a:t> masivo  - Soporte a Visitantes 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24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83568" y="116632"/>
            <a:ext cx="512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C00000"/>
                </a:solidFill>
              </a:rPr>
              <a:t>Entorno sanitario </a:t>
            </a:r>
            <a:endParaRPr lang="es-ES" sz="6000" dirty="0">
              <a:solidFill>
                <a:srgbClr val="C0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644008" y="966704"/>
            <a:ext cx="4320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C00000"/>
                </a:solidFill>
              </a:rPr>
              <a:t>3</a:t>
            </a:r>
            <a:r>
              <a:rPr lang="es-ES" sz="2800" b="1" dirty="0" smtClean="0">
                <a:solidFill>
                  <a:srgbClr val="C00000"/>
                </a:solidFill>
              </a:rPr>
              <a:t> Edificios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C00000"/>
                </a:solidFill>
              </a:rPr>
              <a:t>H</a:t>
            </a:r>
            <a:r>
              <a:rPr lang="es-ES" sz="2800" b="1" dirty="0" smtClean="0">
                <a:solidFill>
                  <a:srgbClr val="C00000"/>
                </a:solidFill>
              </a:rPr>
              <a:t>asta 130 boxes odontología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solidFill>
                  <a:srgbClr val="C00000"/>
                </a:solidFill>
              </a:rPr>
              <a:t>Hotspots</a:t>
            </a:r>
            <a:r>
              <a:rPr lang="es-ES" sz="2800" b="1" dirty="0" smtClean="0">
                <a:solidFill>
                  <a:srgbClr val="C00000"/>
                </a:solidFill>
              </a:rPr>
              <a:t> para pacientes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b="1" dirty="0" err="1" smtClean="0">
                <a:solidFill>
                  <a:srgbClr val="C00000"/>
                </a:solidFill>
              </a:rPr>
              <a:t>Telefonia</a:t>
            </a:r>
            <a:r>
              <a:rPr lang="es-ES" sz="2800" b="1" dirty="0" smtClean="0">
                <a:solidFill>
                  <a:srgbClr val="C00000"/>
                </a:solidFill>
              </a:rPr>
              <a:t> IP sobre </a:t>
            </a:r>
            <a:r>
              <a:rPr lang="es-ES" sz="2800" b="1" dirty="0" err="1" smtClean="0">
                <a:solidFill>
                  <a:srgbClr val="C00000"/>
                </a:solidFill>
              </a:rPr>
              <a:t>Wifi</a:t>
            </a:r>
            <a:r>
              <a:rPr lang="es-ES" sz="2800" b="1" dirty="0" smtClean="0">
                <a:solidFill>
                  <a:srgbClr val="C00000"/>
                </a:solidFill>
              </a:rPr>
              <a:t> </a:t>
            </a:r>
            <a:endParaRPr lang="es-ES" sz="2800" b="1" dirty="0">
              <a:solidFill>
                <a:srgbClr val="C0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C00000"/>
                </a:solidFill>
              </a:rPr>
              <a:t>Soporte para dispositivos (</a:t>
            </a:r>
            <a:r>
              <a:rPr lang="es-ES" sz="2800" b="1" dirty="0" err="1" smtClean="0">
                <a:solidFill>
                  <a:srgbClr val="C00000"/>
                </a:solidFill>
              </a:rPr>
              <a:t>tablets</a:t>
            </a:r>
            <a:r>
              <a:rPr lang="es-ES" sz="2800" b="1" dirty="0" smtClean="0">
                <a:solidFill>
                  <a:srgbClr val="C00000"/>
                </a:solidFill>
              </a:rPr>
              <a:t>, cámaras, portafirmas…)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800" b="1" dirty="0" smtClean="0">
                <a:solidFill>
                  <a:srgbClr val="C00000"/>
                </a:solidFill>
              </a:rPr>
              <a:t>Gestión centralizada de la red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3" y="3981513"/>
            <a:ext cx="1478355" cy="193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://clinicaodontologica.uax.es/fileadmin/user_upload/centro_odontologico/imagenes/clinic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3" y="1033488"/>
            <a:ext cx="3748402" cy="11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86" y="4005064"/>
            <a:ext cx="1688459" cy="196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3" y="2327805"/>
            <a:ext cx="3760642" cy="152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4566FE-A81D-474A-B678-A0AF438756F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nencia_business_forum_V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ponencia_business_forum_V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 w="3175">
          <a:solidFill>
            <a:schemeClr val="bg1">
              <a:lumMod val="50000"/>
            </a:schemeClr>
          </a:solidFill>
          <a:headEnd type="none" w="med" len="med"/>
          <a:tailEnd type="none" w="med" len="med"/>
        </a:ln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headEnd type="none" w="med" len="med"/>
          <a:tailEnd type="none" w="med" len="med"/>
        </a:ln>
        <a:ex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ponencia_business_forum_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encia_business_forum_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nencia_business_forum_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encia_business_forum_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encia_business_forum_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encia_business_forum_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nencia_business_forum_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14634</TotalTime>
  <Words>2632</Words>
  <Application>Microsoft Office PowerPoint</Application>
  <PresentationFormat>Presentación en pantalla (4:3)</PresentationFormat>
  <Paragraphs>360</Paragraphs>
  <Slides>22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4" baseType="lpstr">
      <vt:lpstr>ponencia_business_forum_V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DISEÑO Y DESPLIEGUE RADIO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Tecnologías de la Información en la UAX</dc:title>
  <dc:creator>Santiago;Gerardo Jiménez</dc:creator>
  <cp:lastModifiedBy>Juan Angel Carretero Trigo</cp:lastModifiedBy>
  <cp:revision>270</cp:revision>
  <cp:lastPrinted>2017-11-29T17:30:01Z</cp:lastPrinted>
  <dcterms:created xsi:type="dcterms:W3CDTF">2007-01-12T11:49:41Z</dcterms:created>
  <dcterms:modified xsi:type="dcterms:W3CDTF">2017-11-29T17:37:30Z</dcterms:modified>
</cp:coreProperties>
</file>