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334" r:id="rId6"/>
    <p:sldId id="335" r:id="rId7"/>
    <p:sldId id="311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1" r:id="rId19"/>
    <p:sldId id="332" r:id="rId20"/>
    <p:sldId id="333" r:id="rId21"/>
    <p:sldId id="336" r:id="rId22"/>
  </p:sldIdLst>
  <p:sldSz cx="12188825" cy="6858000"/>
  <p:notesSz cx="6858000" cy="9144000"/>
  <p:custDataLst>
    <p:tags r:id="rId25"/>
  </p:custData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9" autoAdjust="0"/>
  </p:normalViewPr>
  <p:slideViewPr>
    <p:cSldViewPr showGuides="1">
      <p:cViewPr varScale="1">
        <p:scale>
          <a:sx n="47" d="100"/>
          <a:sy n="47" d="100"/>
        </p:scale>
        <p:origin x="66" y="22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emanuel\OneDrive%20-%20Universidad%20de%20Castilla-La%20Mancha\Presentaciones%20y%20Ponencias\2017%20Foro%20Movilidad\Copia%20de%20Encuesta%20Infraestructuras%20Wi-Fi%202017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emanuel\OneDrive%20-%20Universidad%20de%20Castilla-La%20Mancha\Presentaciones%20y%20Ponencias\2017%20Foro%20Movilidad\Copia%20de%20Encuesta%20Infraestructuras%20Wi-Fi%202017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emanuel\OneDrive%20-%20Universidad%20de%20Castilla-La%20Mancha\Presentaciones%20y%20Ponencias\2017%20Foro%20Movilidad\Copia%20de%20Encuesta%20Infraestructuras%20Wi-Fi%202017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.demanuel\OneDrive%20-%20Universidad%20de%20Castilla-La%20Mancha\Presentaciones%20y%20Ponencias\2017%20Foro%20Movilidad\Copia%20de%20Encuesta%20Infraestructuras%20Wi-Fi%202017%20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emanuel\AppData\Local\Microsoft\Windows\INetCache\Content.Outlook\22I102V6\Encuesta%20Infraestructuras%20Wi-Fi%202017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.demanuel\AppData\Local\Microsoft\Windows\INetCache\Content.Outlook\22I102V6\Encuesta%20Infraestructuras%20Wi-Fi%202017%20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emanuel\OneDrive%20-%20Universidad%20de%20Castilla-La%20Mancha\Presentaciones%20y%20Ponencias\2017%20Foro%20Movilidad\Copia%20de%20Encuesta%20Infraestructuras%20Wi-Fi%202017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s.demanuel\OneDrive%20-%20Universidad%20de%20Castilla-La%20Mancha\Presentaciones%20y%20Ponencias\2017%20Foro%20Movilidad\Copia%20de%20Encuesta%20Infraestructuras%20Wi-Fi%202017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.demanuel\OneDrive%20-%20Universidad%20de%20Castilla-La%20Mancha\Presentaciones%20y%20Ponencias\2017%20Foro%20Movilidad\Copia%20de%20Encuesta%20Infraestructuras%20Wi-Fi%202017%20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arlos.demanuel\OneDrive%20-%20Universidad%20de%20Castilla-La%20Mancha\Presentaciones%20y%20Ponencias\2017%20Foro%20Movilidad\Copia%20de%20Encuesta%20Infraestructuras%20Wi-Fi%202017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NumUsr!$E$4:$E$7</c:f>
              <c:strCache>
                <c:ptCount val="4"/>
                <c:pt idx="0">
                  <c:v>&lt;100 usuarios</c:v>
                </c:pt>
                <c:pt idx="1">
                  <c:v>de 1000 a 10000</c:v>
                </c:pt>
                <c:pt idx="2">
                  <c:v>de 10000 a 40000</c:v>
                </c:pt>
                <c:pt idx="3">
                  <c:v>de 40000 a 60000</c:v>
                </c:pt>
              </c:strCache>
            </c:strRef>
          </c:cat>
          <c:val>
            <c:numRef>
              <c:f>NumUsr!$G$4:$G$7</c:f>
              <c:numCache>
                <c:formatCode>0%</c:formatCode>
                <c:ptCount val="4"/>
                <c:pt idx="0">
                  <c:v>0.26470588235294118</c:v>
                </c:pt>
                <c:pt idx="1">
                  <c:v>0.20588235294117646</c:v>
                </c:pt>
                <c:pt idx="2">
                  <c:v>0.35294117647058826</c:v>
                </c:pt>
                <c:pt idx="3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0-4B5D-ABAF-7F257EA3A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367672"/>
        <c:axId val="457364720"/>
      </c:barChart>
      <c:catAx>
        <c:axId val="45736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7364720"/>
        <c:crosses val="autoZero"/>
        <c:auto val="1"/>
        <c:lblAlgn val="ctr"/>
        <c:lblOffset val="100"/>
        <c:noMultiLvlLbl val="0"/>
      </c:catAx>
      <c:valAx>
        <c:axId val="45736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736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Hoja5!$F$18:$F$21</c:f>
              <c:strCache>
                <c:ptCount val="4"/>
                <c:pt idx="0">
                  <c:v>No; prefiero que sólo se publiquen resultados agregados sin identificar a mi institución</c:v>
                </c:pt>
                <c:pt idx="1">
                  <c:v>Sí pero sólo difundido entre las instituciones que participan en la encuesta</c:v>
                </c:pt>
                <c:pt idx="2">
                  <c:v>Sí, no me importa que sea público</c:v>
                </c:pt>
                <c:pt idx="3">
                  <c:v>Ns/Nc</c:v>
                </c:pt>
              </c:strCache>
            </c:strRef>
          </c:cat>
          <c:val>
            <c:numRef>
              <c:f>Hoja5!$H$18:$H$21</c:f>
              <c:numCache>
                <c:formatCode>0%</c:formatCode>
                <c:ptCount val="4"/>
                <c:pt idx="0">
                  <c:v>0.5</c:v>
                </c:pt>
                <c:pt idx="1">
                  <c:v>0.3235294117647059</c:v>
                </c:pt>
                <c:pt idx="2">
                  <c:v>0.14705882352941177</c:v>
                </c:pt>
                <c:pt idx="3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7-4388-A7EE-7E7D9E889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5322032"/>
        <c:axId val="505321704"/>
      </c:barChart>
      <c:catAx>
        <c:axId val="50532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5321704"/>
        <c:crosses val="autoZero"/>
        <c:auto val="1"/>
        <c:lblAlgn val="ctr"/>
        <c:lblOffset val="100"/>
        <c:noMultiLvlLbl val="0"/>
      </c:catAx>
      <c:valAx>
        <c:axId val="505321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532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Fabricantes!$E$44:$E$57</c:f>
              <c:strCache>
                <c:ptCount val="14"/>
                <c:pt idx="0">
                  <c:v>CISCO</c:v>
                </c:pt>
                <c:pt idx="1">
                  <c:v>Aruba-HPE</c:v>
                </c:pt>
                <c:pt idx="2">
                  <c:v>Extreme Networks</c:v>
                </c:pt>
                <c:pt idx="3">
                  <c:v>Ubiquiti</c:v>
                </c:pt>
                <c:pt idx="4">
                  <c:v>Huawei</c:v>
                </c:pt>
                <c:pt idx="5">
                  <c:v>Juniper</c:v>
                </c:pt>
                <c:pt idx="6">
                  <c:v>Meru</c:v>
                </c:pt>
                <c:pt idx="7">
                  <c:v>ALE</c:v>
                </c:pt>
                <c:pt idx="8">
                  <c:v>Aerohive</c:v>
                </c:pt>
                <c:pt idx="9">
                  <c:v>D-Link</c:v>
                </c:pt>
                <c:pt idx="10">
                  <c:v>Mojo Networks</c:v>
                </c:pt>
                <c:pt idx="11">
                  <c:v>Netgear</c:v>
                </c:pt>
                <c:pt idx="12">
                  <c:v>Riverbed</c:v>
                </c:pt>
                <c:pt idx="13">
                  <c:v>Watchguard</c:v>
                </c:pt>
              </c:strCache>
            </c:strRef>
          </c:cat>
          <c:val>
            <c:numRef>
              <c:f>Fabricantes!$G$44:$G$57</c:f>
              <c:numCache>
                <c:formatCode>0%</c:formatCode>
                <c:ptCount val="14"/>
                <c:pt idx="0">
                  <c:v>0.40425531914893614</c:v>
                </c:pt>
                <c:pt idx="1">
                  <c:v>0.19148936170212766</c:v>
                </c:pt>
                <c:pt idx="2">
                  <c:v>6.3829787234042548E-2</c:v>
                </c:pt>
                <c:pt idx="3">
                  <c:v>6.3829787234042548E-2</c:v>
                </c:pt>
                <c:pt idx="4">
                  <c:v>4.2553191489361701E-2</c:v>
                </c:pt>
                <c:pt idx="5">
                  <c:v>4.2553191489361701E-2</c:v>
                </c:pt>
                <c:pt idx="6">
                  <c:v>4.2553191489361701E-2</c:v>
                </c:pt>
                <c:pt idx="7">
                  <c:v>2.1276595744680851E-2</c:v>
                </c:pt>
                <c:pt idx="8">
                  <c:v>2.1276595744680851E-2</c:v>
                </c:pt>
                <c:pt idx="9">
                  <c:v>2.1276595744680851E-2</c:v>
                </c:pt>
                <c:pt idx="10">
                  <c:v>2.1276595744680851E-2</c:v>
                </c:pt>
                <c:pt idx="11">
                  <c:v>2.1276595744680851E-2</c:v>
                </c:pt>
                <c:pt idx="12">
                  <c:v>2.1276595744680851E-2</c:v>
                </c:pt>
                <c:pt idx="13">
                  <c:v>2.1276595744680851E-2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27-4F00-922E-784792910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7372592"/>
        <c:axId val="457379152"/>
      </c:barChart>
      <c:catAx>
        <c:axId val="45737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7379152"/>
        <c:crosses val="autoZero"/>
        <c:auto val="1"/>
        <c:lblAlgn val="ctr"/>
        <c:lblOffset val="100"/>
        <c:noMultiLvlLbl val="0"/>
      </c:catAx>
      <c:valAx>
        <c:axId val="45737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737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70785597951725E-2"/>
          <c:y val="0.11414734092670847"/>
          <c:w val="0.73387544114811187"/>
          <c:h val="0.690767156171146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NumAP!$C$1</c:f>
              <c:strCache>
                <c:ptCount val="1"/>
                <c:pt idx="0">
                  <c:v>Numero AP</c:v>
                </c:pt>
              </c:strCache>
            </c:strRef>
          </c:tx>
          <c:invertIfNegative val="0"/>
          <c:cat>
            <c:strRef>
              <c:f>NumAP!$A$2:$A$15</c:f>
              <c:strCache>
                <c:ptCount val="14"/>
                <c:pt idx="0">
                  <c:v>CISCO</c:v>
                </c:pt>
                <c:pt idx="1">
                  <c:v>Aruba-HPE</c:v>
                </c:pt>
                <c:pt idx="2">
                  <c:v>Extreme Networks</c:v>
                </c:pt>
                <c:pt idx="3">
                  <c:v>Huawei</c:v>
                </c:pt>
                <c:pt idx="4">
                  <c:v>ALE</c:v>
                </c:pt>
                <c:pt idx="5">
                  <c:v>Ubiquiti</c:v>
                </c:pt>
                <c:pt idx="6">
                  <c:v>Meru</c:v>
                </c:pt>
                <c:pt idx="7">
                  <c:v>Mojo Networks</c:v>
                </c:pt>
                <c:pt idx="8">
                  <c:v>Juniper</c:v>
                </c:pt>
                <c:pt idx="9">
                  <c:v>Aerohive</c:v>
                </c:pt>
                <c:pt idx="10">
                  <c:v>Riverbed</c:v>
                </c:pt>
                <c:pt idx="11">
                  <c:v>D-Link</c:v>
                </c:pt>
                <c:pt idx="12">
                  <c:v>Netgear</c:v>
                </c:pt>
                <c:pt idx="13">
                  <c:v>Watchguard</c:v>
                </c:pt>
              </c:strCache>
            </c:strRef>
          </c:cat>
          <c:val>
            <c:numRef>
              <c:f>NumAP!$C$2:$C$15</c:f>
              <c:numCache>
                <c:formatCode>_-* #,##0\ _€_-;\-* #,##0\ _€_-;_-* "-"??\ _€_-;_-@_-</c:formatCode>
                <c:ptCount val="14"/>
                <c:pt idx="0">
                  <c:v>13498</c:v>
                </c:pt>
                <c:pt idx="1">
                  <c:v>7231</c:v>
                </c:pt>
                <c:pt idx="2">
                  <c:v>2236</c:v>
                </c:pt>
                <c:pt idx="3">
                  <c:v>2005</c:v>
                </c:pt>
                <c:pt idx="4">
                  <c:v>1070</c:v>
                </c:pt>
                <c:pt idx="5">
                  <c:v>696</c:v>
                </c:pt>
                <c:pt idx="6">
                  <c:v>458</c:v>
                </c:pt>
                <c:pt idx="7">
                  <c:v>350</c:v>
                </c:pt>
                <c:pt idx="8">
                  <c:v>320</c:v>
                </c:pt>
                <c:pt idx="9">
                  <c:v>120</c:v>
                </c:pt>
                <c:pt idx="10">
                  <c:v>108</c:v>
                </c:pt>
                <c:pt idx="11">
                  <c:v>70</c:v>
                </c:pt>
                <c:pt idx="12">
                  <c:v>70</c:v>
                </c:pt>
                <c:pt idx="1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1-4319-A97C-098F34A50F63}"/>
            </c:ext>
          </c:extLst>
        </c:ser>
        <c:ser>
          <c:idx val="1"/>
          <c:order val="1"/>
          <c:tx>
            <c:strRef>
              <c:f>NumAP!$D$1</c:f>
              <c:strCache>
                <c:ptCount val="1"/>
                <c:pt idx="0">
                  <c:v>Previstos</c:v>
                </c:pt>
              </c:strCache>
            </c:strRef>
          </c:tx>
          <c:invertIfNegative val="0"/>
          <c:cat>
            <c:strRef>
              <c:f>NumAP!$A$2:$A$15</c:f>
              <c:strCache>
                <c:ptCount val="14"/>
                <c:pt idx="0">
                  <c:v>CISCO</c:v>
                </c:pt>
                <c:pt idx="1">
                  <c:v>Aruba-HPE</c:v>
                </c:pt>
                <c:pt idx="2">
                  <c:v>Extreme Networks</c:v>
                </c:pt>
                <c:pt idx="3">
                  <c:v>Huawei</c:v>
                </c:pt>
                <c:pt idx="4">
                  <c:v>ALE</c:v>
                </c:pt>
                <c:pt idx="5">
                  <c:v>Ubiquiti</c:v>
                </c:pt>
                <c:pt idx="6">
                  <c:v>Meru</c:v>
                </c:pt>
                <c:pt idx="7">
                  <c:v>Mojo Networks</c:v>
                </c:pt>
                <c:pt idx="8">
                  <c:v>Juniper</c:v>
                </c:pt>
                <c:pt idx="9">
                  <c:v>Aerohive</c:v>
                </c:pt>
                <c:pt idx="10">
                  <c:v>Riverbed</c:v>
                </c:pt>
                <c:pt idx="11">
                  <c:v>D-Link</c:v>
                </c:pt>
                <c:pt idx="12">
                  <c:v>Netgear</c:v>
                </c:pt>
                <c:pt idx="13">
                  <c:v>Watchguard</c:v>
                </c:pt>
              </c:strCache>
            </c:strRef>
          </c:cat>
          <c:val>
            <c:numRef>
              <c:f>NumAP!$D$2:$D$15</c:f>
              <c:numCache>
                <c:formatCode>_-* #,##0\ _€_-;\-* #,##0\ _€_-;_-* "-"??\ _€_-;_-@_-</c:formatCode>
                <c:ptCount val="14"/>
                <c:pt idx="0">
                  <c:v>3183</c:v>
                </c:pt>
                <c:pt idx="1">
                  <c:v>2100</c:v>
                </c:pt>
                <c:pt idx="2">
                  <c:v>225</c:v>
                </c:pt>
                <c:pt idx="3">
                  <c:v>395</c:v>
                </c:pt>
                <c:pt idx="4">
                  <c:v>480</c:v>
                </c:pt>
                <c:pt idx="5">
                  <c:v>50</c:v>
                </c:pt>
                <c:pt idx="6">
                  <c:v>210</c:v>
                </c:pt>
                <c:pt idx="7">
                  <c:v>150</c:v>
                </c:pt>
                <c:pt idx="8">
                  <c:v>125</c:v>
                </c:pt>
                <c:pt idx="9">
                  <c:v>10</c:v>
                </c:pt>
                <c:pt idx="10">
                  <c:v>60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1-4319-A97C-098F34A50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2914944"/>
        <c:axId val="110639872"/>
      </c:barChart>
      <c:catAx>
        <c:axId val="112914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2700000" vert="horz"/>
          <a:lstStyle/>
          <a:p>
            <a:pPr>
              <a:defRPr sz="1200" b="1"/>
            </a:pPr>
            <a:endParaRPr lang="es-ES"/>
          </a:p>
        </c:txPr>
        <c:crossAx val="110639872"/>
        <c:crosses val="autoZero"/>
        <c:auto val="1"/>
        <c:lblAlgn val="ctr"/>
        <c:lblOffset val="100"/>
        <c:tickLblSkip val="1"/>
        <c:noMultiLvlLbl val="0"/>
      </c:catAx>
      <c:valAx>
        <c:axId val="110639872"/>
        <c:scaling>
          <c:orientation val="minMax"/>
        </c:scaling>
        <c:delete val="0"/>
        <c:axPos val="l"/>
        <c:majorGridlines/>
        <c:numFmt formatCode="_-* #,##0\ _€_-;\-* #,##0\ _€_-;_-* &quot;-&quot;??\ _€_-;_-@_-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ES"/>
          </a:p>
        </c:txPr>
        <c:crossAx val="112914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Satisf!$L$27:$V$27</c:f>
              <c:strCache>
                <c:ptCount val="11"/>
                <c:pt idx="0">
                  <c:v>SIN DATOS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Satisf!$L$28:$V$28</c:f>
              <c:numCache>
                <c:formatCode>0%</c:formatCode>
                <c:ptCount val="11"/>
                <c:pt idx="0">
                  <c:v>0.17647058823529413</c:v>
                </c:pt>
                <c:pt idx="1">
                  <c:v>2.9411764705882353E-2</c:v>
                </c:pt>
                <c:pt idx="2">
                  <c:v>0</c:v>
                </c:pt>
                <c:pt idx="3">
                  <c:v>2.9411764705882353E-2</c:v>
                </c:pt>
                <c:pt idx="4">
                  <c:v>0</c:v>
                </c:pt>
                <c:pt idx="5">
                  <c:v>0</c:v>
                </c:pt>
                <c:pt idx="6">
                  <c:v>0.14705882352941177</c:v>
                </c:pt>
                <c:pt idx="7">
                  <c:v>0.26470588235294118</c:v>
                </c:pt>
                <c:pt idx="8">
                  <c:v>0.29411764705882354</c:v>
                </c:pt>
                <c:pt idx="9">
                  <c:v>0.11764705882352941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C-42AF-8921-E12D21302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696656"/>
        <c:axId val="501698624"/>
      </c:barChart>
      <c:catAx>
        <c:axId val="50169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1698624"/>
        <c:crosses val="autoZero"/>
        <c:auto val="1"/>
        <c:lblAlgn val="ctr"/>
        <c:lblOffset val="100"/>
        <c:noMultiLvlLbl val="0"/>
      </c:catAx>
      <c:valAx>
        <c:axId val="50169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169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susti!$A$1</c:f>
              <c:strCache>
                <c:ptCount val="1"/>
                <c:pt idx="0">
                  <c:v>¿ Estás pensando en actualizar la red WIFI ?</c:v>
                </c:pt>
              </c:strCache>
            </c:strRef>
          </c:tx>
          <c:invertIfNegative val="0"/>
          <c:cat>
            <c:strRef>
              <c:f>susti!$A$2:$D$2</c:f>
              <c:strCache>
                <c:ptCount val="4"/>
                <c:pt idx="0">
                  <c:v>No, la red está actualizada , sólo el evolutivo natural</c:v>
                </c:pt>
                <c:pt idx="1">
                  <c:v>Incremento de nodos con mismo fabricante</c:v>
                </c:pt>
                <c:pt idx="2">
                  <c:v>Sustitución de parque obsoleto</c:v>
                </c:pt>
                <c:pt idx="3">
                  <c:v>Buscando nuevos fabricantes para renovar la tecnología</c:v>
                </c:pt>
              </c:strCache>
            </c:strRef>
          </c:cat>
          <c:val>
            <c:numRef>
              <c:f>susti!$A$4:$D$4</c:f>
              <c:numCache>
                <c:formatCode>0%</c:formatCode>
                <c:ptCount val="4"/>
                <c:pt idx="0">
                  <c:v>0.44117647058823528</c:v>
                </c:pt>
                <c:pt idx="1">
                  <c:v>0.20588235294117646</c:v>
                </c:pt>
                <c:pt idx="2">
                  <c:v>0.41176470588235292</c:v>
                </c:pt>
                <c:pt idx="3">
                  <c:v>0.14705882352941177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D-4EE5-BEE6-9F9B1ABD1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391104"/>
        <c:axId val="78681728"/>
      </c:barChart>
      <c:catAx>
        <c:axId val="81391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8681728"/>
        <c:crosses val="autoZero"/>
        <c:auto val="1"/>
        <c:lblAlgn val="ctr"/>
        <c:lblOffset val="100"/>
        <c:noMultiLvlLbl val="0"/>
      </c:catAx>
      <c:valAx>
        <c:axId val="7868172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1391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Hoja2!$B$2:$F$2</c:f>
              <c:strCache>
                <c:ptCount val="5"/>
                <c:pt idx="0">
                  <c:v>Sin datos</c:v>
                </c:pt>
                <c:pt idx="1">
                  <c:v>&lt;25%</c:v>
                </c:pt>
                <c:pt idx="2">
                  <c:v>25-50%</c:v>
                </c:pt>
                <c:pt idx="3">
                  <c:v>50-75%</c:v>
                </c:pt>
                <c:pt idx="4">
                  <c:v>&gt;75%</c:v>
                </c:pt>
              </c:strCache>
            </c:strRef>
          </c:cat>
          <c:val>
            <c:numRef>
              <c:f>Hoja2!$B$37:$F$37</c:f>
              <c:numCache>
                <c:formatCode>0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3-4776-87FF-A8761C3CF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318056"/>
        <c:axId val="499318384"/>
      </c:barChart>
      <c:catAx>
        <c:axId val="49931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9318384"/>
        <c:crosses val="autoZero"/>
        <c:auto val="1"/>
        <c:lblAlgn val="ctr"/>
        <c:lblOffset val="100"/>
        <c:noMultiLvlLbl val="0"/>
      </c:catAx>
      <c:valAx>
        <c:axId val="49931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931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Hoja3!$B$2:$F$2</c:f>
              <c:strCache>
                <c:ptCount val="5"/>
                <c:pt idx="0">
                  <c:v>Sin datos</c:v>
                </c:pt>
                <c:pt idx="1">
                  <c:v>&lt;25%</c:v>
                </c:pt>
                <c:pt idx="2">
                  <c:v>25-50%</c:v>
                </c:pt>
                <c:pt idx="3">
                  <c:v>50-75%</c:v>
                </c:pt>
                <c:pt idx="4">
                  <c:v>&gt;75%</c:v>
                </c:pt>
              </c:strCache>
            </c:strRef>
          </c:cat>
          <c:val>
            <c:numRef>
              <c:f>Hoja3!$B$37:$F$37</c:f>
              <c:numCache>
                <c:formatCode>0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2-444E-8883-AF5AF93CD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1698296"/>
        <c:axId val="501699280"/>
      </c:barChart>
      <c:catAx>
        <c:axId val="50169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1699280"/>
        <c:crosses val="autoZero"/>
        <c:auto val="1"/>
        <c:lblAlgn val="ctr"/>
        <c:lblOffset val="100"/>
        <c:noMultiLvlLbl val="0"/>
      </c:catAx>
      <c:valAx>
        <c:axId val="50169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0169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Deseo!$D$1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cat>
            <c:strRef>
              <c:f>Deseo!$A$2:$A$12</c:f>
              <c:strCache>
                <c:ptCount val="11"/>
                <c:pt idx="0">
                  <c:v>Acceso a internet</c:v>
                </c:pt>
                <c:pt idx="1">
                  <c:v>Eduroam (acceso desde otras ubicaciones )</c:v>
                </c:pt>
                <c:pt idx="2">
                  <c:v>Gestión de dispositivos como proyectores e impresoras en los campus</c:v>
                </c:pt>
                <c:pt idx="3">
                  <c:v>Proyectos Smart Cities, protocolos específicos IoT</c:v>
                </c:pt>
                <c:pt idx="4">
                  <c:v>Gestión de dispositivos vinculados a la seguridad (cámaras, cerrojos, fichadores, tornos)</c:v>
                </c:pt>
                <c:pt idx="5">
                  <c:v>Sustitución de la conectividad LAN para desktops</c:v>
                </c:pt>
                <c:pt idx="6">
                  <c:v>Comunicaciones unificadas (voz, imagen)</c:v>
                </c:pt>
                <c:pt idx="7">
                  <c:v>Tráfico multimedia</c:v>
                </c:pt>
                <c:pt idx="8">
                  <c:v>Analítica de Traza, presencia, geoposicionamiento</c:v>
                </c:pt>
                <c:pt idx="9">
                  <c:v>Analítica de uso y calidad de servicio</c:v>
                </c:pt>
                <c:pt idx="10">
                  <c:v>Otros</c:v>
                </c:pt>
              </c:strCache>
            </c:strRef>
          </c:cat>
          <c:val>
            <c:numRef>
              <c:f>Deseo!$D$2:$D$12</c:f>
              <c:numCache>
                <c:formatCode>0%</c:formatCode>
                <c:ptCount val="11"/>
                <c:pt idx="0">
                  <c:v>1</c:v>
                </c:pt>
                <c:pt idx="1">
                  <c:v>0.79411764705882348</c:v>
                </c:pt>
                <c:pt idx="2">
                  <c:v>0.17647058823529413</c:v>
                </c:pt>
                <c:pt idx="3">
                  <c:v>8.8235294117647065E-2</c:v>
                </c:pt>
                <c:pt idx="4">
                  <c:v>5.8823529411764705E-2</c:v>
                </c:pt>
                <c:pt idx="5">
                  <c:v>0.35294117647058826</c:v>
                </c:pt>
                <c:pt idx="6">
                  <c:v>0.14705882352941177</c:v>
                </c:pt>
                <c:pt idx="7">
                  <c:v>0.35294117647058826</c:v>
                </c:pt>
                <c:pt idx="8">
                  <c:v>5.8823529411764705E-2</c:v>
                </c:pt>
                <c:pt idx="9">
                  <c:v>0.11764705882352941</c:v>
                </c:pt>
                <c:pt idx="10">
                  <c:v>8.8235294117647065E-2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8-4F03-A3EE-6A3926B35156}"/>
            </c:ext>
          </c:extLst>
        </c:ser>
        <c:ser>
          <c:idx val="1"/>
          <c:order val="1"/>
          <c:tx>
            <c:strRef>
              <c:f>Deseo!$E$1</c:f>
              <c:strCache>
                <c:ptCount val="1"/>
                <c:pt idx="0">
                  <c:v>Futuro</c:v>
                </c:pt>
              </c:strCache>
            </c:strRef>
          </c:tx>
          <c:invertIfNegative val="0"/>
          <c:cat>
            <c:strRef>
              <c:f>Deseo!$A$2:$A$12</c:f>
              <c:strCache>
                <c:ptCount val="11"/>
                <c:pt idx="0">
                  <c:v>Acceso a internet</c:v>
                </c:pt>
                <c:pt idx="1">
                  <c:v>Eduroam (acceso desde otras ubicaciones )</c:v>
                </c:pt>
                <c:pt idx="2">
                  <c:v>Gestión de dispositivos como proyectores e impresoras en los campus</c:v>
                </c:pt>
                <c:pt idx="3">
                  <c:v>Proyectos Smart Cities, protocolos específicos IoT</c:v>
                </c:pt>
                <c:pt idx="4">
                  <c:v>Gestión de dispositivos vinculados a la seguridad (cámaras, cerrojos, fichadores, tornos)</c:v>
                </c:pt>
                <c:pt idx="5">
                  <c:v>Sustitución de la conectividad LAN para desktops</c:v>
                </c:pt>
                <c:pt idx="6">
                  <c:v>Comunicaciones unificadas (voz, imagen)</c:v>
                </c:pt>
                <c:pt idx="7">
                  <c:v>Tráfico multimedia</c:v>
                </c:pt>
                <c:pt idx="8">
                  <c:v>Analítica de Traza, presencia, geoposicionamiento</c:v>
                </c:pt>
                <c:pt idx="9">
                  <c:v>Analítica de uso y calidad de servicio</c:v>
                </c:pt>
                <c:pt idx="10">
                  <c:v>Otros</c:v>
                </c:pt>
              </c:strCache>
            </c:strRef>
          </c:cat>
          <c:val>
            <c:numRef>
              <c:f>Deseo!$E$2:$E$12</c:f>
              <c:numCache>
                <c:formatCode>0%</c:formatCode>
                <c:ptCount val="11"/>
                <c:pt idx="0">
                  <c:v>0.6470588235294118</c:v>
                </c:pt>
                <c:pt idx="1">
                  <c:v>0.6470588235294118</c:v>
                </c:pt>
                <c:pt idx="2">
                  <c:v>0.35294117647058826</c:v>
                </c:pt>
                <c:pt idx="3">
                  <c:v>0.35294117647058826</c:v>
                </c:pt>
                <c:pt idx="4">
                  <c:v>0.3235294117647059</c:v>
                </c:pt>
                <c:pt idx="5">
                  <c:v>0.3235294117647059</c:v>
                </c:pt>
                <c:pt idx="6">
                  <c:v>0.3235294117647059</c:v>
                </c:pt>
                <c:pt idx="7">
                  <c:v>0.29411764705882354</c:v>
                </c:pt>
                <c:pt idx="8">
                  <c:v>0.26470588235294118</c:v>
                </c:pt>
                <c:pt idx="9">
                  <c:v>0.26470588235294118</c:v>
                </c:pt>
                <c:pt idx="10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88-4F03-A3EE-6A3926B35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11104"/>
        <c:axId val="105605376"/>
      </c:barChart>
      <c:catAx>
        <c:axId val="100911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05605376"/>
        <c:crosses val="autoZero"/>
        <c:auto val="1"/>
        <c:lblAlgn val="ctr"/>
        <c:lblOffset val="100"/>
        <c:noMultiLvlLbl val="0"/>
      </c:catAx>
      <c:valAx>
        <c:axId val="105605376"/>
        <c:scaling>
          <c:orientation val="minMax"/>
          <c:max val="1"/>
        </c:scaling>
        <c:delete val="0"/>
        <c:axPos val="t"/>
        <c:majorGridlines/>
        <c:numFmt formatCode="0%" sourceLinked="1"/>
        <c:majorTickMark val="none"/>
        <c:minorTickMark val="none"/>
        <c:tickLblPos val="nextTo"/>
        <c:crossAx val="100911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'Valor caracter'!$L$1</c:f>
              <c:strCache>
                <c:ptCount val="1"/>
                <c:pt idx="0">
                  <c:v>Valoración</c:v>
                </c:pt>
              </c:strCache>
            </c:strRef>
          </c:tx>
          <c:invertIfNegative val="0"/>
          <c:cat>
            <c:strRef>
              <c:f>'Valor caracter'!$A$2:$A$14</c:f>
              <c:strCache>
                <c:ptCount val="13"/>
                <c:pt idx="0">
                  <c:v>Entornos de alta densidad de usuarios</c:v>
                </c:pt>
                <c:pt idx="1">
                  <c:v>Autoaprovisionamiento de la configuración</c:v>
                </c:pt>
                <c:pt idx="2">
                  <c:v>Sistemas de detección de intrusión</c:v>
                </c:pt>
                <c:pt idx="3">
                  <c:v>Métricas de experiencia de usuario y troubleshooting</c:v>
                </c:pt>
                <c:pt idx="4">
                  <c:v>Integración con diversas fuentes de autenticación (Radius, Redes Sociales etc)</c:v>
                </c:pt>
                <c:pt idx="5">
                  <c:v>Analítica avanzada</c:v>
                </c:pt>
                <c:pt idx="6">
                  <c:v>Seguridad en el aire (medio físico)</c:v>
                </c:pt>
                <c:pt idx="7">
                  <c:v>802.11ad y 802.11ax</c:v>
                </c:pt>
                <c:pt idx="8">
                  <c:v>Soporte a IoT</c:v>
                </c:pt>
                <c:pt idx="9">
                  <c:v>Gestión con proveedor distinto al del HW</c:v>
                </c:pt>
                <c:pt idx="10">
                  <c:v>Seguridad y control de dispositivos (MDM)</c:v>
                </c:pt>
                <c:pt idx="11">
                  <c:v>Posicionamiento indoor, beacons Bluetooth</c:v>
                </c:pt>
                <c:pt idx="12">
                  <c:v>Gestión desde la nube y sin controlador local</c:v>
                </c:pt>
              </c:strCache>
            </c:strRef>
          </c:cat>
          <c:val>
            <c:numRef>
              <c:f>'Valor caracter'!$L$2:$L$14</c:f>
              <c:numCache>
                <c:formatCode>_(* #,##0.00_);_(* \(#,##0.00\);_(* "-"??_);_(@_)</c:formatCode>
                <c:ptCount val="13"/>
                <c:pt idx="0">
                  <c:v>8.78125</c:v>
                </c:pt>
                <c:pt idx="1">
                  <c:v>8.5</c:v>
                </c:pt>
                <c:pt idx="2">
                  <c:v>7.8787878787878789</c:v>
                </c:pt>
                <c:pt idx="3">
                  <c:v>7.8787878787878789</c:v>
                </c:pt>
                <c:pt idx="4">
                  <c:v>7.625</c:v>
                </c:pt>
                <c:pt idx="5">
                  <c:v>7.4848484848484844</c:v>
                </c:pt>
                <c:pt idx="6">
                  <c:v>7.4545454545454541</c:v>
                </c:pt>
                <c:pt idx="7">
                  <c:v>7.4375</c:v>
                </c:pt>
                <c:pt idx="8">
                  <c:v>6.53125</c:v>
                </c:pt>
                <c:pt idx="9">
                  <c:v>6.2666666666666666</c:v>
                </c:pt>
                <c:pt idx="10">
                  <c:v>6.0666666666666664</c:v>
                </c:pt>
                <c:pt idx="11">
                  <c:v>5.7666666666666666</c:v>
                </c:pt>
                <c:pt idx="1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A-4995-862F-400D6CF3D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49504"/>
        <c:axId val="110636416"/>
      </c:barChart>
      <c:catAx>
        <c:axId val="110549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10636416"/>
        <c:crosses val="autoZero"/>
        <c:auto val="1"/>
        <c:lblAlgn val="ctr"/>
        <c:lblOffset val="100"/>
        <c:noMultiLvlLbl val="0"/>
      </c:catAx>
      <c:valAx>
        <c:axId val="110636416"/>
        <c:scaling>
          <c:orientation val="minMax"/>
          <c:max val="10"/>
        </c:scaling>
        <c:delete val="0"/>
        <c:axPos val="t"/>
        <c:majorGridlines/>
        <c:numFmt formatCode="_(* #,##0_);_(* \(#,##0\);_(* &quot;-&quot;_);_(@_)" sourceLinked="0"/>
        <c:majorTickMark val="out"/>
        <c:minorTickMark val="none"/>
        <c:tickLblPos val="nextTo"/>
        <c:crossAx val="11054950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0.14287</cdr:y>
    </cdr:from>
    <cdr:to>
      <cdr:x>0.44934</cdr:x>
      <cdr:y>0.61537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587896"/>
          <a:ext cx="4185574" cy="1944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3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61EFE9-9F30-4528-BDDA-C859CD15CA56}" type="datetime1">
              <a:rPr lang="es-ES" smtClean="0"/>
              <a:t>29/11/2017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7373BEA-F5F3-4B6E-BA6B-D76E24101839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Destaca fabricante Cisco seguido por HPE-Aruba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555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He descartado todo aquello superior a</a:t>
            </a:r>
            <a:r>
              <a:rPr lang="es-ES" baseline="0" dirty="0" smtClean="0"/>
              <a:t> 10, por ejemplo (80 o 43) UNED?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978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Destacar</a:t>
            </a:r>
            <a:r>
              <a:rPr lang="es-ES" baseline="0" dirty="0" smtClean="0"/>
              <a:t> no tener datos. Dentro de los datos el mayor volumen de notas se mueve entre 7 y 8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17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</a:t>
            </a:r>
            <a:r>
              <a:rPr lang="es-ES" baseline="0" dirty="0" smtClean="0"/>
              <a:t> mayor volumen esta entre evolución natural y sustitución de parques obsoletos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94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 se han realizado cálculos por la disparidad</a:t>
            </a:r>
            <a:r>
              <a:rPr lang="es-ES" baseline="0" dirty="0" smtClean="0"/>
              <a:t> de respuestas. </a:t>
            </a:r>
            <a:r>
              <a:rPr lang="es-ES" dirty="0" err="1" smtClean="0"/>
              <a:t>Throughtput</a:t>
            </a:r>
            <a:r>
              <a:rPr lang="es-ES" baseline="0" dirty="0" smtClean="0"/>
              <a:t>.- Volumen de información neto que fluye por el dispositivo. Debemos acordar como debe ser estos datos. Propuesta de mediar cantidad de información, MB GB o TB en un tiempo de terminado, por ejemplo el MES. También interesante el volumen de información por dispositivo y sesión.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45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Hemos fijado el acceso a internet y el servicio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eduroam</a:t>
            </a:r>
            <a:r>
              <a:rPr lang="es-ES" baseline="0" dirty="0" smtClean="0"/>
              <a:t> como servicios actuales y de futuro más importantes</a:t>
            </a:r>
            <a:endParaRPr lang="es-ES" dirty="0" smtClean="0"/>
          </a:p>
          <a:p>
            <a:r>
              <a:rPr lang="es-ES" dirty="0" smtClean="0"/>
              <a:t>Incremento importante</a:t>
            </a:r>
            <a:r>
              <a:rPr lang="es-ES" baseline="0" dirty="0" smtClean="0"/>
              <a:t> de servicio a dispositivos</a:t>
            </a:r>
          </a:p>
          <a:p>
            <a:r>
              <a:rPr lang="es-ES" baseline="0" dirty="0" smtClean="0"/>
              <a:t>Sin olvidar las comunicaciones unificadas y el tráfico multimedia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76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estrella son</a:t>
            </a:r>
            <a:r>
              <a:rPr lang="es-ES" baseline="0" dirty="0" smtClean="0"/>
              <a:t> los entornos de alta densidad, luego un grupo de facilidades y mejoras técnicas</a:t>
            </a:r>
          </a:p>
          <a:p>
            <a:r>
              <a:rPr lang="es-ES" baseline="0" dirty="0" smtClean="0"/>
              <a:t>Posible crecimiento en </a:t>
            </a:r>
            <a:r>
              <a:rPr lang="es-ES" baseline="0" dirty="0" err="1" smtClean="0"/>
              <a:t>IoT</a:t>
            </a:r>
            <a:r>
              <a:rPr lang="es-ES" baseline="0" dirty="0" smtClean="0"/>
              <a:t> y en seguridad y control de dispositivos (sistemas MDM)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886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1AC609F-0362-4067-A47A-9F1CA2E45A65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32AED9F-A6BB-400D-8F4D-616EB46A9405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D505D98-D4C1-4348-8F39-108EE2C76C21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12EF1AF-E5B2-41DB-BFF8-672C5BBF646A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8E17C630-F8FA-4DCB-87FA-91D30885A2FD}" type="datetime1">
              <a:rPr lang="es-ES" smtClean="0"/>
              <a:pPr algn="r"/>
              <a:t>29/11/2017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24076C6-356A-48AB-A8EF-572AE4A11929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4A686D9-BDBD-4090-B19D-04E04F3CB648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B4D0FB-1285-4974-8D4E-BCFCC0FA7978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C3D96D5-80C9-4ED7-89C2-CE590C3C6CB2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A911BAB-2490-48FD-81BA-E5EB85DA87AE}" type="datetime1">
              <a:rPr lang="es-ES" smtClean="0"/>
              <a:pPr/>
              <a:t>29/11/2017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70E197-1079-4777-8273-53286CD6A787}" type="datetime1">
              <a:rPr lang="es-ES" smtClean="0"/>
              <a:pPr algn="r"/>
              <a:t>29/11/2017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Red IRIS</a:t>
            </a:r>
            <a:br>
              <a:rPr lang="es-ES" dirty="0" smtClean="0"/>
            </a:br>
            <a:r>
              <a:rPr lang="es-ES" dirty="0" smtClean="0"/>
              <a:t>IV Foro de Movilidad</a:t>
            </a: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s-ES" dirty="0"/>
              <a:t>Sesión 3: Nuevos despliegues de redes inalámbricas</a:t>
            </a:r>
            <a:endParaRPr lang="es-ES" dirty="0" smtClean="0"/>
          </a:p>
          <a:p>
            <a:pPr rtl="0"/>
            <a:r>
              <a:rPr lang="es-ES" dirty="0" smtClean="0"/>
              <a:t>Madrid, 30 de noviembre de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P9 Número de dispositivos por usuario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34172" y="2420888"/>
            <a:ext cx="39843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Media 1,96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Máximo 3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Mínimo 0,25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9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P10 </a:t>
            </a:r>
            <a:r>
              <a:rPr lang="es-ES" dirty="0" err="1" smtClean="0"/>
              <a:t>Throughput</a:t>
            </a:r>
            <a:r>
              <a:rPr lang="es-ES" dirty="0" smtClean="0"/>
              <a:t> por dispositivo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091280" y="2492896"/>
            <a:ext cx="100062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393 MB x dispositivo x mes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953,53MB x dispositivo x semana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21,26MB x dispositivo x sesión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174MB x dispositivo x día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Proceso 3"/>
          <p:cNvSpPr/>
          <p:nvPr/>
        </p:nvSpPr>
        <p:spPr>
          <a:xfrm>
            <a:off x="1701924" y="2420888"/>
            <a:ext cx="9073008" cy="108012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Proceso 4"/>
          <p:cNvSpPr/>
          <p:nvPr/>
        </p:nvSpPr>
        <p:spPr>
          <a:xfrm>
            <a:off x="1413892" y="4241304"/>
            <a:ext cx="9505056" cy="915888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8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P11 Porcentaje de usuarios de lo usan diariamente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60790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9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P12 % de usuarios de la </a:t>
            </a:r>
            <a:r>
              <a:rPr lang="es-ES" dirty="0" err="1" smtClean="0"/>
              <a:t>WiFi</a:t>
            </a:r>
            <a:r>
              <a:rPr lang="es-ES" dirty="0" smtClean="0"/>
              <a:t> frente al total 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62386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70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P13 Número de dispositivos </a:t>
            </a:r>
            <a:r>
              <a:rPr lang="es-ES" dirty="0" err="1" smtClean="0"/>
              <a:t>IoT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454989" y="2967335"/>
            <a:ext cx="72788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Media 5851  ????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Máximo 2800 ????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Sin datos 22 respuestas 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Estrella de 4 puntas 4"/>
          <p:cNvSpPr/>
          <p:nvPr/>
        </p:nvSpPr>
        <p:spPr>
          <a:xfrm>
            <a:off x="9550796" y="4725144"/>
            <a:ext cx="648072" cy="8640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6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P14 Escenarios de uso actual vs</a:t>
            </a:r>
            <a:br>
              <a:rPr lang="es-ES" dirty="0" smtClean="0"/>
            </a:br>
            <a:r>
              <a:rPr lang="es-ES" dirty="0" smtClean="0"/>
              <a:t>P15 Escenarios de uso deseado</a:t>
            </a:r>
            <a:endParaRPr lang="es-ES" dirty="0"/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759015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ceso 5"/>
          <p:cNvSpPr/>
          <p:nvPr/>
        </p:nvSpPr>
        <p:spPr>
          <a:xfrm>
            <a:off x="1522412" y="2924944"/>
            <a:ext cx="5868143" cy="936104"/>
          </a:xfrm>
          <a:prstGeom prst="flowChartProcess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5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P16-P29 Valoración tendencias </a:t>
            </a:r>
            <a:r>
              <a:rPr lang="es-ES" dirty="0" err="1" smtClean="0"/>
              <a:t>WiFi</a:t>
            </a:r>
            <a:endParaRPr lang="es-ES" dirty="0"/>
          </a:p>
        </p:txBody>
      </p:sp>
      <p:graphicFrame>
        <p:nvGraphicFramePr>
          <p:cNvPr id="4" name="17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980161"/>
              </p:ext>
            </p:extLst>
          </p:nvPr>
        </p:nvGraphicFramePr>
        <p:xfrm>
          <a:off x="1341885" y="1905000"/>
          <a:ext cx="931500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trella de 4 puntas 4"/>
          <p:cNvSpPr/>
          <p:nvPr/>
        </p:nvSpPr>
        <p:spPr>
          <a:xfrm>
            <a:off x="2638028" y="1988840"/>
            <a:ext cx="792088" cy="72008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izquierda 5"/>
          <p:cNvSpPr/>
          <p:nvPr/>
        </p:nvSpPr>
        <p:spPr>
          <a:xfrm>
            <a:off x="8830716" y="4437112"/>
            <a:ext cx="86409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izquierda 6"/>
          <p:cNvSpPr/>
          <p:nvPr/>
        </p:nvSpPr>
        <p:spPr>
          <a:xfrm>
            <a:off x="8648446" y="4975022"/>
            <a:ext cx="104636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3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P30 Acepta difusión de las respuestas </a:t>
            </a:r>
            <a:endParaRPr lang="es-E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913232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0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red inalámbrica como infraestructura fundamental de la institución</a:t>
            </a:r>
          </a:p>
          <a:p>
            <a:r>
              <a:rPr lang="es-ES" dirty="0" smtClean="0"/>
              <a:t>Zonas de alta densidad </a:t>
            </a:r>
          </a:p>
          <a:p>
            <a:r>
              <a:rPr lang="es-ES" dirty="0" smtClean="0"/>
              <a:t>Preocupación por las facilidades y herramientas de gestión </a:t>
            </a:r>
            <a:r>
              <a:rPr lang="es-ES" smtClean="0"/>
              <a:t>y </a:t>
            </a:r>
            <a:r>
              <a:rPr lang="es-ES" smtClean="0"/>
              <a:t>análisis, </a:t>
            </a:r>
            <a:r>
              <a:rPr lang="es-ES" dirty="0" smtClean="0"/>
              <a:t>así como las nuevas tecnologías</a:t>
            </a:r>
          </a:p>
          <a:p>
            <a:r>
              <a:rPr lang="es-ES" dirty="0" smtClean="0"/>
              <a:t>Nuevos retos: </a:t>
            </a:r>
            <a:r>
              <a:rPr lang="es-ES" dirty="0" err="1" smtClean="0"/>
              <a:t>IoT</a:t>
            </a:r>
            <a:r>
              <a:rPr lang="es-ES" dirty="0" smtClean="0"/>
              <a:t> y MDM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835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548663" cy="1371600"/>
          </a:xfrm>
        </p:spPr>
        <p:txBody>
          <a:bodyPr/>
          <a:lstStyle/>
          <a:p>
            <a:r>
              <a:rPr lang="es-ES" dirty="0" smtClean="0"/>
              <a:t>Sesión 3: Nuevos despliegues de redes inalámbricas</a:t>
            </a:r>
            <a:endParaRPr lang="es-E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26060" y="3717032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Avance de Resultados Encuesta Infraestructuras </a:t>
            </a:r>
            <a:r>
              <a:rPr kumimoji="0" lang="es-ES" altLang="es-E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</a:t>
            </a: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-Fi 2017 </a:t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Carlos de Manuel Clemente, Universidad de Castilla-La Mancha</a:t>
            </a: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Experiencia de despliegue de la USC </a:t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Antonio Pérez Casas, Universidad de Santiago</a:t>
            </a: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Experiencia de despliegue de UNEX </a:t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David Rodríguez Lozano, Universidad de Extremadura</a:t>
            </a: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Experiencia de despliegue de la UAX </a:t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Juan Ángel Carretero y Daniel Soto, Universidad Alfonso X</a:t>
            </a: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Experiencia de despliegue de la UV </a:t>
            </a:r>
            <a:b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José Miguel </a:t>
            </a:r>
            <a:r>
              <a:rPr kumimoji="0" lang="es-ES" altLang="es-E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Femenía</a:t>
            </a:r>
            <a:r>
              <a:rPr kumimoji="0" lang="es-ES" altLang="es-E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Universitat</a:t>
            </a:r>
            <a:r>
              <a:rPr kumimoji="0" lang="es-ES" altLang="es-E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s-ES" altLang="es-E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València</a:t>
            </a:r>
            <a:r>
              <a:rPr kumimoji="0" lang="es-ES" alt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1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Participación:</a:t>
            </a:r>
            <a:br>
              <a:rPr lang="es-ES" dirty="0" smtClean="0"/>
            </a:br>
            <a:r>
              <a:rPr lang="es-ES" dirty="0"/>
              <a:t>	</a:t>
            </a:r>
            <a:r>
              <a:rPr lang="es-ES" dirty="0" smtClean="0"/>
              <a:t>46 instituciones</a:t>
            </a:r>
            <a:br>
              <a:rPr lang="es-ES" dirty="0" smtClean="0"/>
            </a:br>
            <a:r>
              <a:rPr lang="es-ES" dirty="0" smtClean="0"/>
              <a:t>	34 evaluadas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Cuestiones planteadas: 30</a:t>
            </a:r>
            <a:br>
              <a:rPr lang="es-ES" dirty="0" smtClean="0"/>
            </a:br>
            <a:r>
              <a:rPr lang="es-ES" dirty="0" smtClean="0"/>
              <a:t>Conclusiones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9349679" cy="609601"/>
          </a:xfrm>
        </p:spPr>
        <p:txBody>
          <a:bodyPr>
            <a:normAutofit/>
          </a:bodyPr>
          <a:lstStyle/>
          <a:p>
            <a:r>
              <a:rPr lang="es-ES" dirty="0" smtClean="0"/>
              <a:t>Avance de Resultados encuesta infraestructuras </a:t>
            </a:r>
            <a:r>
              <a:rPr lang="es-ES" dirty="0" err="1" smtClean="0"/>
              <a:t>wIfi</a:t>
            </a:r>
            <a:r>
              <a:rPr lang="es-ES" dirty="0" smtClean="0"/>
              <a:t> 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58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P2 Usuarios potenciales </a:t>
            </a:r>
            <a:r>
              <a:rPr lang="es-ES" dirty="0" err="1" smtClean="0"/>
              <a:t>WiFi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888079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P3 Proveedores de la infraestructura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687671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0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P4 Número de puntos de acceso instalados P8 Número de puntos de acceso previstos</a:t>
            </a:r>
            <a:endParaRPr lang="es-ES" dirty="0"/>
          </a:p>
        </p:txBody>
      </p:sp>
      <p:graphicFrame>
        <p:nvGraphicFramePr>
          <p:cNvPr id="6" name="3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800973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6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P5 Número de ubicaciones relevantes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376990" y="2967335"/>
            <a:ext cx="74348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Media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 ubicaciones relevantes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2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P6 Nota promedio satisfacción usuarios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117760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trella de 4 puntas 6"/>
          <p:cNvSpPr/>
          <p:nvPr/>
        </p:nvSpPr>
        <p:spPr>
          <a:xfrm>
            <a:off x="1917948" y="2708920"/>
            <a:ext cx="864096" cy="93610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4 puntas 7"/>
          <p:cNvSpPr/>
          <p:nvPr/>
        </p:nvSpPr>
        <p:spPr>
          <a:xfrm>
            <a:off x="8182644" y="1752600"/>
            <a:ext cx="792088" cy="740296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7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P7 Estado de la infraestructura</a:t>
            </a:r>
            <a:endParaRPr lang="es-ES" dirty="0"/>
          </a:p>
        </p:txBody>
      </p:sp>
      <p:graphicFrame>
        <p:nvGraphicFramePr>
          <p:cNvPr id="6" name="4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039025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62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únel azul digital 16 ×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8_TF02895261_TF02895261.potx" id="{408D3025-4796-40C5-A420-4B86355D8C1A}" vid="{9B9A56E1-CA61-4AB5-B8B3-A8E151813968}"/>
    </a:ext>
  </a:extLst>
</a:theme>
</file>

<file path=ppt/theme/theme2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túnel azul digital empresarial (panorámica)</Template>
  <TotalTime>0</TotalTime>
  <Words>396</Words>
  <Application>Microsoft Office PowerPoint</Application>
  <PresentationFormat>Personalizado</PresentationFormat>
  <Paragraphs>60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Corbel</vt:lpstr>
      <vt:lpstr>Túnel azul digital 16 × 9</vt:lpstr>
      <vt:lpstr>Red IRIS IV Foro de Movilidad</vt:lpstr>
      <vt:lpstr>Sesión 3: Nuevos despliegues de redes inalámbricas</vt:lpstr>
      <vt:lpstr>Participación:  46 instituciones  34 evaluadas Cuestiones planteadas: 30 Conclusiones </vt:lpstr>
      <vt:lpstr>P2 Usuarios potenciales WiFi</vt:lpstr>
      <vt:lpstr>P3 Proveedores de la infraestructura</vt:lpstr>
      <vt:lpstr>P4 Número de puntos de acceso instalados P8 Número de puntos de acceso previstos</vt:lpstr>
      <vt:lpstr>P5 Número de ubicaciones relevantes</vt:lpstr>
      <vt:lpstr>P6 Nota promedio satisfacción usuarios</vt:lpstr>
      <vt:lpstr>P7 Estado de la infraestructura</vt:lpstr>
      <vt:lpstr>P9 Número de dispositivos por usuario</vt:lpstr>
      <vt:lpstr>P10 Throughput por dispositivo</vt:lpstr>
      <vt:lpstr>P11 Porcentaje de usuarios de lo usan diariamente</vt:lpstr>
      <vt:lpstr>P12 % de usuarios de la WiFi frente al total </vt:lpstr>
      <vt:lpstr>P13 Número de dispositivos IoT</vt:lpstr>
      <vt:lpstr>P14 Escenarios de uso actual vs P15 Escenarios de uso deseado</vt:lpstr>
      <vt:lpstr>P16-P29 Valoración tendencias WiFi</vt:lpstr>
      <vt:lpstr>P30 Acepta difusión de las respuestas </vt:lpstr>
      <vt:lpstr>Conclusiones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2017-11-28T09:54:06Z</dcterms:created>
  <dcterms:modified xsi:type="dcterms:W3CDTF">2017-11-29T12:51:40Z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