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60" r:id="rId5"/>
    <p:sldId id="267" r:id="rId6"/>
    <p:sldId id="265" r:id="rId7"/>
    <p:sldId id="258" r:id="rId8"/>
    <p:sldId id="262" r:id="rId9"/>
    <p:sldId id="263" r:id="rId10"/>
    <p:sldId id="270" r:id="rId11"/>
    <p:sldId id="268" r:id="rId12"/>
    <p:sldId id="269" r:id="rId13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29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1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3EC92-B45D-4C4F-BD4F-7B940C52418F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E9C7-E8D1-4480-AD20-7DF013FDB9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4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08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89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93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87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26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64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8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69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1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22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82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0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AC7E54-47C5-4AA9-8F38-E7B16D10C770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2D0DD2F-A612-4653-9F8B-260F050225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67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78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29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7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11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7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32A876-B74F-45F7-9E94-5D7C3F88B828}" type="datetimeFigureOut">
              <a:rPr lang="es-ES" smtClean="0"/>
              <a:t>30/11/2017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036989-FE96-4149-9260-886DA4A642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9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8"/>
          <p:cNvCxnSpPr/>
          <p:nvPr/>
        </p:nvCxnSpPr>
        <p:spPr>
          <a:xfrm>
            <a:off x="6639483" y="4377156"/>
            <a:ext cx="0" cy="22812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0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 flipH="1">
            <a:off x="0" y="665226"/>
            <a:ext cx="9144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 userDrawn="1"/>
        </p:nvSpPr>
        <p:spPr>
          <a:xfrm>
            <a:off x="251520" y="12347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bg1">
                    <a:lumMod val="75000"/>
                  </a:schemeClr>
                </a:solidFill>
              </a:rPr>
              <a:t>AppUAX</a:t>
            </a:r>
            <a:endParaRPr lang="es-E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2 Grupo"/>
          <p:cNvGrpSpPr/>
          <p:nvPr userDrawn="1"/>
        </p:nvGrpSpPr>
        <p:grpSpPr>
          <a:xfrm>
            <a:off x="107504" y="4659982"/>
            <a:ext cx="2555403" cy="405259"/>
            <a:chOff x="288404" y="4027785"/>
            <a:chExt cx="3104335" cy="533400"/>
          </a:xfrm>
        </p:grpSpPr>
        <p:pic>
          <p:nvPicPr>
            <p:cNvPr id="5" name="Picture 18" descr="logonuevotransp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04" y="4027785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139" y="4092078"/>
              <a:ext cx="2514600" cy="40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 descr="http://www.rediris.es/gt/gt2017/mm/bannergt2017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91" y="4515966"/>
            <a:ext cx="60139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37383" y="1275606"/>
            <a:ext cx="46149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AppUAX</a:t>
            </a:r>
            <a:endParaRPr lang="es-ES" sz="2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algn="ctr"/>
            <a:r>
              <a:rPr lang="es-E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Experiencia </a:t>
            </a:r>
            <a:r>
              <a:rPr lang="es-E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de la Universidad Alfonso X el Sabio</a:t>
            </a:r>
          </a:p>
          <a:p>
            <a:pPr algn="ctr"/>
            <a:endParaRPr lang="es-ES" sz="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Noviembre  2017</a:t>
            </a:r>
          </a:p>
          <a:p>
            <a:pPr algn="ctr"/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algn="ct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Santiago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Portela</a:t>
            </a: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sportela@uax.es</a:t>
            </a:r>
          </a:p>
        </p:txBody>
      </p:sp>
      <p:pic>
        <p:nvPicPr>
          <p:cNvPr id="2050" name="Picture 2" descr="logo-I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3518"/>
            <a:ext cx="260890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ediris.es/gt/gt2017/mm/bannergt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5091"/>
            <a:ext cx="14287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logonuevotrans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70336"/>
            <a:ext cx="723750" cy="72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64" y="3956586"/>
            <a:ext cx="3411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7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353206" y="320987"/>
            <a:ext cx="15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AppCRUE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3666" y="627534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Aspiraciones</a:t>
            </a:r>
            <a:endParaRPr lang="es-ES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/>
              <a:t>Canales formales de comunicación para el proyecto técnico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err="1" smtClean="0"/>
              <a:t>Backlog</a:t>
            </a:r>
            <a:r>
              <a:rPr lang="es-ES" dirty="0" smtClean="0"/>
              <a:t> para el desarrollo y pruebas (tipo Jira)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Sistema para incidencias </a:t>
            </a:r>
            <a:r>
              <a:rPr lang="es-ES" dirty="0" err="1" smtClean="0"/>
              <a:t>level</a:t>
            </a:r>
            <a:r>
              <a:rPr lang="es-ES" dirty="0" smtClean="0"/>
              <a:t> 2 y 3  (</a:t>
            </a:r>
            <a:r>
              <a:rPr lang="es-ES" dirty="0" err="1" smtClean="0"/>
              <a:t>Itil</a:t>
            </a:r>
            <a:r>
              <a:rPr lang="es-ES" dirty="0" smtClean="0"/>
              <a:t>). SLA…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Repositorio documental del proyecto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Documentación de las interfaces previstas para OCU , SIGMA etc.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Cronograma de lanzamiento de funcionalidades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/>
              <a:t>Mejoras técnicas de plataforma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Gestión de credenciales en SIR2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Pulido del </a:t>
            </a:r>
            <a:r>
              <a:rPr lang="es-ES" dirty="0" err="1" smtClean="0"/>
              <a:t>Backoffice</a:t>
            </a:r>
            <a:r>
              <a:rPr lang="es-ES" dirty="0"/>
              <a:t> </a:t>
            </a:r>
            <a:r>
              <a:rPr lang="es-ES" dirty="0" smtClean="0"/>
              <a:t>(beta) para facilitar la comunicación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/>
              <a:t>Funcionalidad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Funcionalidades académicas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Servicios de seguridad: doble factor, certificados, roles…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Refundación del servicio de chat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dirty="0" smtClean="0"/>
              <a:t>Integración de servicios: eventos, </a:t>
            </a:r>
            <a:r>
              <a:rPr lang="es-ES" dirty="0" err="1" smtClean="0"/>
              <a:t>micropagos</a:t>
            </a:r>
            <a:r>
              <a:rPr lang="es-ES" dirty="0" smtClean="0"/>
              <a:t>, </a:t>
            </a:r>
            <a:r>
              <a:rPr lang="es-ES" dirty="0" err="1" smtClean="0"/>
              <a:t>streaming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4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95486"/>
            <a:ext cx="7344816" cy="178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051721" y="1329612"/>
            <a:ext cx="51406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GRACIAS</a:t>
            </a:r>
            <a:endParaRPr lang="es-ES" sz="6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77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38448" y="348059"/>
            <a:ext cx="610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Experiencia de la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AppCRUE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en la Universidad Alfonso X el Sabio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99792" y="1491630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2009  </a:t>
            </a:r>
            <a:r>
              <a:rPr lang="es-ES" sz="2000" dirty="0" err="1" smtClean="0"/>
              <a:t>MyUAX</a:t>
            </a: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2010  </a:t>
            </a:r>
            <a:r>
              <a:rPr lang="es-ES" sz="2000" dirty="0" err="1" smtClean="0"/>
              <a:t>Universia</a:t>
            </a:r>
            <a:r>
              <a:rPr lang="es-ES" sz="2000" dirty="0" smtClean="0"/>
              <a:t> Mobile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2015  Pocket </a:t>
            </a:r>
            <a:r>
              <a:rPr lang="es-ES" sz="2000" dirty="0" err="1" smtClean="0"/>
              <a:t>University</a:t>
            </a: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2017  </a:t>
            </a:r>
            <a:r>
              <a:rPr lang="es-ES" sz="2000" dirty="0" err="1" smtClean="0"/>
              <a:t>AppCRUE</a:t>
            </a: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           Aspiraciones</a:t>
            </a:r>
          </a:p>
        </p:txBody>
      </p:sp>
    </p:spTree>
    <p:extLst>
      <p:ext uri="{BB962C8B-B14F-4D97-AF65-F5344CB8AC3E}">
        <p14:creationId xmlns:p14="http://schemas.microsoft.com/office/powerpoint/2010/main" val="15117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41013" y="320987"/>
            <a:ext cx="140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2009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MyUAX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0319"/>
            <a:ext cx="6425396" cy="437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8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3376" y="2571750"/>
            <a:ext cx="3159119" cy="24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41013" y="320987"/>
            <a:ext cx="140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2009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MyUAX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" y="675163"/>
            <a:ext cx="3771081" cy="43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239" y="774600"/>
            <a:ext cx="1068757" cy="13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4949" y="774601"/>
            <a:ext cx="1068757" cy="13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5110" y="774601"/>
            <a:ext cx="1449058" cy="20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50000">
                      <a:schemeClr val="bg1"/>
                    </a:gs>
                    <a:gs pos="100000">
                      <a:schemeClr val="hlink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04048" y="1203598"/>
            <a:ext cx="6480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9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41013" y="320987"/>
            <a:ext cx="140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2009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MyUAX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9553" y="773648"/>
            <a:ext cx="84041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Lecciones</a:t>
            </a:r>
            <a:endParaRPr lang="es-ES" sz="2400" dirty="0" smtClean="0"/>
          </a:p>
          <a:p>
            <a:r>
              <a:rPr lang="es-ES" sz="2400" dirty="0" smtClean="0"/>
              <a:t>Proyectos </a:t>
            </a:r>
            <a:r>
              <a:rPr lang="es-ES" sz="2400" dirty="0" smtClean="0"/>
              <a:t>de gran satisfacción</a:t>
            </a:r>
          </a:p>
          <a:p>
            <a:r>
              <a:rPr lang="es-ES" sz="2400" dirty="0" smtClean="0"/>
              <a:t>Evitar la gestión (y no digamos venta) de dispositivos</a:t>
            </a:r>
          </a:p>
          <a:p>
            <a:r>
              <a:rPr lang="es-ES" sz="2400" dirty="0" smtClean="0"/>
              <a:t>La mejor UX la da el desarrollo nativo</a:t>
            </a:r>
          </a:p>
          <a:p>
            <a:endParaRPr lang="es-ES" sz="2400" dirty="0"/>
          </a:p>
          <a:p>
            <a:r>
              <a:rPr lang="es-ES" sz="2400" dirty="0" smtClean="0"/>
              <a:t>El esfuerzo con desarrollo nativo se dispara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Abrazas una plataforma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/>
              <a:t>Multiplicas</a:t>
            </a:r>
            <a:r>
              <a:rPr lang="es-ES" sz="2400" dirty="0" smtClean="0"/>
              <a:t> por Android, Apple, BB,  Microsoft…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Contratas cuenta en los </a:t>
            </a:r>
            <a:r>
              <a:rPr lang="es-ES" sz="2400" dirty="0" err="1" smtClean="0"/>
              <a:t>Stores</a:t>
            </a:r>
            <a:r>
              <a:rPr lang="es-ES" sz="2400" dirty="0" smtClean="0"/>
              <a:t>, gestionas pases a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/>
              <a:t>Actualizas muy frecuentemente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090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654105" y="320987"/>
            <a:ext cx="228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Universia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Mobile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81540"/>
            <a:ext cx="3960440" cy="22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16" y="681540"/>
            <a:ext cx="3873925" cy="220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3359"/>
            <a:ext cx="3888433" cy="217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63" y="2896219"/>
            <a:ext cx="4176464" cy="214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624097" y="320987"/>
            <a:ext cx="2319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 Pocket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477"/>
            <a:ext cx="3672408" cy="40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14605" y="1013415"/>
            <a:ext cx="48245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Perspectiva novedosa: crear comunidad</a:t>
            </a:r>
          </a:p>
          <a:p>
            <a:endParaRPr lang="es-ES" sz="2000" dirty="0" smtClean="0"/>
          </a:p>
          <a:p>
            <a:r>
              <a:rPr lang="es-ES" sz="2000" dirty="0" err="1" smtClean="0"/>
              <a:t>Enfasis</a:t>
            </a:r>
            <a:r>
              <a:rPr lang="es-ES" sz="2000" dirty="0" smtClean="0"/>
              <a:t> en los aspectos de Comunicación </a:t>
            </a:r>
          </a:p>
          <a:p>
            <a:endParaRPr lang="es-ES" sz="2000" dirty="0" smtClean="0"/>
          </a:p>
          <a:p>
            <a:r>
              <a:rPr lang="es-ES" sz="2000" dirty="0" smtClean="0"/>
              <a:t>Modelo </a:t>
            </a:r>
            <a:r>
              <a:rPr lang="es-ES" sz="2000" dirty="0" err="1" smtClean="0"/>
              <a:t>SaaS</a:t>
            </a:r>
            <a:r>
              <a:rPr lang="es-ES" sz="2000" dirty="0" smtClean="0"/>
              <a:t>   Proveedor/Universidad</a:t>
            </a:r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Se comparten ideas y objetivos entre universidades</a:t>
            </a:r>
          </a:p>
          <a:p>
            <a:endParaRPr lang="es-ES" sz="20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678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14596" y="320987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2016-2017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AppCRUE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9" y="2077460"/>
            <a:ext cx="1128826" cy="11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47" y="2078470"/>
            <a:ext cx="1127817" cy="11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19" y="2061344"/>
            <a:ext cx="1204248" cy="12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16" y="2048817"/>
            <a:ext cx="1282594" cy="128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9604" y="1784344"/>
            <a:ext cx="192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Elementos Nativos</a:t>
            </a:r>
            <a:endParaRPr lang="es-E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01" y="2078470"/>
            <a:ext cx="1127815" cy="112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141067" y="1784344"/>
            <a:ext cx="10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Webview</a:t>
            </a:r>
            <a:endParaRPr lang="es-ES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59" y="2061345"/>
            <a:ext cx="1204247" cy="12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0" y="3727299"/>
            <a:ext cx="968715" cy="96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99" y="3727299"/>
            <a:ext cx="961408" cy="96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339874" y="1771817"/>
            <a:ext cx="10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Anticipos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2935" y="343342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TUI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741739" y="3842344"/>
            <a:ext cx="320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Lanzado a finales de enero 2017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817005" y="4141673"/>
            <a:ext cx="3075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Equipo de proyecto</a:t>
            </a:r>
          </a:p>
          <a:p>
            <a:r>
              <a:rPr lang="es-ES" sz="1100" dirty="0" smtClean="0"/>
              <a:t>Un responsable técnico ( ½ FTE )</a:t>
            </a:r>
          </a:p>
          <a:p>
            <a:r>
              <a:rPr lang="es-ES" sz="1100" dirty="0" smtClean="0"/>
              <a:t>Apoyo puntual desarrollo ( </a:t>
            </a:r>
            <a:r>
              <a:rPr lang="es-ES" sz="1100" dirty="0"/>
              <a:t>½ FTE </a:t>
            </a:r>
            <a:r>
              <a:rPr lang="es-ES" sz="1100" dirty="0" smtClean="0"/>
              <a:t>)</a:t>
            </a:r>
          </a:p>
          <a:p>
            <a:r>
              <a:rPr lang="es-ES" sz="1100" dirty="0" smtClean="0"/>
              <a:t>Comunicación se encarga del </a:t>
            </a:r>
            <a:r>
              <a:rPr lang="es-ES" sz="1100" dirty="0" err="1" smtClean="0"/>
              <a:t>backoffice</a:t>
            </a:r>
            <a:endParaRPr lang="es-ES" sz="1100" dirty="0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23" y="3710427"/>
            <a:ext cx="1936881" cy="9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814408" y="3433428"/>
            <a:ext cx="117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BackOffice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23" y="659706"/>
            <a:ext cx="4392488" cy="118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444208" y="843558"/>
            <a:ext cx="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5.500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3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343587" y="267494"/>
            <a:ext cx="159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2017 </a:t>
            </a:r>
            <a:r>
              <a:rPr lang="es-E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AppCRUE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1345" y="636826"/>
            <a:ext cx="8640960" cy="408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Claves para la </a:t>
            </a:r>
            <a:r>
              <a:rPr lang="es-ES" sz="2800" dirty="0" err="1" smtClean="0"/>
              <a:t>AppCRUE</a:t>
            </a:r>
            <a:r>
              <a:rPr lang="es-ES" sz="2800" dirty="0" smtClean="0"/>
              <a:t> en la UAX</a:t>
            </a:r>
          </a:p>
          <a:p>
            <a:pPr marL="914400" lvl="1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C00000"/>
                </a:solidFill>
              </a:rPr>
              <a:t>COMUNICACIÓN</a:t>
            </a:r>
          </a:p>
          <a:p>
            <a:pPr marL="1371600" lvl="2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Punta de lanza de la experiencia del estudiante</a:t>
            </a:r>
          </a:p>
          <a:p>
            <a:pPr marL="1371600" lvl="2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Herramienta de comunicación social y personal</a:t>
            </a:r>
          </a:p>
          <a:p>
            <a:pPr marL="1371600" lvl="2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Comunicación ascendente</a:t>
            </a:r>
          </a:p>
          <a:p>
            <a:pPr marL="1371600" lvl="2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El canal </a:t>
            </a:r>
            <a:r>
              <a:rPr lang="es-ES" sz="2000" dirty="0" err="1" smtClean="0"/>
              <a:t>Push</a:t>
            </a:r>
            <a:r>
              <a:rPr lang="es-ES" sz="2000" dirty="0" smtClean="0"/>
              <a:t> es eficaz</a:t>
            </a:r>
          </a:p>
          <a:p>
            <a:pPr marL="1371600" lvl="2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914400" lvl="1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C00000"/>
                </a:solidFill>
              </a:rPr>
              <a:t>TECNOLOGIA</a:t>
            </a:r>
            <a:endParaRPr lang="es-ES" sz="2400" dirty="0" smtClean="0">
              <a:solidFill>
                <a:srgbClr val="C00000"/>
              </a:solidFill>
            </a:endParaRPr>
          </a:p>
          <a:p>
            <a:pPr marL="1371600" lvl="2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err="1" smtClean="0"/>
              <a:t>Native</a:t>
            </a:r>
            <a:r>
              <a:rPr lang="es-ES" sz="2000" dirty="0" smtClean="0"/>
              <a:t>:  </a:t>
            </a:r>
            <a:r>
              <a:rPr lang="es-ES" sz="2000" dirty="0" err="1" smtClean="0"/>
              <a:t>sim</a:t>
            </a:r>
            <a:r>
              <a:rPr lang="es-ES" sz="2000" dirty="0" smtClean="0"/>
              <a:t>, NFC, BT, GPS,WIFI, </a:t>
            </a:r>
            <a:r>
              <a:rPr lang="es-ES" sz="2000" dirty="0" err="1" smtClean="0"/>
              <a:t>tactil</a:t>
            </a:r>
            <a:r>
              <a:rPr lang="es-ES" sz="2000" dirty="0" smtClean="0"/>
              <a:t>, </a:t>
            </a:r>
            <a:r>
              <a:rPr lang="es-ES" sz="2000" dirty="0" err="1" smtClean="0"/>
              <a:t>camara</a:t>
            </a:r>
            <a:endParaRPr lang="es-ES" sz="2000" dirty="0" smtClean="0"/>
          </a:p>
          <a:p>
            <a:pPr marL="1371600" lvl="2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Plataforma : </a:t>
            </a:r>
            <a:r>
              <a:rPr lang="es-ES" sz="2000" dirty="0" err="1" smtClean="0"/>
              <a:t>cloud</a:t>
            </a:r>
            <a:r>
              <a:rPr lang="es-ES" sz="2000" dirty="0" smtClean="0"/>
              <a:t>, 7x24, baja latencia, segura, trazada, gestionada</a:t>
            </a:r>
          </a:p>
          <a:p>
            <a:pPr marL="1371600" lvl="2" indent="-4572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Credenciales:  el foco del esfuerzo de integración</a:t>
            </a:r>
          </a:p>
          <a:p>
            <a:pPr lvl="2"/>
            <a:r>
              <a:rPr lang="es-ES" sz="2000" dirty="0" smtClean="0"/>
              <a:t>Imprescindible </a:t>
            </a:r>
            <a:r>
              <a:rPr lang="es-ES" sz="2000" dirty="0"/>
              <a:t>pruebas por etapas y </a:t>
            </a:r>
            <a:r>
              <a:rPr lang="es-ES" sz="2800" dirty="0"/>
              <a:t>pilotaje</a:t>
            </a:r>
            <a:endParaRPr lang="es-ES" sz="2000" dirty="0"/>
          </a:p>
          <a:p>
            <a:pPr lvl="2"/>
            <a:r>
              <a:rPr lang="es-ES" sz="2000" dirty="0"/>
              <a:t>Coordinación </a:t>
            </a:r>
            <a:r>
              <a:rPr lang="es-ES" sz="2000" dirty="0" smtClean="0"/>
              <a:t>TI/Comunicación </a:t>
            </a:r>
            <a:r>
              <a:rPr lang="es-ES" sz="2000" dirty="0"/>
              <a:t>en los </a:t>
            </a:r>
            <a:r>
              <a:rPr lang="es-ES" sz="2000" dirty="0" smtClean="0"/>
              <a:t>lanzamientos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683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343</Words>
  <Application>Microsoft Office PowerPoint</Application>
  <PresentationFormat>Presentación en pantalla (16:9)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Paz Marin de Vicente-Tutor</dc:creator>
  <cp:lastModifiedBy>Santiago Portela</cp:lastModifiedBy>
  <cp:revision>52</cp:revision>
  <cp:lastPrinted>2017-06-12T10:50:48Z</cp:lastPrinted>
  <dcterms:created xsi:type="dcterms:W3CDTF">2017-06-07T12:16:07Z</dcterms:created>
  <dcterms:modified xsi:type="dcterms:W3CDTF">2017-11-30T09:20:07Z</dcterms:modified>
</cp:coreProperties>
</file>