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2" r:id="rId4"/>
    <p:sldId id="264" r:id="rId5"/>
    <p:sldId id="265" r:id="rId6"/>
    <p:sldId id="266" r:id="rId7"/>
    <p:sldId id="277" r:id="rId8"/>
    <p:sldId id="278" r:id="rId9"/>
    <p:sldId id="279" r:id="rId10"/>
    <p:sldId id="280" r:id="rId11"/>
    <p:sldId id="281" r:id="rId12"/>
    <p:sldId id="267" r:id="rId13"/>
    <p:sldId id="268" r:id="rId14"/>
    <p:sldId id="269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1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fld id="{46A02B37-F5DE-FE40-812E-23240DF9B077}" type="datetime1">
              <a:rPr lang="es-ES_tradnl"/>
              <a:pPr>
                <a:defRPr/>
              </a:pPr>
              <a:t>8/6/15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fld id="{4623BA3C-C076-2843-BF23-37079C9B786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192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fld id="{7A717BE1-2942-EB42-BF59-FD41C68B2025}" type="datetime1">
              <a:rPr lang="es-ES_tradnl"/>
              <a:pPr>
                <a:defRPr/>
              </a:pPr>
              <a:t>8/6/15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fld id="{7AD25924-9AA5-134E-B18F-5794D30F543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25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 pitchFamily="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D617-DFAD-0B4D-B90F-F61F3616F44B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A9E9-C531-8E43-AC52-9A576A58508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215CD9-1ABF-AD48-8041-96CD62596A63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319E-3FBA-F04D-A517-809DF8C93A3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C3AE2B-6A1F-1245-A7E6-C7DB0FD64881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38F3-472A-FF4E-B14A-EF6DDE905D8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98BBAA-DB86-6447-9B29-56D2CC890CE8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E3CE-6207-FC40-B213-9DF614898CF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404A70-7C65-DD45-9558-F54F697B3C86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0996-7B0C-3849-888C-639EE5D7E6B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5A952-8EEC-114C-857A-BAAD061C3E80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D889-2A75-C34B-91FF-9BF0C72E160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A0E9E9-4834-F848-BC8B-2A50A9EA7A12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F208-0BFA-804B-AF96-B2FDE9B18AC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65693-140B-5744-BF95-34A110813A81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184D-5E17-F94A-9CFD-EE649D3B471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43F41-29C7-7244-9D4D-1E5012FD5EB0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C749-D681-AD45-B061-B9984DD567B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2522E-E934-DE40-97CA-4395AF9AEEEE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A374-9464-C341-A3EE-93DE6E64BFB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941DD8-F04A-3948-8654-77A855B1D18B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634A-0D14-A54B-A8F6-F5C9C045D0E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BE436-C3E7-7F4B-9C22-9C3A8F4594C9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29D6-F863-8946-8BF8-DE74356A677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C7C9BE-CB1E-784C-A19E-14A92B7B54EF}" type="datetime1">
              <a:rPr lang="es-ES_tradnl"/>
              <a:pPr>
                <a:defRPr/>
              </a:pPr>
              <a:t>8/6/15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9CAE0-FC52-1748-8575-6CBDF6CA935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Imagen 12" descr="logos-presentaciones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6215070"/>
            <a:ext cx="3833472" cy="536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ctrTitle"/>
          </p:nvPr>
        </p:nvSpPr>
        <p:spPr>
          <a:xfrm>
            <a:off x="685800" y="1963738"/>
            <a:ext cx="7772400" cy="1951037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1" charset="-128"/>
                <a:cs typeface="ＭＳ Ｐゴシック" pitchFamily="1" charset="-128"/>
              </a:rPr>
              <a:t>Actualizaci</a:t>
            </a:r>
            <a:r>
              <a:rPr lang="es-ES" dirty="0" smtClean="0">
                <a:ea typeface="ＭＳ Ｐゴシック" pitchFamily="1" charset="-128"/>
                <a:cs typeface="ＭＳ Ｐゴシック" pitchFamily="1" charset="-128"/>
              </a:rPr>
              <a:t>ón estado de la red</a:t>
            </a:r>
            <a:br>
              <a:rPr lang="es-E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s-ES" dirty="0" smtClean="0">
                <a:ea typeface="ＭＳ Ｐゴシック" pitchFamily="1" charset="-128"/>
                <a:cs typeface="ＭＳ Ｐゴシック" pitchFamily="1" charset="-128"/>
              </a:rPr>
              <a:t>Infraestructura RedIRIS-NOVA </a:t>
            </a:r>
            <a:endParaRPr lang="es-ES" sz="40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82840-662A-D244-B9A2-C435AD86D090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  <p:sp>
        <p:nvSpPr>
          <p:cNvPr id="8" name="Subtítulo 4"/>
          <p:cNvSpPr txBox="1">
            <a:spLocks/>
          </p:cNvSpPr>
          <p:nvPr/>
        </p:nvSpPr>
        <p:spPr bwMode="auto">
          <a:xfrm>
            <a:off x="3636433" y="5133975"/>
            <a:ext cx="5112456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Grupos de Trabajo XXXIX, Instituto de Salud Carlos III</a:t>
            </a:r>
            <a:endParaRPr lang="es-ES_tradnl" dirty="0" smtClean="0">
              <a:latin typeface="Calibri"/>
              <a:ea typeface="ＭＳ Ｐゴシック" pitchFamily="-108" charset="-128"/>
              <a:cs typeface="Calibri"/>
            </a:endParaRP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11 de junio de 2015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Adjudicatario y solución técnica (II)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56A374-9464-C341-A3EE-93DE6E64BFB1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287338" y="796925"/>
            <a:ext cx="8229600" cy="54079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Solución técnica (detalle):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Enlace principal: UIB – UJI (E110)</a:t>
            </a:r>
          </a:p>
          <a:p>
            <a:pPr lvl="2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Iluminado con equipos ALU 1830PSS R7</a:t>
            </a:r>
          </a:p>
          <a:p>
            <a:pPr lvl="3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Provisión inicial: 10 lambdas cliente</a:t>
            </a:r>
          </a:p>
          <a:p>
            <a:pPr lvl="2" eaLnBrk="1" hangingPunct="1"/>
            <a:r>
              <a:rPr lang="es-ES_tradnl" sz="2400" dirty="0">
                <a:ea typeface="ＭＳ Ｐゴシック" pitchFamily="-1" charset="-128"/>
                <a:cs typeface="ＭＳ Ｐゴシック" pitchFamily="-1" charset="-128"/>
              </a:rPr>
              <a:t>Bombas RAMAN en </a:t>
            </a:r>
            <a:r>
              <a:rPr lang="es-ES_tradnl" sz="2400" dirty="0" err="1">
                <a:ea typeface="ＭＳ Ｐゴシック" pitchFamily="-1" charset="-128"/>
                <a:cs typeface="ＭＳ Ｐゴシック" pitchFamily="-1" charset="-128"/>
              </a:rPr>
              <a:t>PAIs</a:t>
            </a:r>
            <a:endParaRPr lang="es-ES_tradnl" sz="2400" dirty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r>
              <a:rPr lang="es-ES_tradnl" sz="2800" dirty="0">
                <a:ea typeface="ＭＳ Ｐゴシック" pitchFamily="-1" charset="-128"/>
                <a:cs typeface="ＭＳ Ｐゴシック" pitchFamily="-1" charset="-128"/>
              </a:rPr>
              <a:t>Enlace secundario: UIB </a:t>
            </a: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– UV (E111)</a:t>
            </a:r>
          </a:p>
          <a:p>
            <a:pPr lvl="2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Sin iluminar. Se licitarán a posteriori los equipos.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Dos plataformas de gestión en HA: TELMAD y UIB</a:t>
            </a:r>
          </a:p>
          <a:p>
            <a:pPr lvl="2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OMS1350 R12</a:t>
            </a:r>
          </a:p>
          <a:p>
            <a:pPr lvl="2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Posibilidad de gestionar la red completa con la misma plataforma</a:t>
            </a:r>
          </a:p>
          <a:p>
            <a:pPr lvl="1" eaLnBrk="1" hangingPunct="1">
              <a:buFont typeface="Wingdings" pitchFamily="1" charset="2"/>
              <a:buNone/>
            </a:pP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	</a:t>
            </a: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Madrid, XXXIX GGTT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56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actual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56A374-9464-C341-A3EE-93DE6E64BFB1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Madrid, XXXIX GGTT</a:t>
            </a:r>
            <a:endParaRPr lang="es-ES_tradnl" dirty="0"/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287338" y="796925"/>
            <a:ext cx="8229600" cy="54079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E110 y E111 terminados</a:t>
            </a:r>
          </a:p>
          <a:p>
            <a:pPr lvl="1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Realizando últimas pruebas</a:t>
            </a:r>
          </a:p>
          <a:p>
            <a:pPr lvl="1" eaLnBrk="1" hangingPunct="1">
              <a:spcAft>
                <a:spcPts val="600"/>
              </a:spcAft>
            </a:pPr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Terminando documentación</a:t>
            </a:r>
            <a:endParaRPr lang="es-ES_tradnl" sz="2400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Equipos instalados en UIB y </a:t>
            </a:r>
            <a:r>
              <a:rPr lang="es-ES_tradnl" sz="2800" dirty="0" err="1" smtClean="0">
                <a:ea typeface="ＭＳ Ｐゴシック" pitchFamily="-1" charset="-128"/>
                <a:cs typeface="ＭＳ Ｐゴシック" pitchFamily="-1" charset="-128"/>
              </a:rPr>
              <a:t>PAIs</a:t>
            </a: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 (+ conf. Inicial)</a:t>
            </a:r>
          </a:p>
          <a:p>
            <a:pPr lvl="1" eaLnBrk="1" hangingPunct="1">
              <a:spcAft>
                <a:spcPts val="600"/>
              </a:spcAft>
            </a:pP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Instalando en UJI esta semana</a:t>
            </a: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Plataformas de gestión instaladas</a:t>
            </a:r>
          </a:p>
          <a:p>
            <a:pPr eaLnBrk="1" hangingPunct="1"/>
            <a:endParaRPr lang="es-ES_tradnl" sz="2800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Configuraciones finales en remoto: previstas para próxima semana</a:t>
            </a:r>
          </a:p>
          <a:p>
            <a:pPr lvl="1" eaLnBrk="1" hangingPunct="1">
              <a:buFont typeface="Wingdings" pitchFamily="1" charset="2"/>
              <a:buNone/>
            </a:pP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88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de Equipamiento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/>
            </a:pPr>
            <a:r>
              <a:rPr lang="es-ES_tradnl" sz="2800" b="1" dirty="0" err="1" smtClean="0">
                <a:ea typeface="ＭＳ Ｐゴシック" pitchFamily="-1" charset="-128"/>
                <a:cs typeface="ＭＳ Ｐゴシック" pitchFamily="-1" charset="-128"/>
              </a:rPr>
              <a:t>Switches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 Ethernet para </a:t>
            </a:r>
            <a:r>
              <a:rPr lang="es-ES_tradnl" sz="2800" b="1" dirty="0" err="1" smtClean="0">
                <a:ea typeface="ＭＳ Ｐゴシック" pitchFamily="-1" charset="-128"/>
                <a:cs typeface="ＭＳ Ｐゴシック" pitchFamily="-1" charset="-128"/>
              </a:rPr>
              <a:t>PdPs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 de RedIRIS</a:t>
            </a:r>
          </a:p>
        </p:txBody>
      </p:sp>
      <p:sp>
        <p:nvSpPr>
          <p:cNvPr id="22" name="Marcador de contenido 3"/>
          <p:cNvSpPr txBox="1">
            <a:spLocks/>
          </p:cNvSpPr>
          <p:nvPr/>
        </p:nvSpPr>
        <p:spPr>
          <a:xfrm>
            <a:off x="660400" y="1401587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PdPs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surgidos con el despliegue de RedIRIS-NOVA donde solo se alojan equipos ópticos ROADMS: enlace acceso mínimo 10GE.</a:t>
            </a: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Instalación de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switches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para: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Proporcionar puertos de acceso GE a instituciones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Uso mas eficiente de los canales ópticos: agregación de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vlans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sobre un mismo canal óptico ( incluso, con protección óptica)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Ampliar puertos acceso para proyectos como en UMA</a:t>
            </a: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Equipos adquiridos: Juniper EX4200, EX4550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CICCAR ( Sede CSIC en Cartuja), CICA, CNH (Centro Nacional del Hidrógeno en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Puertollano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), IAC, ULPGC, ISFOC, TELVENT, UMA, UNEX, UNLEON.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43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de Equipamiento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 startAt="2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Nuevo </a:t>
            </a:r>
            <a:r>
              <a:rPr lang="es-ES_tradnl" sz="2800" b="1" dirty="0" err="1" smtClean="0">
                <a:ea typeface="ＭＳ Ｐゴシック" pitchFamily="-1" charset="-128"/>
                <a:cs typeface="ＭＳ Ｐゴシック" pitchFamily="-1" charset="-128"/>
              </a:rPr>
              <a:t>PdP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 de 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RedIRIS en Melilla</a:t>
            </a:r>
          </a:p>
        </p:txBody>
      </p:sp>
      <p:sp>
        <p:nvSpPr>
          <p:cNvPr id="22" name="Marcador de contenido 3"/>
          <p:cNvSpPr txBox="1">
            <a:spLocks/>
          </p:cNvSpPr>
          <p:nvPr/>
        </p:nvSpPr>
        <p:spPr>
          <a:xfrm>
            <a:off x="660400" y="1401587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Equipamiento óptico: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Para iluminar el enlace completo: 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Tramo terrestre  UAL a CT.ROQUETAS 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Tramo submarino CT.ROQUETAS a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CT.Melilla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Tramo terrestre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CT.Melilla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a CPD Gobierno C.A. Melilla ( &lt; 2 km)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Actualmente, licitación abierta, publicada en la web, en fase de recepción de ofertas.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Canales a 100Gbps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Equipos en UAL y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CPD.Melilla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. No alojamiento en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CTs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Equipamiento IP: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Nuevo Juniper MX480, con puertos de acceso 10G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Instalándose en CPD del Gob. Melilla.</a:t>
            </a:r>
          </a:p>
          <a:p>
            <a:pPr eaLnBrk="1" hangingPunct="1"/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6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de Equipamiento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14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 startAt="3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Equipamiento IP y 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Óptico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 para otras entidades</a:t>
            </a:r>
            <a:endParaRPr lang="es-ES_tradnl" sz="28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" name="Marcador de contenido 3"/>
          <p:cNvSpPr txBox="1">
            <a:spLocks/>
          </p:cNvSpPr>
          <p:nvPr/>
        </p:nvSpPr>
        <p:spPr>
          <a:xfrm>
            <a:off x="660400" y="1575283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RECETGA: CETMAR, CESGA, IIM, UDC, UVIGOT  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Equipos L2/L3 : Juniper EX4200, EX3200 y EX4550.</a:t>
            </a:r>
          </a:p>
          <a:p>
            <a:pPr lvl="2" eaLnBrk="1" hangingPunct="1"/>
            <a:r>
              <a:rPr lang="es-ES_tradnl" sz="2000" dirty="0">
                <a:ea typeface="ＭＳ Ｐゴシック" pitchFamily="-1" charset="-128"/>
                <a:cs typeface="ＭＳ Ｐゴシック" pitchFamily="-1" charset="-128"/>
              </a:rPr>
              <a:t>Equipamiento 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óptico para iluminar el enlace UDC - UDCFRL. </a:t>
            </a:r>
            <a:r>
              <a:rPr lang="es-ES_tradnl" sz="2000" dirty="0">
                <a:ea typeface="ＭＳ Ｐゴシック" pitchFamily="-1" charset="-128"/>
                <a:cs typeface="ＭＳ Ｐゴシック" pitchFamily="-1" charset="-128"/>
              </a:rPr>
              <a:t>Licitación abierta, publicada en web y en fase de recepción de 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ofertas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CICA: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CICCartuja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y UGR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Juniper EX4550 y EX4200. 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Tarjetas 10Gbps para MX</a:t>
            </a: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Red académica y de Investigación del Gobierno Canario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Equipamiento L3/L2: Adjudicado a Fujitsu. Pendiente de reunión lanzamiento.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Equipamiento óptico. Licitación abierta, publicada en web y en fase de recepción de ofertas. </a:t>
            </a:r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1394550" y="1221964"/>
            <a:ext cx="4304337" cy="5519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s-ES_tradnl" sz="1400" i="1" dirty="0" smtClean="0">
                <a:ea typeface="ＭＳ Ｐゴシック" pitchFamily="-1" charset="-128"/>
                <a:cs typeface="ＭＳ Ｐゴシック" pitchFamily="-1" charset="-128"/>
              </a:rPr>
              <a:t>Adquirido bajo acuerdos/convenios con MINECO/RED.ES</a:t>
            </a:r>
            <a:endParaRPr lang="es-ES_tradnl" sz="1400" i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9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de Equipamiento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 startAt="3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Equipamiento IP y 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Óptico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 para otras entidades</a:t>
            </a:r>
          </a:p>
          <a:p>
            <a:pPr marL="400050" lvl="1" indent="0" algn="ctr" eaLnBrk="1" hangingPunct="1">
              <a:buNone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s-ES_tradnl" sz="28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" name="Marcador de contenido 3"/>
          <p:cNvSpPr txBox="1">
            <a:spLocks/>
          </p:cNvSpPr>
          <p:nvPr/>
        </p:nvSpPr>
        <p:spPr>
          <a:xfrm>
            <a:off x="573944" y="1388846"/>
            <a:ext cx="8229600" cy="5754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s-ES_tradnl" sz="2000" i="1" u="sng" dirty="0" smtClean="0">
                <a:ea typeface="ＭＳ Ｐゴシック" pitchFamily="-1" charset="-128"/>
                <a:cs typeface="ＭＳ Ｐゴシック" pitchFamily="-1" charset="-128"/>
              </a:rPr>
              <a:t>Red de fibra óptica del Gobierno Canario, </a:t>
            </a:r>
            <a:r>
              <a:rPr lang="es-ES_tradnl" sz="2000" i="1" u="sng" dirty="0" err="1" smtClean="0">
                <a:ea typeface="ＭＳ Ｐゴシック" pitchFamily="-1" charset="-128"/>
                <a:cs typeface="ＭＳ Ｐゴシック" pitchFamily="-1" charset="-128"/>
              </a:rPr>
              <a:t>tambien</a:t>
            </a:r>
            <a:r>
              <a:rPr lang="es-ES_tradnl" sz="2000" i="1" u="sng" dirty="0" smtClean="0">
                <a:ea typeface="ＭＳ Ｐゴシック" pitchFamily="-1" charset="-128"/>
                <a:cs typeface="ＭＳ Ｐゴシック" pitchFamily="-1" charset="-128"/>
              </a:rPr>
              <a:t> licitada por </a:t>
            </a:r>
            <a:r>
              <a:rPr lang="es-ES_tradnl" sz="2000" i="1" u="sng" dirty="0" err="1" smtClean="0">
                <a:ea typeface="ＭＳ Ｐゴシック" pitchFamily="-1" charset="-128"/>
                <a:cs typeface="ＭＳ Ｐゴシック" pitchFamily="-1" charset="-128"/>
              </a:rPr>
              <a:t>Red.es</a:t>
            </a:r>
            <a:endParaRPr lang="es-ES_tradnl" sz="2000" i="1" u="sng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8" y="1796688"/>
            <a:ext cx="3352895" cy="23051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30" y="4183668"/>
            <a:ext cx="3540110" cy="2147493"/>
          </a:xfrm>
          <a:prstGeom prst="rect">
            <a:avLst/>
          </a:prstGeom>
        </p:spPr>
      </p:pic>
      <p:pic>
        <p:nvPicPr>
          <p:cNvPr id="3" name="Imagen 2" descr="canaria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0" y="2714962"/>
            <a:ext cx="4668898" cy="30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de Capacidad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Ampliaci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ón capacidad con GEANT</a:t>
            </a:r>
            <a:endParaRPr lang="es-ES_tradnl" sz="28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1394550" y="1221964"/>
            <a:ext cx="4304337" cy="5519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s-ES_tradnl" sz="1400" i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2" name="Imagen 1" descr="gean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75" y="1671756"/>
            <a:ext cx="5868024" cy="4571223"/>
          </a:xfrm>
          <a:prstGeom prst="rect">
            <a:avLst/>
          </a:prstGeom>
        </p:spPr>
      </p:pic>
      <p:sp>
        <p:nvSpPr>
          <p:cNvPr id="22" name="Marcador de contenido 3"/>
          <p:cNvSpPr txBox="1">
            <a:spLocks/>
          </p:cNvSpPr>
          <p:nvPr/>
        </p:nvSpPr>
        <p:spPr>
          <a:xfrm>
            <a:off x="287338" y="1411112"/>
            <a:ext cx="3468500" cy="43518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Subscripción de RedIRIS se duplica, pasando </a:t>
            </a:r>
            <a:r>
              <a:rPr lang="es-ES_tradnl" sz="2000" b="1" dirty="0" smtClean="0">
                <a:ea typeface="ＭＳ Ｐゴシック" pitchFamily="-1" charset="-128"/>
                <a:cs typeface="ＭＳ Ｐゴシック" pitchFamily="-1" charset="-128"/>
              </a:rPr>
              <a:t>a 60 </a:t>
            </a:r>
            <a:r>
              <a:rPr lang="es-ES_tradnl" sz="2000" b="1" dirty="0" err="1" smtClean="0">
                <a:ea typeface="ＭＳ Ｐゴシック" pitchFamily="-1" charset="-128"/>
                <a:cs typeface="ＭＳ Ｐゴシック" pitchFamily="-1" charset="-128"/>
              </a:rPr>
              <a:t>Gbps</a:t>
            </a:r>
            <a:r>
              <a:rPr lang="es-ES_tradnl" sz="2000" b="1" dirty="0" smtClean="0">
                <a:ea typeface="ＭＳ Ｐゴシック" pitchFamily="-1" charset="-128"/>
                <a:cs typeface="ＭＳ Ｐゴシック" pitchFamily="-1" charset="-128"/>
              </a:rPr>
              <a:t> + 30Gbps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, por acuerdo del consorcio. </a:t>
            </a: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Capacidad compartida para acceso servicio IP y proyectos L2. Picos puntuales de &lt; 18Gbps.</a:t>
            </a:r>
          </a:p>
          <a:p>
            <a:pPr eaLnBrk="1" hangingPunct="1"/>
            <a:r>
              <a:rPr lang="es-ES_tradnl" sz="2000" i="1" dirty="0" smtClean="0">
                <a:ea typeface="ＭＳ Ｐゴシック" pitchFamily="-1" charset="-128"/>
                <a:cs typeface="ＭＳ Ｐゴシック" pitchFamily="-1" charset="-128"/>
              </a:rPr>
              <a:t> Capacidad disponible para dar soporte a proyectos -&gt; Por favor, trasladar el mensaje a vuestros investigadores !!!</a:t>
            </a:r>
            <a:endParaRPr lang="es-ES_tradnl" sz="2000" i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93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OTRAS LICITACIONES … 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>
          <a:xfrm>
            <a:off x="287338" y="880527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Servicio de Mantenimiento, Monitorización y Soporte nivel 1 para la infraestructura L3/L2.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Licitación abierta, publicada en web, en fase de recepción de ofertas.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Servicio actual expira en 31.12.2015</a:t>
            </a: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Plataforma para la Gestión de Activos de Red de RedIRIS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Herramienta para inventariar todo los recursos físicos y lógicos de la red, así como su gestión “inteligente”.</a:t>
            </a:r>
          </a:p>
          <a:p>
            <a:pPr lvl="2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Localizaciones, planos sala, bastidores, paneles parcheo, enlaces fibra planta externa, equipamiento de todas las tecnologías, canales ópticos,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vlans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, circuitos IP, contratos mantenimiento,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SLAs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, interfaces con otras herramientas como RT ( Tickets ),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Spectrum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…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Pliegos (PPT y PCP)  finalizados, en breve se publicarán en la web iniciando el proceso de licitación. 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5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AGENDA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Marcador de contenido 3"/>
          <p:cNvSpPr txBox="1">
            <a:spLocks/>
          </p:cNvSpPr>
          <p:nvPr/>
        </p:nvSpPr>
        <p:spPr>
          <a:xfrm>
            <a:off x="660400" y="1080755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Despliegue de nuevos enlaces fibra, equipos y sistemas de gestión en </a:t>
            </a:r>
            <a:r>
              <a:rPr lang="es-ES" sz="2000" dirty="0" smtClean="0"/>
              <a:t>RedIRIS-</a:t>
            </a:r>
            <a:r>
              <a:rPr lang="es-ES" sz="2000" dirty="0"/>
              <a:t>NOVA </a:t>
            </a:r>
            <a:endParaRPr lang="es-ES" sz="2000" dirty="0" smtClean="0"/>
          </a:p>
          <a:p>
            <a:r>
              <a:rPr lang="es-ES" sz="2000" dirty="0" smtClean="0"/>
              <a:t>Actualización </a:t>
            </a:r>
            <a:r>
              <a:rPr lang="es-ES" sz="2000" dirty="0"/>
              <a:t>versión plataforma óptica 1626 LM y mejoras en la red de gestión </a:t>
            </a:r>
          </a:p>
          <a:p>
            <a:r>
              <a:rPr lang="es-ES" sz="2000" dirty="0" smtClean="0"/>
              <a:t>Actualización </a:t>
            </a:r>
            <a:r>
              <a:rPr lang="es-ES" sz="2000" dirty="0"/>
              <a:t>Servicio DNS en RedIRIS </a:t>
            </a:r>
          </a:p>
          <a:p>
            <a:r>
              <a:rPr lang="es-ES" sz="2000" b="1" dirty="0" smtClean="0"/>
              <a:t>Red </a:t>
            </a:r>
            <a:r>
              <a:rPr lang="es-ES" sz="2000" b="1" dirty="0"/>
              <a:t>Científico Tecnológica de Castilla y León </a:t>
            </a:r>
          </a:p>
          <a:p>
            <a:pPr lvl="1"/>
            <a:r>
              <a:rPr lang="es-ES" sz="2000" i="1" dirty="0"/>
              <a:t>Mariví López, Fundación Centro de Supercomputación de </a:t>
            </a:r>
            <a:r>
              <a:rPr lang="es-ES" sz="2000" i="1" dirty="0" err="1"/>
              <a:t>CyL</a:t>
            </a:r>
            <a:r>
              <a:rPr lang="es-ES" sz="2000" dirty="0"/>
              <a:t> </a:t>
            </a:r>
          </a:p>
          <a:p>
            <a:r>
              <a:rPr lang="es-ES" sz="2000" b="1" dirty="0"/>
              <a:t>Despliegue enlace 100Gbps en RediMadrid </a:t>
            </a:r>
          </a:p>
          <a:p>
            <a:pPr lvl="1"/>
            <a:r>
              <a:rPr lang="es-ES" sz="2000" i="1" dirty="0"/>
              <a:t>César Sánchez, IMDEA </a:t>
            </a:r>
            <a:r>
              <a:rPr lang="es-ES" sz="2000" i="1" dirty="0" smtClean="0"/>
              <a:t>– </a:t>
            </a:r>
            <a:r>
              <a:rPr lang="es-ES" sz="2000" i="1" dirty="0"/>
              <a:t>Software</a:t>
            </a:r>
            <a:r>
              <a:rPr lang="es-ES" sz="2000" dirty="0"/>
              <a:t> </a:t>
            </a:r>
            <a:endParaRPr lang="es-ES" sz="2000" dirty="0" smtClean="0"/>
          </a:p>
          <a:p>
            <a:r>
              <a:rPr lang="es-ES" sz="2000" dirty="0"/>
              <a:t>Objetivos e iniciativas tras el "I Foro de Redes de Campus" organizado en UNIZAR, 3 y 4 Mayo 2015 </a:t>
            </a:r>
          </a:p>
          <a:p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19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FIBRA 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ÓPTICA RedIRIS-NOVA 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Universidad de Almer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ía – CT Roquetas</a:t>
            </a:r>
            <a:endParaRPr lang="es-ES_tradnl" sz="28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grpSp>
        <p:nvGrpSpPr>
          <p:cNvPr id="9" name="Agrupar 145"/>
          <p:cNvGrpSpPr>
            <a:grpSpLocks/>
          </p:cNvGrpSpPr>
          <p:nvPr/>
        </p:nvGrpSpPr>
        <p:grpSpPr bwMode="auto">
          <a:xfrm>
            <a:off x="4497888" y="3262630"/>
            <a:ext cx="4019050" cy="2639921"/>
            <a:chOff x="2074863" y="3386669"/>
            <a:chExt cx="3800475" cy="2912485"/>
          </a:xfrm>
        </p:grpSpPr>
        <p:sp>
          <p:nvSpPr>
            <p:cNvPr id="10" name="Freeform 22"/>
            <p:cNvSpPr>
              <a:spLocks noChangeArrowheads="1"/>
            </p:cNvSpPr>
            <p:nvPr/>
          </p:nvSpPr>
          <p:spPr bwMode="auto">
            <a:xfrm>
              <a:off x="2074863" y="3386669"/>
              <a:ext cx="3800475" cy="2167723"/>
            </a:xfrm>
            <a:custGeom>
              <a:avLst/>
              <a:gdLst>
                <a:gd name="T0" fmla="*/ 2147483647 w 1308"/>
                <a:gd name="T1" fmla="*/ 2147483647 h 733"/>
                <a:gd name="T2" fmla="*/ 2147483647 w 1308"/>
                <a:gd name="T3" fmla="*/ 2147483647 h 733"/>
                <a:gd name="T4" fmla="*/ 2147483647 w 1308"/>
                <a:gd name="T5" fmla="*/ 2147483647 h 733"/>
                <a:gd name="T6" fmla="*/ 2147483647 w 1308"/>
                <a:gd name="T7" fmla="*/ 2147483647 h 733"/>
                <a:gd name="T8" fmla="*/ 2147483647 w 1308"/>
                <a:gd name="T9" fmla="*/ 2147483647 h 733"/>
                <a:gd name="T10" fmla="*/ 2147483647 w 1308"/>
                <a:gd name="T11" fmla="*/ 2147483647 h 733"/>
                <a:gd name="T12" fmla="*/ 2147483647 w 1308"/>
                <a:gd name="T13" fmla="*/ 2147483647 h 733"/>
                <a:gd name="T14" fmla="*/ 2147483647 w 1308"/>
                <a:gd name="T15" fmla="*/ 2147483647 h 733"/>
                <a:gd name="T16" fmla="*/ 2147483647 w 1308"/>
                <a:gd name="T17" fmla="*/ 2147483647 h 733"/>
                <a:gd name="T18" fmla="*/ 2147483647 w 1308"/>
                <a:gd name="T19" fmla="*/ 2147483647 h 733"/>
                <a:gd name="T20" fmla="*/ 2147483647 w 1308"/>
                <a:gd name="T21" fmla="*/ 2147483647 h 733"/>
                <a:gd name="T22" fmla="*/ 2147483647 w 1308"/>
                <a:gd name="T23" fmla="*/ 2147483647 h 733"/>
                <a:gd name="T24" fmla="*/ 2147483647 w 1308"/>
                <a:gd name="T25" fmla="*/ 2147483647 h 733"/>
                <a:gd name="T26" fmla="*/ 2147483647 w 1308"/>
                <a:gd name="T27" fmla="*/ 2147483647 h 733"/>
                <a:gd name="T28" fmla="*/ 2147483647 w 1308"/>
                <a:gd name="T29" fmla="*/ 2147483647 h 733"/>
                <a:gd name="T30" fmla="*/ 2147483647 w 1308"/>
                <a:gd name="T31" fmla="*/ 2147483647 h 733"/>
                <a:gd name="T32" fmla="*/ 2147483647 w 1308"/>
                <a:gd name="T33" fmla="*/ 2147483647 h 733"/>
                <a:gd name="T34" fmla="*/ 2147483647 w 1308"/>
                <a:gd name="T35" fmla="*/ 2147483647 h 733"/>
                <a:gd name="T36" fmla="*/ 2147483647 w 1308"/>
                <a:gd name="T37" fmla="*/ 2147483647 h 733"/>
                <a:gd name="T38" fmla="*/ 2147483647 w 1308"/>
                <a:gd name="T39" fmla="*/ 2147483647 h 733"/>
                <a:gd name="T40" fmla="*/ 2147483647 w 1308"/>
                <a:gd name="T41" fmla="*/ 2147483647 h 733"/>
                <a:gd name="T42" fmla="*/ 2147483647 w 1308"/>
                <a:gd name="T43" fmla="*/ 2147483647 h 733"/>
                <a:gd name="T44" fmla="*/ 2147483647 w 1308"/>
                <a:gd name="T45" fmla="*/ 2147483647 h 733"/>
                <a:gd name="T46" fmla="*/ 2147483647 w 1308"/>
                <a:gd name="T47" fmla="*/ 2147483647 h 733"/>
                <a:gd name="T48" fmla="*/ 2147483647 w 1308"/>
                <a:gd name="T49" fmla="*/ 2147483647 h 733"/>
                <a:gd name="T50" fmla="*/ 2147483647 w 1308"/>
                <a:gd name="T51" fmla="*/ 2147483647 h 733"/>
                <a:gd name="T52" fmla="*/ 2147483647 w 1308"/>
                <a:gd name="T53" fmla="*/ 2147483647 h 733"/>
                <a:gd name="T54" fmla="*/ 2147483647 w 1308"/>
                <a:gd name="T55" fmla="*/ 2147483647 h 733"/>
                <a:gd name="T56" fmla="*/ 2147483647 w 1308"/>
                <a:gd name="T57" fmla="*/ 2147483647 h 733"/>
                <a:gd name="T58" fmla="*/ 2147483647 w 1308"/>
                <a:gd name="T59" fmla="*/ 2147483647 h 733"/>
                <a:gd name="T60" fmla="*/ 2147483647 w 1308"/>
                <a:gd name="T61" fmla="*/ 2147483647 h 733"/>
                <a:gd name="T62" fmla="*/ 2147483647 w 1308"/>
                <a:gd name="T63" fmla="*/ 2147483647 h 733"/>
                <a:gd name="T64" fmla="*/ 2147483647 w 1308"/>
                <a:gd name="T65" fmla="*/ 2147483647 h 733"/>
                <a:gd name="T66" fmla="*/ 2147483647 w 1308"/>
                <a:gd name="T67" fmla="*/ 2147483647 h 733"/>
                <a:gd name="T68" fmla="*/ 2147483647 w 1308"/>
                <a:gd name="T69" fmla="*/ 2147483647 h 733"/>
                <a:gd name="T70" fmla="*/ 2147483647 w 1308"/>
                <a:gd name="T71" fmla="*/ 2147483647 h 733"/>
                <a:gd name="T72" fmla="*/ 2147483647 w 1308"/>
                <a:gd name="T73" fmla="*/ 2147483647 h 733"/>
                <a:gd name="T74" fmla="*/ 2147483647 w 1308"/>
                <a:gd name="T75" fmla="*/ 2147483647 h 733"/>
                <a:gd name="T76" fmla="*/ 2147483647 w 1308"/>
                <a:gd name="T77" fmla="*/ 2147483647 h 733"/>
                <a:gd name="T78" fmla="*/ 2147483647 w 1308"/>
                <a:gd name="T79" fmla="*/ 2147483647 h 733"/>
                <a:gd name="T80" fmla="*/ 2147483647 w 1308"/>
                <a:gd name="T81" fmla="*/ 2147483647 h 733"/>
                <a:gd name="T82" fmla="*/ 2147483647 w 1308"/>
                <a:gd name="T83" fmla="*/ 2147483647 h 733"/>
                <a:gd name="T84" fmla="*/ 2147483647 w 1308"/>
                <a:gd name="T85" fmla="*/ 2147483647 h 733"/>
                <a:gd name="T86" fmla="*/ 2147483647 w 1308"/>
                <a:gd name="T87" fmla="*/ 2147483647 h 733"/>
                <a:gd name="T88" fmla="*/ 2147483647 w 1308"/>
                <a:gd name="T89" fmla="*/ 2147483647 h 733"/>
                <a:gd name="T90" fmla="*/ 2147483647 w 1308"/>
                <a:gd name="T91" fmla="*/ 2147483647 h 733"/>
                <a:gd name="T92" fmla="*/ 2147483647 w 1308"/>
                <a:gd name="T93" fmla="*/ 2147483647 h 733"/>
                <a:gd name="T94" fmla="*/ 2147483647 w 1308"/>
                <a:gd name="T95" fmla="*/ 2147483647 h 7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733"/>
                <a:gd name="T146" fmla="*/ 1308 w 1308"/>
                <a:gd name="T147" fmla="*/ 733 h 7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733">
                  <a:moveTo>
                    <a:pt x="119" y="131"/>
                  </a:moveTo>
                  <a:lnTo>
                    <a:pt x="136" y="129"/>
                  </a:lnTo>
                  <a:lnTo>
                    <a:pt x="148" y="145"/>
                  </a:lnTo>
                  <a:lnTo>
                    <a:pt x="174" y="131"/>
                  </a:lnTo>
                  <a:lnTo>
                    <a:pt x="185" y="134"/>
                  </a:lnTo>
                  <a:lnTo>
                    <a:pt x="201" y="165"/>
                  </a:lnTo>
                  <a:lnTo>
                    <a:pt x="268" y="187"/>
                  </a:lnTo>
                  <a:lnTo>
                    <a:pt x="330" y="216"/>
                  </a:lnTo>
                  <a:lnTo>
                    <a:pt x="343" y="210"/>
                  </a:lnTo>
                  <a:lnTo>
                    <a:pt x="351" y="198"/>
                  </a:lnTo>
                  <a:lnTo>
                    <a:pt x="371" y="204"/>
                  </a:lnTo>
                  <a:lnTo>
                    <a:pt x="380" y="190"/>
                  </a:lnTo>
                  <a:lnTo>
                    <a:pt x="373" y="179"/>
                  </a:lnTo>
                  <a:lnTo>
                    <a:pt x="371" y="168"/>
                  </a:lnTo>
                  <a:lnTo>
                    <a:pt x="403" y="135"/>
                  </a:lnTo>
                  <a:lnTo>
                    <a:pt x="415" y="134"/>
                  </a:lnTo>
                  <a:lnTo>
                    <a:pt x="442" y="156"/>
                  </a:lnTo>
                  <a:lnTo>
                    <a:pt x="467" y="131"/>
                  </a:lnTo>
                  <a:lnTo>
                    <a:pt x="457" y="106"/>
                  </a:lnTo>
                  <a:lnTo>
                    <a:pt x="455" y="92"/>
                  </a:lnTo>
                  <a:lnTo>
                    <a:pt x="458" y="74"/>
                  </a:lnTo>
                  <a:lnTo>
                    <a:pt x="471" y="61"/>
                  </a:lnTo>
                  <a:lnTo>
                    <a:pt x="487" y="44"/>
                  </a:lnTo>
                  <a:lnTo>
                    <a:pt x="528" y="28"/>
                  </a:lnTo>
                  <a:lnTo>
                    <a:pt x="528" y="10"/>
                  </a:lnTo>
                  <a:lnTo>
                    <a:pt x="539" y="0"/>
                  </a:lnTo>
                  <a:lnTo>
                    <a:pt x="552" y="1"/>
                  </a:lnTo>
                  <a:lnTo>
                    <a:pt x="565" y="5"/>
                  </a:lnTo>
                  <a:lnTo>
                    <a:pt x="607" y="43"/>
                  </a:lnTo>
                  <a:lnTo>
                    <a:pt x="634" y="49"/>
                  </a:lnTo>
                  <a:lnTo>
                    <a:pt x="730" y="119"/>
                  </a:lnTo>
                  <a:lnTo>
                    <a:pt x="739" y="111"/>
                  </a:lnTo>
                  <a:lnTo>
                    <a:pt x="769" y="111"/>
                  </a:lnTo>
                  <a:lnTo>
                    <a:pt x="783" y="107"/>
                  </a:lnTo>
                  <a:lnTo>
                    <a:pt x="821" y="102"/>
                  </a:lnTo>
                  <a:lnTo>
                    <a:pt x="836" y="93"/>
                  </a:lnTo>
                  <a:lnTo>
                    <a:pt x="859" y="113"/>
                  </a:lnTo>
                  <a:lnTo>
                    <a:pt x="877" y="93"/>
                  </a:lnTo>
                  <a:lnTo>
                    <a:pt x="902" y="104"/>
                  </a:lnTo>
                  <a:lnTo>
                    <a:pt x="922" y="82"/>
                  </a:lnTo>
                  <a:lnTo>
                    <a:pt x="949" y="93"/>
                  </a:lnTo>
                  <a:lnTo>
                    <a:pt x="979" y="87"/>
                  </a:lnTo>
                  <a:lnTo>
                    <a:pt x="999" y="104"/>
                  </a:lnTo>
                  <a:lnTo>
                    <a:pt x="1015" y="82"/>
                  </a:lnTo>
                  <a:lnTo>
                    <a:pt x="1034" y="87"/>
                  </a:lnTo>
                  <a:lnTo>
                    <a:pt x="1048" y="67"/>
                  </a:lnTo>
                  <a:lnTo>
                    <a:pt x="1080" y="82"/>
                  </a:lnTo>
                  <a:lnTo>
                    <a:pt x="1097" y="79"/>
                  </a:lnTo>
                  <a:lnTo>
                    <a:pt x="1139" y="140"/>
                  </a:lnTo>
                  <a:lnTo>
                    <a:pt x="1109" y="188"/>
                  </a:lnTo>
                  <a:lnTo>
                    <a:pt x="1110" y="198"/>
                  </a:lnTo>
                  <a:lnTo>
                    <a:pt x="1117" y="200"/>
                  </a:lnTo>
                  <a:lnTo>
                    <a:pt x="1144" y="205"/>
                  </a:lnTo>
                  <a:lnTo>
                    <a:pt x="1164" y="214"/>
                  </a:lnTo>
                  <a:lnTo>
                    <a:pt x="1188" y="249"/>
                  </a:lnTo>
                  <a:lnTo>
                    <a:pt x="1212" y="251"/>
                  </a:lnTo>
                  <a:lnTo>
                    <a:pt x="1225" y="268"/>
                  </a:lnTo>
                  <a:lnTo>
                    <a:pt x="1219" y="283"/>
                  </a:lnTo>
                  <a:lnTo>
                    <a:pt x="1220" y="297"/>
                  </a:lnTo>
                  <a:lnTo>
                    <a:pt x="1238" y="315"/>
                  </a:lnTo>
                  <a:lnTo>
                    <a:pt x="1268" y="361"/>
                  </a:lnTo>
                  <a:lnTo>
                    <a:pt x="1288" y="363"/>
                  </a:lnTo>
                  <a:lnTo>
                    <a:pt x="1299" y="379"/>
                  </a:lnTo>
                  <a:lnTo>
                    <a:pt x="1308" y="386"/>
                  </a:lnTo>
                  <a:lnTo>
                    <a:pt x="1302" y="397"/>
                  </a:lnTo>
                  <a:lnTo>
                    <a:pt x="1288" y="402"/>
                  </a:lnTo>
                  <a:lnTo>
                    <a:pt x="1272" y="420"/>
                  </a:lnTo>
                  <a:lnTo>
                    <a:pt x="1261" y="452"/>
                  </a:lnTo>
                  <a:lnTo>
                    <a:pt x="1247" y="487"/>
                  </a:lnTo>
                  <a:lnTo>
                    <a:pt x="1227" y="532"/>
                  </a:lnTo>
                  <a:lnTo>
                    <a:pt x="1219" y="546"/>
                  </a:lnTo>
                  <a:lnTo>
                    <a:pt x="1208" y="557"/>
                  </a:lnTo>
                  <a:lnTo>
                    <a:pt x="1192" y="557"/>
                  </a:lnTo>
                  <a:lnTo>
                    <a:pt x="1181" y="549"/>
                  </a:lnTo>
                  <a:lnTo>
                    <a:pt x="1160" y="534"/>
                  </a:lnTo>
                  <a:lnTo>
                    <a:pt x="1102" y="534"/>
                  </a:lnTo>
                  <a:lnTo>
                    <a:pt x="1086" y="557"/>
                  </a:lnTo>
                  <a:lnTo>
                    <a:pt x="1073" y="565"/>
                  </a:lnTo>
                  <a:lnTo>
                    <a:pt x="1054" y="568"/>
                  </a:lnTo>
                  <a:lnTo>
                    <a:pt x="1043" y="557"/>
                  </a:lnTo>
                  <a:lnTo>
                    <a:pt x="1027" y="549"/>
                  </a:lnTo>
                  <a:lnTo>
                    <a:pt x="1009" y="552"/>
                  </a:lnTo>
                  <a:lnTo>
                    <a:pt x="993" y="559"/>
                  </a:lnTo>
                  <a:lnTo>
                    <a:pt x="970" y="549"/>
                  </a:lnTo>
                  <a:lnTo>
                    <a:pt x="954" y="552"/>
                  </a:lnTo>
                  <a:lnTo>
                    <a:pt x="933" y="563"/>
                  </a:lnTo>
                  <a:lnTo>
                    <a:pt x="917" y="563"/>
                  </a:lnTo>
                  <a:lnTo>
                    <a:pt x="890" y="565"/>
                  </a:lnTo>
                  <a:lnTo>
                    <a:pt x="873" y="557"/>
                  </a:lnTo>
                  <a:lnTo>
                    <a:pt x="857" y="546"/>
                  </a:lnTo>
                  <a:lnTo>
                    <a:pt x="849" y="552"/>
                  </a:lnTo>
                  <a:lnTo>
                    <a:pt x="810" y="552"/>
                  </a:lnTo>
                  <a:lnTo>
                    <a:pt x="785" y="557"/>
                  </a:lnTo>
                  <a:lnTo>
                    <a:pt x="764" y="552"/>
                  </a:lnTo>
                  <a:lnTo>
                    <a:pt x="703" y="552"/>
                  </a:lnTo>
                  <a:lnTo>
                    <a:pt x="698" y="554"/>
                  </a:lnTo>
                  <a:lnTo>
                    <a:pt x="650" y="602"/>
                  </a:lnTo>
                  <a:lnTo>
                    <a:pt x="618" y="621"/>
                  </a:lnTo>
                  <a:lnTo>
                    <a:pt x="597" y="618"/>
                  </a:lnTo>
                  <a:lnTo>
                    <a:pt x="579" y="621"/>
                  </a:lnTo>
                  <a:lnTo>
                    <a:pt x="552" y="623"/>
                  </a:lnTo>
                  <a:lnTo>
                    <a:pt x="536" y="628"/>
                  </a:lnTo>
                  <a:lnTo>
                    <a:pt x="510" y="653"/>
                  </a:lnTo>
                  <a:lnTo>
                    <a:pt x="499" y="666"/>
                  </a:lnTo>
                  <a:lnTo>
                    <a:pt x="491" y="692"/>
                  </a:lnTo>
                  <a:lnTo>
                    <a:pt x="475" y="714"/>
                  </a:lnTo>
                  <a:lnTo>
                    <a:pt x="473" y="697"/>
                  </a:lnTo>
                  <a:lnTo>
                    <a:pt x="467" y="697"/>
                  </a:lnTo>
                  <a:lnTo>
                    <a:pt x="459" y="706"/>
                  </a:lnTo>
                  <a:lnTo>
                    <a:pt x="459" y="717"/>
                  </a:lnTo>
                  <a:lnTo>
                    <a:pt x="414" y="733"/>
                  </a:lnTo>
                  <a:lnTo>
                    <a:pt x="402" y="719"/>
                  </a:lnTo>
                  <a:lnTo>
                    <a:pt x="302" y="664"/>
                  </a:lnTo>
                  <a:lnTo>
                    <a:pt x="300" y="642"/>
                  </a:lnTo>
                  <a:lnTo>
                    <a:pt x="278" y="615"/>
                  </a:lnTo>
                  <a:lnTo>
                    <a:pt x="280" y="600"/>
                  </a:lnTo>
                  <a:lnTo>
                    <a:pt x="297" y="607"/>
                  </a:lnTo>
                  <a:lnTo>
                    <a:pt x="305" y="600"/>
                  </a:lnTo>
                  <a:lnTo>
                    <a:pt x="300" y="586"/>
                  </a:lnTo>
                  <a:lnTo>
                    <a:pt x="291" y="570"/>
                  </a:lnTo>
                  <a:lnTo>
                    <a:pt x="278" y="563"/>
                  </a:lnTo>
                  <a:lnTo>
                    <a:pt x="270" y="568"/>
                  </a:lnTo>
                  <a:lnTo>
                    <a:pt x="241" y="538"/>
                  </a:lnTo>
                  <a:lnTo>
                    <a:pt x="244" y="532"/>
                  </a:lnTo>
                  <a:lnTo>
                    <a:pt x="254" y="521"/>
                  </a:lnTo>
                  <a:lnTo>
                    <a:pt x="252" y="500"/>
                  </a:lnTo>
                  <a:lnTo>
                    <a:pt x="236" y="468"/>
                  </a:lnTo>
                  <a:lnTo>
                    <a:pt x="220" y="456"/>
                  </a:lnTo>
                  <a:lnTo>
                    <a:pt x="201" y="445"/>
                  </a:lnTo>
                  <a:lnTo>
                    <a:pt x="160" y="420"/>
                  </a:lnTo>
                  <a:lnTo>
                    <a:pt x="132" y="402"/>
                  </a:lnTo>
                  <a:lnTo>
                    <a:pt x="119" y="404"/>
                  </a:lnTo>
                  <a:lnTo>
                    <a:pt x="93" y="383"/>
                  </a:lnTo>
                  <a:lnTo>
                    <a:pt x="29" y="383"/>
                  </a:lnTo>
                  <a:lnTo>
                    <a:pt x="22" y="392"/>
                  </a:lnTo>
                  <a:lnTo>
                    <a:pt x="16" y="376"/>
                  </a:lnTo>
                  <a:lnTo>
                    <a:pt x="18" y="349"/>
                  </a:lnTo>
                  <a:lnTo>
                    <a:pt x="18" y="321"/>
                  </a:lnTo>
                  <a:lnTo>
                    <a:pt x="8" y="294"/>
                  </a:lnTo>
                  <a:lnTo>
                    <a:pt x="0" y="280"/>
                  </a:lnTo>
                  <a:lnTo>
                    <a:pt x="32" y="252"/>
                  </a:lnTo>
                  <a:lnTo>
                    <a:pt x="73" y="200"/>
                  </a:lnTo>
                  <a:lnTo>
                    <a:pt x="77" y="182"/>
                  </a:lnTo>
                  <a:lnTo>
                    <a:pt x="103" y="156"/>
                  </a:lnTo>
                  <a:lnTo>
                    <a:pt x="121" y="156"/>
                  </a:lnTo>
                  <a:lnTo>
                    <a:pt x="119" y="131"/>
                  </a:lnTo>
                  <a:close/>
                </a:path>
              </a:pathLst>
            </a:custGeom>
            <a:solidFill>
              <a:srgbClr val="FFFFFF"/>
            </a:solidFill>
            <a:ln w="9398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2779712" y="4309533"/>
              <a:ext cx="1069975" cy="161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320675">
                <a:lnSpc>
                  <a:spcPct val="90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1200">
                  <a:solidFill>
                    <a:srgbClr val="C8103A"/>
                  </a:solidFill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Andalucía</a:t>
              </a:r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3671888" y="5881688"/>
              <a:ext cx="354012" cy="1523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64278" tIns="33425" rIns="64278" bIns="33425">
              <a:prstTxWarp prst="textNoShape">
                <a:avLst/>
              </a:prstTxWarp>
              <a:spAutoFit/>
            </a:bodyPr>
            <a:lstStyle/>
            <a:p>
              <a:pPr defTabSz="320675"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600">
                  <a:solidFill>
                    <a:srgbClr val="C8103A"/>
                  </a:solidFill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Ceuta</a:t>
              </a:r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4341813" y="6146800"/>
              <a:ext cx="466725" cy="1523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64278" tIns="33425" rIns="64278" bIns="33425">
              <a:prstTxWarp prst="textNoShape">
                <a:avLst/>
              </a:prstTxWarp>
              <a:spAutoFit/>
            </a:bodyPr>
            <a:lstStyle/>
            <a:p>
              <a:pPr defTabSz="320675"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600">
                  <a:solidFill>
                    <a:srgbClr val="C8103A"/>
                  </a:solidFill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Melilla</a:t>
              </a:r>
            </a:p>
          </p:txBody>
        </p:sp>
        <p:sp>
          <p:nvSpPr>
            <p:cNvPr id="14" name="Freeform 56"/>
            <p:cNvSpPr>
              <a:spLocks noChangeArrowheads="1"/>
            </p:cNvSpPr>
            <p:nvPr/>
          </p:nvSpPr>
          <p:spPr bwMode="auto">
            <a:xfrm>
              <a:off x="3613150" y="5824538"/>
              <a:ext cx="1306513" cy="355600"/>
            </a:xfrm>
            <a:custGeom>
              <a:avLst/>
              <a:gdLst>
                <a:gd name="T0" fmla="*/ 0 w 834"/>
                <a:gd name="T1" fmla="*/ 2147483647 h 204"/>
                <a:gd name="T2" fmla="*/ 2147483647 w 834"/>
                <a:gd name="T3" fmla="*/ 2147483647 h 204"/>
                <a:gd name="T4" fmla="*/ 2147483647 w 834"/>
                <a:gd name="T5" fmla="*/ 2147483647 h 204"/>
                <a:gd name="T6" fmla="*/ 2147483647 w 834"/>
                <a:gd name="T7" fmla="*/ 2147483647 h 204"/>
                <a:gd name="T8" fmla="*/ 2147483647 w 834"/>
                <a:gd name="T9" fmla="*/ 0 h 204"/>
                <a:gd name="T10" fmla="*/ 2147483647 w 834"/>
                <a:gd name="T11" fmla="*/ 2147483647 h 204"/>
                <a:gd name="T12" fmla="*/ 2147483647 w 834"/>
                <a:gd name="T13" fmla="*/ 2147483647 h 204"/>
                <a:gd name="T14" fmla="*/ 2147483647 w 834"/>
                <a:gd name="T15" fmla="*/ 2147483647 h 204"/>
                <a:gd name="T16" fmla="*/ 2147483647 w 834"/>
                <a:gd name="T17" fmla="*/ 2147483647 h 204"/>
                <a:gd name="T18" fmla="*/ 2147483647 w 834"/>
                <a:gd name="T19" fmla="*/ 2147483647 h 204"/>
                <a:gd name="T20" fmla="*/ 2147483647 w 834"/>
                <a:gd name="T21" fmla="*/ 2147483647 h 204"/>
                <a:gd name="T22" fmla="*/ 2147483647 w 834"/>
                <a:gd name="T23" fmla="*/ 2147483647 h 204"/>
                <a:gd name="T24" fmla="*/ 2147483647 w 834"/>
                <a:gd name="T25" fmla="*/ 2147483647 h 204"/>
                <a:gd name="T26" fmla="*/ 2147483647 w 834"/>
                <a:gd name="T27" fmla="*/ 2147483647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4"/>
                <a:gd name="T43" fmla="*/ 0 h 204"/>
                <a:gd name="T44" fmla="*/ 834 w 834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4" h="204">
                  <a:moveTo>
                    <a:pt x="0" y="204"/>
                  </a:moveTo>
                  <a:cubicBezTo>
                    <a:pt x="16" y="180"/>
                    <a:pt x="13" y="163"/>
                    <a:pt x="24" y="138"/>
                  </a:cubicBezTo>
                  <a:cubicBezTo>
                    <a:pt x="30" y="125"/>
                    <a:pt x="40" y="114"/>
                    <a:pt x="48" y="102"/>
                  </a:cubicBezTo>
                  <a:cubicBezTo>
                    <a:pt x="52" y="96"/>
                    <a:pt x="70" y="36"/>
                    <a:pt x="78" y="30"/>
                  </a:cubicBezTo>
                  <a:cubicBezTo>
                    <a:pt x="103" y="12"/>
                    <a:pt x="151" y="10"/>
                    <a:pt x="180" y="0"/>
                  </a:cubicBezTo>
                  <a:cubicBezTo>
                    <a:pt x="189" y="37"/>
                    <a:pt x="209" y="69"/>
                    <a:pt x="240" y="90"/>
                  </a:cubicBezTo>
                  <a:cubicBezTo>
                    <a:pt x="269" y="133"/>
                    <a:pt x="275" y="132"/>
                    <a:pt x="318" y="156"/>
                  </a:cubicBezTo>
                  <a:cubicBezTo>
                    <a:pt x="380" y="190"/>
                    <a:pt x="331" y="172"/>
                    <a:pt x="372" y="186"/>
                  </a:cubicBezTo>
                  <a:cubicBezTo>
                    <a:pt x="418" y="184"/>
                    <a:pt x="465" y="187"/>
                    <a:pt x="510" y="180"/>
                  </a:cubicBezTo>
                  <a:cubicBezTo>
                    <a:pt x="517" y="179"/>
                    <a:pt x="515" y="164"/>
                    <a:pt x="522" y="162"/>
                  </a:cubicBezTo>
                  <a:cubicBezTo>
                    <a:pt x="544" y="156"/>
                    <a:pt x="588" y="180"/>
                    <a:pt x="588" y="180"/>
                  </a:cubicBezTo>
                  <a:cubicBezTo>
                    <a:pt x="657" y="173"/>
                    <a:pt x="635" y="172"/>
                    <a:pt x="684" y="156"/>
                  </a:cubicBezTo>
                  <a:cubicBezTo>
                    <a:pt x="697" y="165"/>
                    <a:pt x="706" y="178"/>
                    <a:pt x="720" y="186"/>
                  </a:cubicBezTo>
                  <a:cubicBezTo>
                    <a:pt x="751" y="204"/>
                    <a:pt x="800" y="204"/>
                    <a:pt x="834" y="204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endParaRPr lang="es-ES_tradnl" sz="600">
                <a:latin typeface="Calibri" pitchFamily="-112" charset="0"/>
              </a:endParaRPr>
            </a:p>
          </p:txBody>
        </p:sp>
        <p:cxnSp>
          <p:nvCxnSpPr>
            <p:cNvPr id="15" name="Conector recto 86"/>
            <p:cNvCxnSpPr>
              <a:cxnSpLocks noChangeShapeType="1"/>
              <a:stCxn id="16" idx="0"/>
              <a:endCxn id="18" idx="3"/>
            </p:cNvCxnSpPr>
            <p:nvPr/>
          </p:nvCxnSpPr>
          <p:spPr bwMode="auto">
            <a:xfrm rot="5400000" flipH="1" flipV="1">
              <a:off x="4467513" y="5263236"/>
              <a:ext cx="999959" cy="5671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6" name="Elipse 15"/>
            <p:cNvSpPr/>
            <p:nvPr/>
          </p:nvSpPr>
          <p:spPr>
            <a:xfrm>
              <a:off x="4635501" y="6046694"/>
              <a:ext cx="96837" cy="10004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1BC7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5422901" y="4901691"/>
              <a:ext cx="96837" cy="10004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8" name="Elipse 17"/>
            <p:cNvSpPr/>
            <p:nvPr/>
          </p:nvSpPr>
          <p:spPr>
            <a:xfrm>
              <a:off x="5237163" y="4962038"/>
              <a:ext cx="96838" cy="10004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1BC7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4716590" y="4890163"/>
              <a:ext cx="455612" cy="1210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320675">
                <a:lnSpc>
                  <a:spcPct val="90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900" dirty="0"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Roquetas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5502274" y="4775759"/>
              <a:ext cx="192083" cy="1210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320675">
                <a:lnSpc>
                  <a:spcPct val="90000"/>
                </a:lnSpc>
                <a:spcAft>
                  <a:spcPts val="538"/>
                </a:spcAft>
                <a:buClr>
                  <a:srgbClr val="000000"/>
                </a:buClr>
                <a:buSzPct val="100000"/>
                <a:tabLst>
                  <a:tab pos="0" algn="l"/>
                  <a:tab pos="319088" algn="l"/>
                  <a:tab pos="639763" algn="l"/>
                  <a:tab pos="960438" algn="l"/>
                  <a:tab pos="1281113" algn="l"/>
                  <a:tab pos="1601788" algn="l"/>
                  <a:tab pos="1922463" algn="l"/>
                  <a:tab pos="2244725" algn="l"/>
                  <a:tab pos="2565400" algn="l"/>
                  <a:tab pos="2886075" algn="l"/>
                  <a:tab pos="3206750" algn="l"/>
                  <a:tab pos="3527425" algn="l"/>
                  <a:tab pos="3848100" algn="l"/>
                  <a:tab pos="4168775" algn="l"/>
                  <a:tab pos="4489450" algn="l"/>
                  <a:tab pos="4811713" algn="l"/>
                  <a:tab pos="5132388" algn="l"/>
                  <a:tab pos="5453063" algn="l"/>
                  <a:tab pos="5773738" algn="l"/>
                  <a:tab pos="6094413" algn="l"/>
                  <a:tab pos="6415088" algn="l"/>
                </a:tabLst>
              </a:pPr>
              <a:r>
                <a:rPr lang="es-ES" sz="900">
                  <a:latin typeface="Verdana" pitchFamily="-112" charset="0"/>
                  <a:ea typeface="Arial Unicode MS" pitchFamily="-112" charset="0"/>
                  <a:cs typeface="Arial Unicode MS" pitchFamily="-112" charset="0"/>
                </a:rPr>
                <a:t>UAL</a:t>
              </a:r>
            </a:p>
          </p:txBody>
        </p:sp>
        <p:cxnSp>
          <p:nvCxnSpPr>
            <p:cNvPr id="21" name="Conector curvado 20"/>
            <p:cNvCxnSpPr>
              <a:stCxn id="18" idx="1"/>
              <a:endCxn id="17" idx="1"/>
            </p:cNvCxnSpPr>
            <p:nvPr/>
          </p:nvCxnSpPr>
          <p:spPr>
            <a:xfrm rot="5400000" flipH="1" flipV="1">
              <a:off x="5314940" y="4854083"/>
              <a:ext cx="58759" cy="185737"/>
            </a:xfrm>
            <a:prstGeom prst="curvedConnector3">
              <a:avLst>
                <a:gd name="adj1" fmla="val 510452"/>
              </a:avLst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Marcador de contenido 3"/>
          <p:cNvSpPr txBox="1">
            <a:spLocks/>
          </p:cNvSpPr>
          <p:nvPr/>
        </p:nvSpPr>
        <p:spPr>
          <a:xfrm>
            <a:off x="660400" y="1401587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Objetivo: utilizar cable submarino con Melilla que termina en la Central T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écnica de Telefónica en Roquetas.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Proyecto adjudicado a Telef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ónica</a:t>
            </a: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Enlace terrestre de 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32 km, con antigüedad &lt; 5 años. 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Atenuación Total &lt;= 10dB ( requerido para no alojar equipamiento en Roquetas )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None/>
            </a:pP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	</a:t>
            </a:r>
          </a:p>
        </p:txBody>
      </p:sp>
      <p:sp>
        <p:nvSpPr>
          <p:cNvPr id="23" name="Marcador de contenido 3"/>
          <p:cNvSpPr txBox="1">
            <a:spLocks/>
          </p:cNvSpPr>
          <p:nvPr/>
        </p:nvSpPr>
        <p:spPr>
          <a:xfrm>
            <a:off x="646289" y="4510292"/>
            <a:ext cx="4596986" cy="14084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Plazo provisi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ón &lt;= 16 semanas</a:t>
            </a:r>
          </a:p>
          <a:p>
            <a:pPr lvl="1"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Entrega estimada:  primera semana Septiembre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None/>
            </a:pP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670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FIBRA 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ÓPTICA RedIRIS-NOVA 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 startAt="2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Nueva sede INTA en Huelva</a:t>
            </a:r>
            <a:endParaRPr lang="es-ES_tradnl" sz="28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" name="Marcador de contenido 3"/>
          <p:cNvSpPr txBox="1">
            <a:spLocks/>
          </p:cNvSpPr>
          <p:nvPr/>
        </p:nvSpPr>
        <p:spPr>
          <a:xfrm>
            <a:off x="660400" y="1401587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Objetivo: Conectar el nuevo </a:t>
            </a:r>
            <a:r>
              <a:rPr lang="es-ES" sz="2000" i="1" u="sng" dirty="0" smtClean="0"/>
              <a:t>Centro </a:t>
            </a:r>
            <a:r>
              <a:rPr lang="es-ES" sz="2000" i="1" u="sng" dirty="0"/>
              <a:t>de Ensayos y Experimentación de Aviones no Tripulados de gran tamaño (CEUS</a:t>
            </a:r>
            <a:r>
              <a:rPr lang="es-ES" sz="2000" dirty="0" smtClean="0"/>
              <a:t>), dependiente del INTA, a RedIRIS-NOVA.  Ubicado cerca de las instalaciones del INTA en El </a:t>
            </a:r>
            <a:r>
              <a:rPr lang="es-ES" sz="2000" dirty="0" err="1" smtClean="0"/>
              <a:t>Arenosillo</a:t>
            </a:r>
            <a:r>
              <a:rPr lang="es-ES" sz="2000" dirty="0" smtClean="0"/>
              <a:t> (Huelva)</a:t>
            </a: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Proyecto  pre-adjudicado a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AireNetworks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.  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3" name="Marcador de contenido 3"/>
          <p:cNvSpPr txBox="1">
            <a:spLocks/>
          </p:cNvSpPr>
          <p:nvPr/>
        </p:nvSpPr>
        <p:spPr>
          <a:xfrm>
            <a:off x="559448" y="3611383"/>
            <a:ext cx="3608881" cy="14084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>
                <a:ea typeface="ＭＳ Ｐゴシック" pitchFamily="-1" charset="-128"/>
                <a:cs typeface="ＭＳ Ｐゴシック" pitchFamily="-1" charset="-128"/>
              </a:rPr>
              <a:t>Enlace terrestre de  &lt; 20 km, pero con la complejidad de la gestión de licencias en la zona del Parque de </a:t>
            </a:r>
            <a:r>
              <a:rPr lang="es-ES_tradnl" sz="2000" dirty="0" err="1">
                <a:ea typeface="ＭＳ Ｐゴシック" pitchFamily="-1" charset="-128"/>
                <a:cs typeface="ＭＳ Ｐゴシック" pitchFamily="-1" charset="-128"/>
              </a:rPr>
              <a:t>Doñana</a:t>
            </a:r>
            <a:r>
              <a:rPr lang="es-ES_tradnl" sz="2000" dirty="0">
                <a:ea typeface="ＭＳ Ｐゴシック" pitchFamily="-1" charset="-128"/>
                <a:cs typeface="ＭＳ Ｐゴシック" pitchFamily="-1" charset="-128"/>
              </a:rPr>
              <a:t>. </a:t>
            </a:r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Plazo provisi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ón &lt;= 20 semanas</a:t>
            </a:r>
          </a:p>
          <a:p>
            <a:pPr lvl="1" eaLnBrk="1" hangingPunct="1"/>
            <a:endParaRPr lang="es-ES_tradnl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 eaLnBrk="1" hangingPunct="1">
              <a:buNone/>
            </a:pP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	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69" y="3061268"/>
            <a:ext cx="4974169" cy="3606477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V="1">
            <a:off x="5970263" y="5019802"/>
            <a:ext cx="260520" cy="23428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/>
          <p:cNvGrpSpPr/>
          <p:nvPr/>
        </p:nvGrpSpPr>
        <p:grpSpPr>
          <a:xfrm>
            <a:off x="5970263" y="4758192"/>
            <a:ext cx="576588" cy="261610"/>
            <a:chOff x="6534723" y="2514078"/>
            <a:chExt cx="576588" cy="261610"/>
          </a:xfrm>
        </p:grpSpPr>
        <p:sp>
          <p:nvSpPr>
            <p:cNvPr id="6" name="CuadroTexto 5"/>
            <p:cNvSpPr txBox="1"/>
            <p:nvPr/>
          </p:nvSpPr>
          <p:spPr>
            <a:xfrm>
              <a:off x="6534723" y="2514078"/>
              <a:ext cx="5765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CEUS</a:t>
              </a:r>
              <a:endParaRPr lang="es-ES" sz="1100" b="1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6534723" y="2514078"/>
              <a:ext cx="576588" cy="2616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6812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FIBRA 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ÓPTICA RedIRIS-NOVA 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7338" y="7969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 startAt="3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Campus de UNEX en M</a:t>
            </a: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érida</a:t>
            </a:r>
            <a:endParaRPr lang="es-ES_tradnl" sz="28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" name="Marcador de contenido 3"/>
          <p:cNvSpPr txBox="1">
            <a:spLocks/>
          </p:cNvSpPr>
          <p:nvPr/>
        </p:nvSpPr>
        <p:spPr>
          <a:xfrm>
            <a:off x="660400" y="1401587"/>
            <a:ext cx="8229600" cy="1824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Objetivo: Conectar a RedIRIS-NOVA el campus de la </a:t>
            </a:r>
            <a:r>
              <a:rPr lang="es-ES_tradnl" sz="2000" dirty="0" err="1" smtClean="0">
                <a:ea typeface="ＭＳ Ｐゴシック" pitchFamily="-1" charset="-128"/>
                <a:cs typeface="ＭＳ Ｐゴシック" pitchFamily="-1" charset="-128"/>
              </a:rPr>
              <a:t>UEx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 en M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érida</a:t>
            </a:r>
          </a:p>
          <a:p>
            <a:pPr eaLnBrk="1" hangingPunct="1"/>
            <a:r>
              <a:rPr lang="es-ES" sz="2000" dirty="0" smtClean="0"/>
              <a:t>Traslado del punto de amplificaci</a:t>
            </a:r>
            <a:r>
              <a:rPr lang="es-ES" sz="2000" dirty="0" smtClean="0"/>
              <a:t>ón actual en Mérida ( &lt; 4 km)  y apertura de enlace:</a:t>
            </a:r>
            <a:endParaRPr lang="es-ES" sz="2000" dirty="0" smtClean="0"/>
          </a:p>
          <a:p>
            <a:pPr eaLnBrk="1" hangingPunct="1"/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Proyecto  a Telef</a:t>
            </a:r>
            <a:r>
              <a:rPr lang="es-ES_tradnl" sz="2000" dirty="0" smtClean="0">
                <a:ea typeface="ＭＳ Ｐゴシック" pitchFamily="-1" charset="-128"/>
                <a:cs typeface="ＭＳ Ｐゴシック" pitchFamily="-1" charset="-128"/>
              </a:rPr>
              <a:t>ónica</a:t>
            </a:r>
          </a:p>
        </p:txBody>
      </p:sp>
      <p:pic>
        <p:nvPicPr>
          <p:cNvPr id="2" name="Imagen 1" descr="meri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13" y="2136699"/>
            <a:ext cx="3398085" cy="22441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Imagen 8" descr="unex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" y="3071511"/>
            <a:ext cx="5489640" cy="37864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Elipse 9"/>
          <p:cNvSpPr/>
          <p:nvPr/>
        </p:nvSpPr>
        <p:spPr>
          <a:xfrm>
            <a:off x="3408477" y="4646185"/>
            <a:ext cx="835837" cy="95528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4244314" y="4380818"/>
            <a:ext cx="2485800" cy="7647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5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Ampliaciones FIBRA 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ÓPTICA RedIRIS-NOVA </a:t>
            </a: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289718" y="1111626"/>
            <a:ext cx="8602662" cy="614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1" hangingPunct="1">
              <a:buFont typeface="+mj-lt"/>
              <a:buAutoNum type="arabicPeriod" startAt="4"/>
            </a:pPr>
            <a:r>
              <a:rPr lang="es-ES_tradnl" sz="2800" b="1" dirty="0" smtClean="0">
                <a:ea typeface="ＭＳ Ｐゴシック" pitchFamily="-1" charset="-128"/>
                <a:cs typeface="ＭＳ Ｐゴシック" pitchFamily="-1" charset="-128"/>
              </a:rPr>
              <a:t>Enlace submarino con Baleares</a:t>
            </a:r>
            <a:endParaRPr lang="es-ES_tradnl" sz="28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744538" y="2810472"/>
            <a:ext cx="77724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s-ES_tradnl" sz="3200" kern="1200" dirty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6D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8103A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eaLnBrk="1" hangingPunct="1"/>
            <a:r>
              <a:rPr lang="es-ES" sz="3600" dirty="0" smtClean="0">
                <a:ea typeface="ＭＳ Ｐゴシック" pitchFamily="1" charset="-128"/>
                <a:cs typeface="ＭＳ Ｐゴシック" pitchFamily="1" charset="-128"/>
              </a:rPr>
              <a:t>Despliegue de fibra en Baleares</a:t>
            </a:r>
            <a:br>
              <a:rPr lang="es-ES" sz="3600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s-ES" sz="2400" dirty="0" err="1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maribel.cosin@rediris.es</a:t>
            </a:r>
            <a:endParaRPr lang="es-ES" sz="2400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20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229600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Detalle de la licitación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Proceso lanzado en Jul ‘14 y adjudicado en Feb ‘15</a:t>
            </a: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Requisitos: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Enlace de fibra principal, con iluminación, entre UIB y un punto de la península: CESCA, UJI,UV,UA</a:t>
            </a:r>
          </a:p>
          <a:p>
            <a:pPr lvl="2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Capacidad inserción/extracción: 40 lambdas 10G</a:t>
            </a:r>
          </a:p>
          <a:p>
            <a:pPr lvl="2" eaLnBrk="1" hangingPunct="1"/>
            <a:r>
              <a:rPr lang="es-ES_tradnl" sz="2400" dirty="0" err="1" smtClean="0">
                <a:ea typeface="ＭＳ Ｐゴシック" pitchFamily="-1" charset="-128"/>
                <a:cs typeface="ＭＳ Ｐゴシック" pitchFamily="-1" charset="-128"/>
              </a:rPr>
              <a:t>Equipación</a:t>
            </a:r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 inicial de puertos cliente: 6 lambdas 10G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Enlace opcional entre UIB y un punto de los anteriores distinto del punto donde termine el enlace principal, iluminado o no</a:t>
            </a:r>
          </a:p>
          <a:p>
            <a:pPr lvl="2" eaLnBrk="1" hangingPunct="1"/>
            <a:r>
              <a:rPr lang="es-ES_tradnl" sz="2400" dirty="0" smtClean="0">
                <a:ea typeface="ＭＳ Ｐゴシック" pitchFamily="-1" charset="-128"/>
                <a:cs typeface="ＭＳ Ｐゴシック" pitchFamily="-1" charset="-128"/>
              </a:rPr>
              <a:t>Rutas completamente diversificadas</a:t>
            </a:r>
          </a:p>
          <a:p>
            <a:pPr lvl="1"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6 meses despliegue + 1 mes equipos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 algn="ctr"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Arial"/>
                <a:cs typeface="Arial"/>
              </a:rPr>
              <a:t>Madrid, XXXIX GGTT</a:t>
            </a:r>
            <a:endParaRPr lang="es-ES_tradnl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5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Adjudicatario y solución técnica (I)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56A374-9464-C341-A3EE-93DE6E64BFB1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Madrid, XXXIX GGTT</a:t>
            </a:r>
            <a:endParaRPr lang="es-ES_tradnl" dirty="0"/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287338" y="796925"/>
            <a:ext cx="8229600" cy="5262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pitchFamily="1" charset="0"/>
              <a:buChar char="●"/>
              <a:defRPr lang="es-ES_tradnl" sz="3200" kern="1200" dirty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itchFamily="1" charset="2"/>
              <a:buChar char="§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•"/>
              <a:defRPr lang="es-ES_tradnl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–"/>
              <a:defRPr lang="es-ES_tradnl" sz="28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1" charset="0"/>
              <a:buChar char="»"/>
              <a:defRPr lang="es-ES_tradnl"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2800" dirty="0">
                <a:ea typeface="ＭＳ Ｐゴシック" pitchFamily="-1" charset="-128"/>
                <a:cs typeface="ＭＳ Ｐゴシック" pitchFamily="-1" charset="-128"/>
              </a:rPr>
              <a:t>Licitadores:</a:t>
            </a:r>
          </a:p>
          <a:p>
            <a:pPr lvl="1" eaLnBrk="1" hangingPunct="1"/>
            <a:r>
              <a:rPr lang="es-ES_tradnl" sz="2800" dirty="0">
                <a:ea typeface="ＭＳ Ｐゴシック" pitchFamily="-1" charset="-128"/>
                <a:cs typeface="ＭＳ Ｐゴシック" pitchFamily="-1" charset="-128"/>
              </a:rPr>
              <a:t>Telefónica</a:t>
            </a:r>
          </a:p>
          <a:p>
            <a:pPr lvl="1" eaLnBrk="1" hangingPunct="1"/>
            <a:r>
              <a:rPr lang="es-ES_tradnl" sz="2800" dirty="0">
                <a:ea typeface="ＭＳ Ｐゴシック" pitchFamily="-1" charset="-128"/>
                <a:cs typeface="ＭＳ Ｐゴシック" pitchFamily="-1" charset="-128"/>
              </a:rPr>
              <a:t>UTE </a:t>
            </a:r>
            <a:r>
              <a:rPr lang="es-ES_tradnl" sz="2800" dirty="0" err="1">
                <a:ea typeface="ＭＳ Ｐゴシック" pitchFamily="-1" charset="-128"/>
                <a:cs typeface="ＭＳ Ｐゴシック" pitchFamily="-1" charset="-128"/>
              </a:rPr>
              <a:t>Islalink</a:t>
            </a:r>
            <a:r>
              <a:rPr lang="es-ES_tradnl" sz="2800" dirty="0">
                <a:ea typeface="ＭＳ Ｐゴシック" pitchFamily="-1" charset="-128"/>
                <a:cs typeface="ＭＳ Ｐゴシック" pitchFamily="-1" charset="-128"/>
              </a:rPr>
              <a:t> – Red </a:t>
            </a:r>
            <a:r>
              <a:rPr lang="es-ES_tradnl" sz="2800" dirty="0" err="1">
                <a:ea typeface="ＭＳ Ｐゴシック" pitchFamily="-1" charset="-128"/>
                <a:cs typeface="ＭＳ Ｐゴシック" pitchFamily="-1" charset="-128"/>
              </a:rPr>
              <a:t>Éléctrica</a:t>
            </a:r>
            <a:r>
              <a:rPr lang="es-ES_tradnl" sz="2800" dirty="0">
                <a:ea typeface="ＭＳ Ｐゴシック" pitchFamily="-1" charset="-128"/>
                <a:cs typeface="ＭＳ Ｐゴシック" pitchFamily="-1" charset="-128"/>
              </a:rPr>
              <a:t> Internacional</a:t>
            </a: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Adjudicatario: UTE </a:t>
            </a:r>
            <a:r>
              <a:rPr lang="es-ES_tradnl" sz="2800" dirty="0" err="1" smtClean="0">
                <a:ea typeface="ＭＳ Ｐゴシック" pitchFamily="-1" charset="-128"/>
                <a:cs typeface="ＭＳ Ｐゴシック" pitchFamily="-1" charset="-128"/>
              </a:rPr>
              <a:t>Islalink</a:t>
            </a:r>
            <a:r>
              <a:rPr lang="es-ES_tradnl" sz="280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– REI</a:t>
            </a: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Solución técnica: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IRU fibra: 10 años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Equipos: 30 meses garantía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Enlace principal + enlace opcional</a:t>
            </a:r>
            <a:endParaRPr lang="es-ES_tradnl" sz="2800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Entrega prevista: finales junio	</a:t>
            </a:r>
          </a:p>
        </p:txBody>
      </p:sp>
    </p:spTree>
    <p:extLst>
      <p:ext uri="{BB962C8B-B14F-4D97-AF65-F5344CB8AC3E}">
        <p14:creationId xmlns:p14="http://schemas.microsoft.com/office/powerpoint/2010/main" val="153067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Trazado de los enlaces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56A374-9464-C341-A3EE-93DE6E64BFB1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pic>
        <p:nvPicPr>
          <p:cNvPr id="6" name="Imagen 5" descr="Captura de pantalla 2015-06-08 a las 12.1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82533"/>
          </a:xfrm>
          <a:prstGeom prst="rect">
            <a:avLst/>
          </a:prstGeom>
        </p:spPr>
      </p:pic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49" y="6407150"/>
            <a:ext cx="3778855" cy="365125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Madrid, XXXIX GGTT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9482308"/>
      </p:ext>
    </p:extLst>
  </p:cSld>
  <p:clrMapOvr>
    <a:masterClrMapping/>
  </p:clrMapOvr>
</p:sld>
</file>

<file path=ppt/theme/theme1.xml><?xml version="1.0" encoding="utf-8"?>
<a:theme xmlns:a="http://schemas.openxmlformats.org/drawingml/2006/main" name="prueb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prueba_RedIRIS-2011.pot</Template>
  <TotalTime>4033</TotalTime>
  <Words>1236</Words>
  <Application>Microsoft Macintosh PowerPoint</Application>
  <PresentationFormat>Presentación en pantalla (4:3)</PresentationFormat>
  <Paragraphs>181</Paragraphs>
  <Slides>17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prueba_RedIRIS-2011</vt:lpstr>
      <vt:lpstr>Actualización estado de la red Infraestructura RedIRIS-NOVA </vt:lpstr>
      <vt:lpstr>AGENDA</vt:lpstr>
      <vt:lpstr>Ampliaciones FIBRA ÓPTICA RedIRIS-NOVA </vt:lpstr>
      <vt:lpstr>Ampliaciones FIBRA ÓPTICA RedIRIS-NOVA </vt:lpstr>
      <vt:lpstr>Ampliaciones FIBRA ÓPTICA RedIRIS-NOVA </vt:lpstr>
      <vt:lpstr>Ampliaciones FIBRA ÓPTICA RedIRIS-NOVA </vt:lpstr>
      <vt:lpstr>Detalle de la licitación</vt:lpstr>
      <vt:lpstr>Adjudicatario y solución técnica (I)</vt:lpstr>
      <vt:lpstr>Trazado de los enlaces</vt:lpstr>
      <vt:lpstr>Adjudicatario y solución técnica (II)</vt:lpstr>
      <vt:lpstr>Situación actual</vt:lpstr>
      <vt:lpstr>Ampliaciones de Equipamiento</vt:lpstr>
      <vt:lpstr>Ampliaciones de Equipamiento</vt:lpstr>
      <vt:lpstr>Ampliaciones de Equipamiento</vt:lpstr>
      <vt:lpstr>Ampliaciones de Equipamiento</vt:lpstr>
      <vt:lpstr>Ampliaciones de Capacidad</vt:lpstr>
      <vt:lpstr>OTRAS LICITACIONES … </vt:lpstr>
    </vt:vector>
  </TitlesOfParts>
  <Company>RedIRIS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Lorenzo</dc:creator>
  <cp:lastModifiedBy>Esther Robles</cp:lastModifiedBy>
  <cp:revision>19</cp:revision>
  <dcterms:created xsi:type="dcterms:W3CDTF">2012-01-11T09:09:40Z</dcterms:created>
  <dcterms:modified xsi:type="dcterms:W3CDTF">2015-06-11T06:40:49Z</dcterms:modified>
</cp:coreProperties>
</file>