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20" r:id="rId3"/>
    <p:sldId id="321" r:id="rId4"/>
    <p:sldId id="347" r:id="rId5"/>
    <p:sldId id="346" r:id="rId6"/>
    <p:sldId id="345" r:id="rId7"/>
    <p:sldId id="336" r:id="rId8"/>
    <p:sldId id="337" r:id="rId9"/>
    <p:sldId id="338" r:id="rId10"/>
    <p:sldId id="343" r:id="rId11"/>
    <p:sldId id="340" r:id="rId12"/>
    <p:sldId id="339" r:id="rId13"/>
    <p:sldId id="341" r:id="rId14"/>
    <p:sldId id="342" r:id="rId15"/>
    <p:sldId id="344" r:id="rId1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690" autoAdjust="0"/>
    <p:restoredTop sz="94951" autoAdjust="0"/>
  </p:normalViewPr>
  <p:slideViewPr>
    <p:cSldViewPr snapToGrid="0" snapToObjects="1">
      <p:cViewPr varScale="1">
        <p:scale>
          <a:sx n="100" d="100"/>
          <a:sy n="100" d="100"/>
        </p:scale>
        <p:origin x="-160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sther:Desktop:Sgto_Canales_3005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plotArea>
      <c:layout>
        <c:manualLayout>
          <c:layoutTarget val="inner"/>
          <c:xMode val="edge"/>
          <c:yMode val="edge"/>
          <c:x val="0.0621343738960546"/>
          <c:y val="0.0195801133884587"/>
          <c:w val="0.936328123013806"/>
          <c:h val="0.867048607356176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elete val="1"/>
          </c:dLbls>
          <c:cat>
            <c:strRef>
              <c:f>Hoja1!$B$5:$B$9</c:f>
              <c:strCache>
                <c:ptCount val="5"/>
                <c:pt idx="0">
                  <c:v>Troncal IP</c:v>
                </c:pt>
                <c:pt idx="1">
                  <c:v>Accesos IP</c:v>
                </c:pt>
                <c:pt idx="2">
                  <c:v>Transp.Ópt  10G </c:v>
                </c:pt>
                <c:pt idx="3">
                  <c:v>Transp.Ópt  10G Proy</c:v>
                </c:pt>
                <c:pt idx="4">
                  <c:v>VPNL2</c:v>
                </c:pt>
              </c:strCache>
            </c:strRef>
          </c:cat>
          <c:val>
            <c:numRef>
              <c:f>Hoja1!$C$5:$C$9</c:f>
              <c:numCache>
                <c:formatCode>General</c:formatCode>
                <c:ptCount val="5"/>
                <c:pt idx="0">
                  <c:v>45.0</c:v>
                </c:pt>
                <c:pt idx="1">
                  <c:v>53.0</c:v>
                </c:pt>
                <c:pt idx="2">
                  <c:v>59.0</c:v>
                </c:pt>
                <c:pt idx="3">
                  <c:v>5.0</c:v>
                </c:pt>
                <c:pt idx="4">
                  <c:v>12.0</c:v>
                </c:pt>
              </c:numCache>
            </c:numRef>
          </c:val>
        </c:ser>
        <c:axId val="477831848"/>
        <c:axId val="477672392"/>
      </c:barChart>
      <c:catAx>
        <c:axId val="477831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/>
            </a:pPr>
            <a:endParaRPr lang="es-ES_tradnl"/>
          </a:p>
        </c:txPr>
        <c:crossAx val="477672392"/>
        <c:crosses val="autoZero"/>
        <c:auto val="1"/>
        <c:lblAlgn val="ctr"/>
        <c:lblOffset val="100"/>
      </c:catAx>
      <c:valAx>
        <c:axId val="477672392"/>
        <c:scaling>
          <c:orientation val="minMax"/>
        </c:scaling>
        <c:axPos val="l"/>
        <c:majorGridlines/>
        <c:numFmt formatCode="General" sourceLinked="1"/>
        <c:tickLblPos val="nextTo"/>
        <c:crossAx val="47783184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2/6/14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2/6/14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2/6/14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://www.fcsc.e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4"/>
            <a:ext cx="8026400" cy="2069144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Actualizaci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ón Infraestructura de Red de RedIRIS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4613613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GGTT Junio 2014. IRIS-RED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Consejo </a:t>
            </a: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Superior de Investigaciones Científicas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4 de junio de 2014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III: UCLMFA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198" y="754818"/>
            <a:ext cx="8705883" cy="262105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err="1" smtClean="0">
                <a:solidFill>
                  <a:srgbClr val="005D6D"/>
                </a:solidFill>
              </a:rPr>
              <a:t>Convenio</a:t>
            </a:r>
            <a:r>
              <a:rPr lang="en-US" sz="2800" dirty="0" smtClean="0">
                <a:solidFill>
                  <a:srgbClr val="005D6D"/>
                </a:solidFill>
              </a:rPr>
              <a:t> UCLM+MINECO+RED.ES  </a:t>
            </a:r>
            <a:r>
              <a:rPr lang="en-US" sz="2800" dirty="0" err="1" smtClean="0">
                <a:solidFill>
                  <a:srgbClr val="005D6D"/>
                </a:solidFill>
              </a:rPr>
              <a:t>para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conectar</a:t>
            </a:r>
            <a:r>
              <a:rPr lang="en-US" sz="2800" dirty="0" smtClean="0">
                <a:solidFill>
                  <a:srgbClr val="005D6D"/>
                </a:solidFill>
              </a:rPr>
              <a:t> la </a:t>
            </a:r>
            <a:r>
              <a:rPr lang="en-US" sz="2800" dirty="0" err="1" smtClean="0">
                <a:solidFill>
                  <a:srgbClr val="005D6D"/>
                </a:solidFill>
              </a:rPr>
              <a:t>sede</a:t>
            </a:r>
            <a:r>
              <a:rPr lang="en-US" sz="2800" dirty="0" smtClean="0">
                <a:solidFill>
                  <a:srgbClr val="005D6D"/>
                </a:solidFill>
              </a:rPr>
              <a:t> de UCLM en Toledo</a:t>
            </a:r>
            <a:r>
              <a:rPr lang="en-US" sz="2800" dirty="0" smtClean="0">
                <a:solidFill>
                  <a:srgbClr val="005D6D"/>
                </a:solidFill>
              </a:rPr>
              <a:t>: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</a:rPr>
              <a:t>Nuevo </a:t>
            </a:r>
            <a:r>
              <a:rPr lang="en-US" sz="2800" dirty="0" err="1" smtClean="0">
                <a:solidFill>
                  <a:srgbClr val="005D6D"/>
                </a:solidFill>
              </a:rPr>
              <a:t>Punto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Presencia</a:t>
            </a:r>
            <a:r>
              <a:rPr lang="en-US" sz="2800" dirty="0" smtClean="0">
                <a:solidFill>
                  <a:srgbClr val="005D6D"/>
                </a:solidFill>
              </a:rPr>
              <a:t> a </a:t>
            </a:r>
            <a:r>
              <a:rPr lang="en-US" sz="2800" dirty="0" err="1" smtClean="0">
                <a:solidFill>
                  <a:srgbClr val="005D6D"/>
                </a:solidFill>
              </a:rPr>
              <a:t>insertar</a:t>
            </a:r>
            <a:r>
              <a:rPr lang="en-US" sz="2800" dirty="0" smtClean="0">
                <a:solidFill>
                  <a:srgbClr val="005D6D"/>
                </a:solidFill>
              </a:rPr>
              <a:t> en enlace de </a:t>
            </a:r>
            <a:r>
              <a:rPr lang="en-US" sz="2800" dirty="0" err="1" smtClean="0">
                <a:solidFill>
                  <a:srgbClr val="005D6D"/>
                </a:solidFill>
              </a:rPr>
              <a:t>f.o</a:t>
            </a:r>
            <a:r>
              <a:rPr lang="en-US" sz="2800" dirty="0" smtClean="0">
                <a:solidFill>
                  <a:srgbClr val="005D6D"/>
                </a:solidFill>
              </a:rPr>
              <a:t>. E24.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</a:rPr>
              <a:t>Extensiones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previstas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para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su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entrega</a:t>
            </a:r>
            <a:r>
              <a:rPr lang="en-US" sz="2800" dirty="0" smtClean="0">
                <a:solidFill>
                  <a:srgbClr val="005D6D"/>
                </a:solidFill>
              </a:rPr>
              <a:t> a finales de </a:t>
            </a:r>
            <a:r>
              <a:rPr lang="en-US" sz="2800" dirty="0" err="1" smtClean="0">
                <a:solidFill>
                  <a:srgbClr val="005D6D"/>
                </a:solidFill>
              </a:rPr>
              <a:t>Abril</a:t>
            </a:r>
            <a:r>
              <a:rPr lang="en-US" sz="2800" dirty="0" smtClean="0">
                <a:solidFill>
                  <a:srgbClr val="005D6D"/>
                </a:solidFill>
              </a:rPr>
              <a:t>, </a:t>
            </a:r>
            <a:r>
              <a:rPr lang="en-US" sz="2800" dirty="0" err="1" smtClean="0">
                <a:solidFill>
                  <a:srgbClr val="005D6D"/>
                </a:solidFill>
              </a:rPr>
              <a:t>pero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llevamos</a:t>
            </a:r>
            <a:r>
              <a:rPr lang="en-US" sz="2800" dirty="0" smtClean="0">
                <a:solidFill>
                  <a:srgbClr val="005D6D"/>
                </a:solidFill>
              </a:rPr>
              <a:t> un </a:t>
            </a:r>
            <a:r>
              <a:rPr lang="en-US" sz="2800" dirty="0" err="1" smtClean="0">
                <a:solidFill>
                  <a:srgbClr val="005D6D"/>
                </a:solidFill>
              </a:rPr>
              <a:t>mes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retraso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debido</a:t>
            </a:r>
            <a:r>
              <a:rPr lang="en-US" sz="2800" dirty="0" smtClean="0">
                <a:solidFill>
                  <a:srgbClr val="005D6D"/>
                </a:solidFill>
              </a:rPr>
              <a:t> a </a:t>
            </a:r>
            <a:r>
              <a:rPr lang="en-US" sz="2800" dirty="0" err="1" smtClean="0">
                <a:solidFill>
                  <a:srgbClr val="005D6D"/>
                </a:solidFill>
              </a:rPr>
              <a:t>que</a:t>
            </a:r>
            <a:r>
              <a:rPr lang="en-US" sz="2800" dirty="0" smtClean="0">
                <a:solidFill>
                  <a:srgbClr val="005D6D"/>
                </a:solidFill>
              </a:rPr>
              <a:t> se </a:t>
            </a:r>
            <a:r>
              <a:rPr lang="en-US" sz="2800" dirty="0" err="1" smtClean="0">
                <a:solidFill>
                  <a:srgbClr val="005D6D"/>
                </a:solidFill>
              </a:rPr>
              <a:t>han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encontrado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restos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arqueológicos</a:t>
            </a:r>
            <a:r>
              <a:rPr lang="en-US" sz="2800" dirty="0" smtClean="0">
                <a:solidFill>
                  <a:srgbClr val="005D6D"/>
                </a:solidFill>
              </a:rPr>
              <a:t> -&gt; </a:t>
            </a:r>
            <a:r>
              <a:rPr lang="en-US" sz="2800" dirty="0" err="1" smtClean="0">
                <a:solidFill>
                  <a:srgbClr val="005D6D"/>
                </a:solidFill>
              </a:rPr>
              <a:t>Mas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retrasos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esperados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por</a:t>
            </a:r>
            <a:r>
              <a:rPr lang="en-US" sz="2800" dirty="0" smtClean="0">
                <a:solidFill>
                  <a:srgbClr val="005D6D"/>
                </a:solidFill>
              </a:rPr>
              <a:t> la </a:t>
            </a:r>
            <a:r>
              <a:rPr lang="en-US" sz="2800" dirty="0" err="1" smtClean="0">
                <a:solidFill>
                  <a:srgbClr val="005D6D"/>
                </a:solidFill>
              </a:rPr>
              <a:t>dificultad</a:t>
            </a:r>
            <a:r>
              <a:rPr lang="en-US" sz="2800" dirty="0" smtClean="0">
                <a:solidFill>
                  <a:srgbClr val="005D6D"/>
                </a:solidFill>
              </a:rPr>
              <a:t> en la </a:t>
            </a:r>
            <a:r>
              <a:rPr lang="en-US" sz="2800" dirty="0" err="1" smtClean="0">
                <a:solidFill>
                  <a:srgbClr val="005D6D"/>
                </a:solidFill>
              </a:rPr>
              <a:t>gestión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las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licencias</a:t>
            </a:r>
            <a:endParaRPr lang="en-US" sz="2800" dirty="0" smtClean="0">
              <a:solidFill>
                <a:srgbClr val="005D6D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5D6D"/>
                </a:solidFill>
              </a:rPr>
              <a:t>Equipo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óptico</a:t>
            </a:r>
            <a:r>
              <a:rPr lang="en-US" sz="2800" dirty="0" smtClean="0">
                <a:solidFill>
                  <a:srgbClr val="005D6D"/>
                </a:solidFill>
              </a:rPr>
              <a:t> TROADM </a:t>
            </a:r>
            <a:r>
              <a:rPr lang="en-US" sz="2800" dirty="0" err="1" smtClean="0">
                <a:solidFill>
                  <a:srgbClr val="005D6D"/>
                </a:solidFill>
              </a:rPr>
              <a:t>entregado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e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instalado</a:t>
            </a:r>
            <a:r>
              <a:rPr lang="en-US" sz="2800" dirty="0" smtClean="0">
                <a:solidFill>
                  <a:srgbClr val="005D6D"/>
                </a:solidFill>
              </a:rPr>
              <a:t>. </a:t>
            </a:r>
            <a:r>
              <a:rPr lang="en-US" sz="2800" dirty="0" err="1" smtClean="0">
                <a:solidFill>
                  <a:srgbClr val="005D6D"/>
                </a:solidFill>
              </a:rPr>
              <a:t>Pendiente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conectar</a:t>
            </a:r>
            <a:r>
              <a:rPr lang="en-US" sz="2800" dirty="0" smtClean="0">
                <a:solidFill>
                  <a:srgbClr val="005D6D"/>
                </a:solidFill>
              </a:rPr>
              <a:t> a la </a:t>
            </a:r>
            <a:r>
              <a:rPr lang="en-US" sz="2800" dirty="0" err="1" smtClean="0">
                <a:solidFill>
                  <a:srgbClr val="005D6D"/>
                </a:solidFill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e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iluminar</a:t>
            </a:r>
            <a:r>
              <a:rPr lang="en-US" sz="2800" dirty="0" smtClean="0">
                <a:solidFill>
                  <a:srgbClr val="005D6D"/>
                </a:solidFill>
              </a:rPr>
              <a:t>.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</a:rPr>
              <a:t>Impacto</a:t>
            </a:r>
            <a:r>
              <a:rPr lang="en-US" sz="2800" dirty="0" smtClean="0">
                <a:solidFill>
                  <a:srgbClr val="005D6D"/>
                </a:solidFill>
              </a:rPr>
              <a:t> en la red al “</a:t>
            </a:r>
            <a:r>
              <a:rPr lang="en-US" sz="2800" dirty="0" err="1" smtClean="0">
                <a:solidFill>
                  <a:srgbClr val="005D6D"/>
                </a:solidFill>
              </a:rPr>
              <a:t>cortar</a:t>
            </a:r>
            <a:r>
              <a:rPr lang="en-US" sz="2800" dirty="0" smtClean="0">
                <a:solidFill>
                  <a:srgbClr val="005D6D"/>
                </a:solidFill>
              </a:rPr>
              <a:t>” el enlace actual E24:</a:t>
            </a:r>
          </a:p>
          <a:p>
            <a:pPr lvl="1">
              <a:buNone/>
            </a:pPr>
            <a:endParaRPr lang="en-US" sz="2800" dirty="0" smtClean="0">
              <a:solidFill>
                <a:srgbClr val="005D6D"/>
              </a:solidFill>
            </a:endParaRPr>
          </a:p>
          <a:p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800" dirty="0" smtClean="0"/>
          </a:p>
        </p:txBody>
      </p:sp>
      <p:pic>
        <p:nvPicPr>
          <p:cNvPr id="4" name="Imagen 3" descr="Sin títul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81" y="2874960"/>
            <a:ext cx="2451100" cy="2867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8" y="4048968"/>
            <a:ext cx="5664202" cy="207059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-209519" y="3683000"/>
            <a:ext cx="6667500" cy="2436567"/>
          </a:xfrm>
          <a:prstGeom prst="ellipse">
            <a:avLst/>
          </a:prstGeom>
          <a:noFill/>
          <a:ln w="539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8" name="Conector recto de flecha 7"/>
          <p:cNvCxnSpPr>
            <a:stCxn id="6" idx="7"/>
          </p:cNvCxnSpPr>
          <p:nvPr/>
        </p:nvCxnSpPr>
        <p:spPr>
          <a:xfrm rot="16200000" flipH="1">
            <a:off x="6233887" y="3287487"/>
            <a:ext cx="227373" cy="17320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70" y="-73974"/>
            <a:ext cx="9144000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IV.a</a:t>
            </a:r>
            <a:r>
              <a:rPr lang="en-US" dirty="0" smtClean="0"/>
              <a:t>: </a:t>
            </a:r>
            <a:r>
              <a:rPr lang="en-US" sz="2800" dirty="0" smtClean="0"/>
              <a:t>Red </a:t>
            </a:r>
            <a:r>
              <a:rPr lang="en-US" sz="2800" dirty="0" err="1" smtClean="0"/>
              <a:t>Científico</a:t>
            </a:r>
            <a:r>
              <a:rPr lang="en-US" sz="2800" dirty="0" smtClean="0"/>
              <a:t> </a:t>
            </a:r>
            <a:r>
              <a:rPr lang="en-US" sz="2800" dirty="0" err="1" smtClean="0"/>
              <a:t>Tecnológica</a:t>
            </a:r>
            <a:r>
              <a:rPr lang="en-US" sz="2800" dirty="0" smtClean="0"/>
              <a:t> de </a:t>
            </a:r>
            <a:r>
              <a:rPr lang="en-US" sz="2800" dirty="0" err="1" smtClean="0"/>
              <a:t>Castilla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León</a:t>
            </a:r>
            <a:r>
              <a:rPr lang="en-US" sz="2800" dirty="0" smtClean="0"/>
              <a:t> </a:t>
            </a:r>
            <a:endParaRPr lang="es-ES_tradnl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99" y="715081"/>
            <a:ext cx="4672951" cy="35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3193" y="1067495"/>
            <a:ext cx="4588107" cy="3864101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5D6D"/>
                </a:solidFill>
              </a:rPr>
              <a:t>Convenio</a:t>
            </a:r>
            <a:r>
              <a:rPr lang="en-US" sz="2000" dirty="0" smtClean="0">
                <a:solidFill>
                  <a:srgbClr val="005D6D"/>
                </a:solidFill>
              </a:rPr>
              <a:t> de </a:t>
            </a:r>
            <a:r>
              <a:rPr lang="en-US" sz="2000" dirty="0" err="1" smtClean="0">
                <a:solidFill>
                  <a:srgbClr val="005D6D"/>
                </a:solidFill>
              </a:rPr>
              <a:t>Colaboración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MINECO+RED.ES+Comunidad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CyL</a:t>
            </a:r>
            <a:endParaRPr lang="en-US" sz="2000" dirty="0" smtClean="0">
              <a:solidFill>
                <a:srgbClr val="005D6D"/>
              </a:solidFill>
            </a:endParaRPr>
          </a:p>
          <a:p>
            <a:r>
              <a:rPr lang="en-US" sz="2000" dirty="0" smtClean="0">
                <a:solidFill>
                  <a:srgbClr val="005D6D"/>
                </a:solidFill>
              </a:rPr>
              <a:t>Red </a:t>
            </a:r>
            <a:r>
              <a:rPr lang="en-US" sz="2000" dirty="0" err="1" smtClean="0">
                <a:solidFill>
                  <a:srgbClr val="005D6D"/>
                </a:solidFill>
              </a:rPr>
              <a:t>Gestionada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por</a:t>
            </a:r>
            <a:r>
              <a:rPr lang="en-US" sz="2000" dirty="0" smtClean="0">
                <a:solidFill>
                  <a:srgbClr val="005D6D"/>
                </a:solidFill>
              </a:rPr>
              <a:t> la </a:t>
            </a:r>
            <a:r>
              <a:rPr lang="en-US" sz="2000" dirty="0" err="1" smtClean="0">
                <a:solidFill>
                  <a:srgbClr val="005D6D"/>
                </a:solidFill>
              </a:rPr>
              <a:t>Fundación</a:t>
            </a:r>
            <a:r>
              <a:rPr lang="en-US" sz="2000" dirty="0" smtClean="0">
                <a:solidFill>
                  <a:srgbClr val="005D6D"/>
                </a:solidFill>
              </a:rPr>
              <a:t> del Centro de </a:t>
            </a:r>
            <a:r>
              <a:rPr lang="en-US" sz="2000" dirty="0" err="1" smtClean="0">
                <a:solidFill>
                  <a:srgbClr val="005D6D"/>
                </a:solidFill>
              </a:rPr>
              <a:t>Supercomputación</a:t>
            </a:r>
            <a:r>
              <a:rPr lang="en-US" sz="2000" dirty="0" smtClean="0">
                <a:solidFill>
                  <a:srgbClr val="005D6D"/>
                </a:solidFill>
              </a:rPr>
              <a:t> de </a:t>
            </a:r>
            <a:r>
              <a:rPr lang="en-US" sz="2000" dirty="0" err="1" smtClean="0">
                <a:solidFill>
                  <a:srgbClr val="005D6D"/>
                </a:solidFill>
              </a:rPr>
              <a:t>Castilla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y</a:t>
            </a:r>
            <a:r>
              <a:rPr lang="en-US" sz="2000" dirty="0" smtClean="0">
                <a:solidFill>
                  <a:srgbClr val="005D6D"/>
                </a:solidFill>
              </a:rPr>
              <a:t> León </a:t>
            </a:r>
          </a:p>
          <a:p>
            <a:pPr lvl="1"/>
            <a:r>
              <a:rPr lang="en-US" sz="2000" dirty="0" smtClean="0">
                <a:solidFill>
                  <a:srgbClr val="005D6D"/>
                </a:solidFill>
              </a:rPr>
              <a:t>	</a:t>
            </a:r>
            <a:r>
              <a:rPr lang="es-ES_tradnl" sz="2000" dirty="0" smtClean="0">
                <a:solidFill>
                  <a:srgbClr val="005D6D"/>
                </a:solidFill>
                <a:hlinkClick r:id="rId3"/>
              </a:rPr>
              <a:t>http://www.fcsc.es/</a:t>
            </a:r>
            <a:endParaRPr lang="en-US" sz="2000" dirty="0" smtClean="0">
              <a:solidFill>
                <a:srgbClr val="005D6D"/>
              </a:solidFill>
            </a:endParaRPr>
          </a:p>
          <a:p>
            <a:r>
              <a:rPr lang="en-US" sz="2000" dirty="0" err="1" smtClean="0">
                <a:solidFill>
                  <a:srgbClr val="005D6D"/>
                </a:solidFill>
              </a:rPr>
              <a:t>Licitación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nueva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y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puntos</a:t>
            </a:r>
            <a:r>
              <a:rPr lang="en-US" sz="2000" dirty="0" smtClean="0">
                <a:solidFill>
                  <a:srgbClr val="005D6D"/>
                </a:solidFill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</a:rPr>
              <a:t>adicionales</a:t>
            </a:r>
            <a:r>
              <a:rPr lang="en-US" sz="2000" dirty="0" smtClean="0">
                <a:solidFill>
                  <a:srgbClr val="005D6D"/>
                </a:solidFill>
              </a:rPr>
              <a:t> RedIRIS-NOVA</a:t>
            </a:r>
          </a:p>
          <a:p>
            <a:pPr>
              <a:buNone/>
            </a:pPr>
            <a:r>
              <a:rPr lang="en-US" sz="2000" dirty="0" smtClean="0">
                <a:solidFill>
                  <a:srgbClr val="005D6D"/>
                </a:solidFill>
              </a:rPr>
              <a:t>	</a:t>
            </a:r>
            <a:endParaRPr lang="es-ES_tradnl" sz="2000" dirty="0" smtClean="0">
              <a:solidFill>
                <a:srgbClr val="005D6D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5D6D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000" dirty="0" smtClean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172614" y="4364463"/>
            <a:ext cx="8334877" cy="19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1.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Extensiones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incluidas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contrato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907-08/RI RedIRIS-NOVA: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Salamanca – Avila // Avila – Segovia // Burgos –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Soria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construcci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Fecha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prevista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entrega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30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Diciembre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2014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No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incluye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equipamiento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óptico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64" y="-98632"/>
            <a:ext cx="9304286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IV.b</a:t>
            </a:r>
            <a:r>
              <a:rPr lang="en-US" dirty="0" smtClean="0"/>
              <a:t>: </a:t>
            </a:r>
            <a:r>
              <a:rPr lang="en-US" sz="2800" dirty="0" smtClean="0"/>
              <a:t>Red </a:t>
            </a:r>
            <a:r>
              <a:rPr lang="en-US" sz="2800" dirty="0" err="1" smtClean="0"/>
              <a:t>Científico</a:t>
            </a:r>
            <a:r>
              <a:rPr lang="en-US" sz="2800" dirty="0" smtClean="0"/>
              <a:t> </a:t>
            </a:r>
            <a:r>
              <a:rPr lang="en-US" sz="2800" dirty="0" err="1" smtClean="0"/>
              <a:t>Tecnológica</a:t>
            </a:r>
            <a:r>
              <a:rPr lang="en-US" sz="2800" dirty="0" smtClean="0"/>
              <a:t> de </a:t>
            </a:r>
            <a:r>
              <a:rPr lang="en-US" sz="2800" dirty="0" err="1" smtClean="0"/>
              <a:t>Castilla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León</a:t>
            </a:r>
            <a:r>
              <a:rPr lang="en-US" sz="2800" dirty="0" smtClean="0"/>
              <a:t> </a:t>
            </a:r>
            <a:endParaRPr lang="es-ES_tradnl" sz="2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177054" y="2502785"/>
            <a:ext cx="7639963" cy="37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Pliego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con 6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lotes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fase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adjudicaci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n-US" sz="200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Dos </a:t>
            </a:r>
            <a:r>
              <a:rPr lang="en-US" sz="2000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ofertas</a:t>
            </a:r>
            <a:r>
              <a:rPr lang="en-US" sz="200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para</a:t>
            </a:r>
            <a:r>
              <a:rPr lang="en-US" sz="200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73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E333, E334, E336, E337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kumimoji="0" lang="en-US" sz="206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Una</a:t>
            </a:r>
            <a:r>
              <a:rPr kumimoji="0" lang="en-US" sz="20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6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oferta</a:t>
            </a:r>
            <a:r>
              <a:rPr kumimoji="0" lang="en-US" sz="20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6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para</a:t>
            </a:r>
            <a:r>
              <a:rPr kumimoji="0" lang="en-US" sz="20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188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E335 </a:t>
            </a:r>
            <a:r>
              <a:rPr kumimoji="0" lang="en-US" sz="1882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y</a:t>
            </a:r>
            <a:r>
              <a:rPr kumimoji="0" lang="en-US" sz="188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E338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n-US" sz="2065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Una</a:t>
            </a:r>
            <a:r>
              <a:rPr lang="en-US" sz="2065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65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oferta</a:t>
            </a:r>
            <a:r>
              <a:rPr lang="en-US" sz="2065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65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integradora</a:t>
            </a:r>
            <a:endParaRPr kumimoji="0" lang="en-US" sz="2065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IRU &gt;= 17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años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G.652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y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Antigüedad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&lt;= 15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años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No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incluye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equipamiento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óptico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endParaRPr lang="en-US" sz="2000" dirty="0" smtClean="0">
              <a:solidFill>
                <a:srgbClr val="005D6D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Pendiente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el enlace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Soria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– Segovia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n-US" sz="2000" baseline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No </a:t>
            </a:r>
            <a:r>
              <a:rPr lang="en-US" sz="2000" baseline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incluido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inicialmente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por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su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alto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coste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que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podría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hacer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peligrar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el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resto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del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proyecto</a:t>
            </a:r>
            <a:endParaRPr lang="en-US" sz="2000" dirty="0" smtClean="0">
              <a:solidFill>
                <a:srgbClr val="005D6D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Revisar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situación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económica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tras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cerrar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adjudicación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201714" y="746941"/>
            <a:ext cx="6949497" cy="7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2.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Licitaci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lanzada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para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contratar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los enlaces: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1" name="Imagen 10" descr="TablaEnlaces_RCTCY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4" y="1171255"/>
            <a:ext cx="4532880" cy="140234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3521" y="1664415"/>
            <a:ext cx="4039508" cy="32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64" y="-98632"/>
            <a:ext cx="9304286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V: </a:t>
            </a:r>
            <a:r>
              <a:rPr lang="en-US" sz="2800" dirty="0" smtClean="0"/>
              <a:t>RECETGA</a:t>
            </a:r>
            <a:endParaRPr lang="es-ES_tradnl" sz="2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177055" y="2756700"/>
            <a:ext cx="5913810" cy="347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sz="200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UDCFRL: Campus de UDC en Ferrol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IIM: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Instit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. de </a:t>
            </a:r>
            <a:r>
              <a:rPr kumimoji="0" lang="en-US" sz="2000" b="0" i="0" u="none" strike="noStrike" kern="1200" cap="none" spc="0" normalizeH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Investigaciones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Marinas del CSIC en Vigo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sz="2000" baseline="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CETMAR: Centro</a:t>
            </a:r>
            <a:r>
              <a:rPr lang="en-US" sz="200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Tecnol</a:t>
            </a:r>
            <a:r>
              <a:rPr lang="en-US" sz="2000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ógico</a:t>
            </a:r>
            <a:r>
              <a:rPr lang="en-US" sz="2000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del Mar en Vigo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Licitación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en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fase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recepción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lang="en-US" sz="200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ofertas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No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incluye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equipamiento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óptico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201714" y="808586"/>
            <a:ext cx="6949497" cy="7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2.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Licitaci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lanzada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para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contratar</a:t>
            </a:r>
            <a:r>
              <a:rPr lang="en-US" sz="20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los enlaces: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7" name="Imagen 6" descr="TablaEnlaces_CESG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7" y="1249417"/>
            <a:ext cx="5784112" cy="11416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23" y="2810204"/>
            <a:ext cx="2859691" cy="238682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038459" y="2921166"/>
            <a:ext cx="6847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UDC</a:t>
            </a:r>
            <a:endParaRPr lang="es-ES_tradnl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86623" y="2329643"/>
            <a:ext cx="11292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E46C0A"/>
                </a:solidFill>
              </a:rPr>
              <a:t>UDCFRL</a:t>
            </a:r>
            <a:endParaRPr lang="es-ES_tradnl" b="1" dirty="0">
              <a:solidFill>
                <a:srgbClr val="E46C0A"/>
              </a:solidFill>
            </a:endParaRPr>
          </a:p>
        </p:txBody>
      </p:sp>
      <p:cxnSp>
        <p:nvCxnSpPr>
          <p:cNvPr id="15" name="Conector recto 14"/>
          <p:cNvCxnSpPr>
            <a:endCxn id="13" idx="2"/>
          </p:cNvCxnSpPr>
          <p:nvPr/>
        </p:nvCxnSpPr>
        <p:spPr>
          <a:xfrm rot="16200000" flipV="1">
            <a:off x="6549105" y="2801143"/>
            <a:ext cx="591523" cy="387187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757728" y="4178722"/>
            <a:ext cx="10695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UVIGOT</a:t>
            </a:r>
            <a:endParaRPr lang="es-ES_tradnl" b="1" dirty="0"/>
          </a:p>
        </p:txBody>
      </p:sp>
      <p:cxnSp>
        <p:nvCxnSpPr>
          <p:cNvPr id="18" name="Conector recto 17"/>
          <p:cNvCxnSpPr/>
          <p:nvPr/>
        </p:nvCxnSpPr>
        <p:spPr>
          <a:xfrm rot="10800000">
            <a:off x="5989081" y="4548053"/>
            <a:ext cx="662194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533185" y="4377304"/>
            <a:ext cx="5052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E46C0A"/>
                </a:solidFill>
              </a:rPr>
              <a:t>IIM</a:t>
            </a:r>
            <a:endParaRPr lang="es-ES_tradnl" b="1" dirty="0">
              <a:solidFill>
                <a:srgbClr val="E46C0A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 rot="16200000" flipH="1">
            <a:off x="5558955" y="4191051"/>
            <a:ext cx="462726" cy="1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225670" y="3590356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E46C0A"/>
                </a:solidFill>
              </a:rPr>
              <a:t>CETMAR</a:t>
            </a:r>
            <a:endParaRPr lang="es-ES_tradnl" b="1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3"/>
          <p:cNvGrpSpPr>
            <a:grpSpLocks/>
          </p:cNvGrpSpPr>
          <p:nvPr/>
        </p:nvGrpSpPr>
        <p:grpSpPr bwMode="auto">
          <a:xfrm>
            <a:off x="4570413" y="5717641"/>
            <a:ext cx="2913062" cy="571500"/>
            <a:chOff x="5554131" y="911781"/>
            <a:chExt cx="2912610" cy="570455"/>
          </a:xfrm>
        </p:grpSpPr>
        <p:sp>
          <p:nvSpPr>
            <p:cNvPr id="6" name="CuadroTexto 31"/>
            <p:cNvSpPr txBox="1">
              <a:spLocks noChangeArrowheads="1"/>
            </p:cNvSpPr>
            <p:nvPr/>
          </p:nvSpPr>
          <p:spPr bwMode="auto">
            <a:xfrm>
              <a:off x="5599643" y="1082127"/>
              <a:ext cx="2853341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s-ES" sz="1000" dirty="0"/>
                <a:t>Punto de Presencia de RedIRIS-NOVA en Almeria ( Universidad de Almería)</a:t>
              </a:r>
            </a:p>
          </p:txBody>
        </p:sp>
        <p:sp>
          <p:nvSpPr>
            <p:cNvPr id="7" name="CuadroTexto 31"/>
            <p:cNvSpPr txBox="1">
              <a:spLocks noChangeArrowheads="1"/>
            </p:cNvSpPr>
            <p:nvPr/>
          </p:nvSpPr>
          <p:spPr bwMode="auto">
            <a:xfrm>
              <a:off x="5613400" y="911781"/>
              <a:ext cx="2853341" cy="24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s-ES" sz="1000"/>
                <a:t>Punto Amarres Cable Submarino</a:t>
              </a:r>
            </a:p>
          </p:txBody>
        </p:sp>
        <p:sp>
          <p:nvSpPr>
            <p:cNvPr id="8" name="Elipse 7"/>
            <p:cNvSpPr>
              <a:spLocks/>
            </p:cNvSpPr>
            <p:nvPr/>
          </p:nvSpPr>
          <p:spPr bwMode="auto">
            <a:xfrm flipV="1">
              <a:off x="5554131" y="1002103"/>
              <a:ext cx="71426" cy="71307"/>
            </a:xfrm>
            <a:prstGeom prst="ellipse">
              <a:avLst/>
            </a:prstGeom>
            <a:solidFill>
              <a:srgbClr val="1BC72E"/>
            </a:solidFill>
            <a:ln w="15875" cmpd="sng">
              <a:solidFill>
                <a:srgbClr val="1BC72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50"/>
            </a:p>
          </p:txBody>
        </p:sp>
        <p:sp>
          <p:nvSpPr>
            <p:cNvPr id="9" name="Elipse 8"/>
            <p:cNvSpPr>
              <a:spLocks/>
            </p:cNvSpPr>
            <p:nvPr/>
          </p:nvSpPr>
          <p:spPr bwMode="auto">
            <a:xfrm flipV="1">
              <a:off x="5566829" y="1203347"/>
              <a:ext cx="73014" cy="72891"/>
            </a:xfrm>
            <a:prstGeom prst="ellipse">
              <a:avLst/>
            </a:prstGeom>
            <a:solidFill>
              <a:srgbClr val="FF0000"/>
            </a:solidFill>
            <a:ln w="158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50"/>
            </a:p>
          </p:txBody>
        </p:sp>
      </p:grpSp>
      <p:grpSp>
        <p:nvGrpSpPr>
          <p:cNvPr id="10" name="Agrupar 145"/>
          <p:cNvGrpSpPr>
            <a:grpSpLocks/>
          </p:cNvGrpSpPr>
          <p:nvPr/>
        </p:nvGrpSpPr>
        <p:grpSpPr bwMode="auto">
          <a:xfrm>
            <a:off x="-44139" y="3258526"/>
            <a:ext cx="4562164" cy="3055508"/>
            <a:chOff x="2074863" y="3386668"/>
            <a:chExt cx="3800475" cy="2912486"/>
          </a:xfrm>
        </p:grpSpPr>
        <p:sp>
          <p:nvSpPr>
            <p:cNvPr id="11" name="Freeform 22"/>
            <p:cNvSpPr>
              <a:spLocks noChangeArrowheads="1"/>
            </p:cNvSpPr>
            <p:nvPr/>
          </p:nvSpPr>
          <p:spPr bwMode="auto">
            <a:xfrm>
              <a:off x="2074863" y="3386668"/>
              <a:ext cx="3800475" cy="2167723"/>
            </a:xfrm>
            <a:custGeom>
              <a:avLst/>
              <a:gdLst>
                <a:gd name="T0" fmla="*/ 2147483647 w 1308"/>
                <a:gd name="T1" fmla="*/ 2147483647 h 733"/>
                <a:gd name="T2" fmla="*/ 2147483647 w 1308"/>
                <a:gd name="T3" fmla="*/ 2147483647 h 733"/>
                <a:gd name="T4" fmla="*/ 2147483647 w 1308"/>
                <a:gd name="T5" fmla="*/ 2147483647 h 733"/>
                <a:gd name="T6" fmla="*/ 2147483647 w 1308"/>
                <a:gd name="T7" fmla="*/ 2147483647 h 733"/>
                <a:gd name="T8" fmla="*/ 2147483647 w 1308"/>
                <a:gd name="T9" fmla="*/ 2147483647 h 733"/>
                <a:gd name="T10" fmla="*/ 2147483647 w 1308"/>
                <a:gd name="T11" fmla="*/ 2147483647 h 733"/>
                <a:gd name="T12" fmla="*/ 2147483647 w 1308"/>
                <a:gd name="T13" fmla="*/ 2147483647 h 733"/>
                <a:gd name="T14" fmla="*/ 2147483647 w 1308"/>
                <a:gd name="T15" fmla="*/ 2147483647 h 733"/>
                <a:gd name="T16" fmla="*/ 2147483647 w 1308"/>
                <a:gd name="T17" fmla="*/ 2147483647 h 733"/>
                <a:gd name="T18" fmla="*/ 2147483647 w 1308"/>
                <a:gd name="T19" fmla="*/ 2147483647 h 733"/>
                <a:gd name="T20" fmla="*/ 2147483647 w 1308"/>
                <a:gd name="T21" fmla="*/ 2147483647 h 733"/>
                <a:gd name="T22" fmla="*/ 2147483647 w 1308"/>
                <a:gd name="T23" fmla="*/ 2147483647 h 733"/>
                <a:gd name="T24" fmla="*/ 2147483647 w 1308"/>
                <a:gd name="T25" fmla="*/ 2147483647 h 733"/>
                <a:gd name="T26" fmla="*/ 2147483647 w 1308"/>
                <a:gd name="T27" fmla="*/ 2147483647 h 733"/>
                <a:gd name="T28" fmla="*/ 2147483647 w 1308"/>
                <a:gd name="T29" fmla="*/ 2147483647 h 733"/>
                <a:gd name="T30" fmla="*/ 2147483647 w 1308"/>
                <a:gd name="T31" fmla="*/ 2147483647 h 733"/>
                <a:gd name="T32" fmla="*/ 2147483647 w 1308"/>
                <a:gd name="T33" fmla="*/ 2147483647 h 733"/>
                <a:gd name="T34" fmla="*/ 2147483647 w 1308"/>
                <a:gd name="T35" fmla="*/ 2147483647 h 733"/>
                <a:gd name="T36" fmla="*/ 2147483647 w 1308"/>
                <a:gd name="T37" fmla="*/ 2147483647 h 733"/>
                <a:gd name="T38" fmla="*/ 2147483647 w 1308"/>
                <a:gd name="T39" fmla="*/ 2147483647 h 733"/>
                <a:gd name="T40" fmla="*/ 2147483647 w 1308"/>
                <a:gd name="T41" fmla="*/ 2147483647 h 733"/>
                <a:gd name="T42" fmla="*/ 2147483647 w 1308"/>
                <a:gd name="T43" fmla="*/ 2147483647 h 733"/>
                <a:gd name="T44" fmla="*/ 2147483647 w 1308"/>
                <a:gd name="T45" fmla="*/ 2147483647 h 733"/>
                <a:gd name="T46" fmla="*/ 2147483647 w 1308"/>
                <a:gd name="T47" fmla="*/ 2147483647 h 733"/>
                <a:gd name="T48" fmla="*/ 2147483647 w 1308"/>
                <a:gd name="T49" fmla="*/ 2147483647 h 733"/>
                <a:gd name="T50" fmla="*/ 2147483647 w 1308"/>
                <a:gd name="T51" fmla="*/ 2147483647 h 733"/>
                <a:gd name="T52" fmla="*/ 2147483647 w 1308"/>
                <a:gd name="T53" fmla="*/ 2147483647 h 733"/>
                <a:gd name="T54" fmla="*/ 2147483647 w 1308"/>
                <a:gd name="T55" fmla="*/ 2147483647 h 733"/>
                <a:gd name="T56" fmla="*/ 2147483647 w 1308"/>
                <a:gd name="T57" fmla="*/ 2147483647 h 733"/>
                <a:gd name="T58" fmla="*/ 2147483647 w 1308"/>
                <a:gd name="T59" fmla="*/ 2147483647 h 733"/>
                <a:gd name="T60" fmla="*/ 2147483647 w 1308"/>
                <a:gd name="T61" fmla="*/ 2147483647 h 733"/>
                <a:gd name="T62" fmla="*/ 2147483647 w 1308"/>
                <a:gd name="T63" fmla="*/ 2147483647 h 733"/>
                <a:gd name="T64" fmla="*/ 2147483647 w 1308"/>
                <a:gd name="T65" fmla="*/ 2147483647 h 733"/>
                <a:gd name="T66" fmla="*/ 2147483647 w 1308"/>
                <a:gd name="T67" fmla="*/ 2147483647 h 733"/>
                <a:gd name="T68" fmla="*/ 2147483647 w 1308"/>
                <a:gd name="T69" fmla="*/ 2147483647 h 733"/>
                <a:gd name="T70" fmla="*/ 2147483647 w 1308"/>
                <a:gd name="T71" fmla="*/ 2147483647 h 733"/>
                <a:gd name="T72" fmla="*/ 2147483647 w 1308"/>
                <a:gd name="T73" fmla="*/ 2147483647 h 733"/>
                <a:gd name="T74" fmla="*/ 2147483647 w 1308"/>
                <a:gd name="T75" fmla="*/ 2147483647 h 733"/>
                <a:gd name="T76" fmla="*/ 2147483647 w 1308"/>
                <a:gd name="T77" fmla="*/ 2147483647 h 733"/>
                <a:gd name="T78" fmla="*/ 2147483647 w 1308"/>
                <a:gd name="T79" fmla="*/ 2147483647 h 733"/>
                <a:gd name="T80" fmla="*/ 2147483647 w 1308"/>
                <a:gd name="T81" fmla="*/ 2147483647 h 733"/>
                <a:gd name="T82" fmla="*/ 2147483647 w 1308"/>
                <a:gd name="T83" fmla="*/ 2147483647 h 733"/>
                <a:gd name="T84" fmla="*/ 2147483647 w 1308"/>
                <a:gd name="T85" fmla="*/ 2147483647 h 733"/>
                <a:gd name="T86" fmla="*/ 2147483647 w 1308"/>
                <a:gd name="T87" fmla="*/ 2147483647 h 733"/>
                <a:gd name="T88" fmla="*/ 2147483647 w 1308"/>
                <a:gd name="T89" fmla="*/ 2147483647 h 733"/>
                <a:gd name="T90" fmla="*/ 2147483647 w 1308"/>
                <a:gd name="T91" fmla="*/ 2147483647 h 733"/>
                <a:gd name="T92" fmla="*/ 2147483647 w 1308"/>
                <a:gd name="T93" fmla="*/ 2147483647 h 733"/>
                <a:gd name="T94" fmla="*/ 2147483647 w 1308"/>
                <a:gd name="T95" fmla="*/ 2147483647 h 7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733"/>
                <a:gd name="T146" fmla="*/ 1308 w 1308"/>
                <a:gd name="T147" fmla="*/ 733 h 7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733">
                  <a:moveTo>
                    <a:pt x="119" y="131"/>
                  </a:moveTo>
                  <a:lnTo>
                    <a:pt x="136" y="129"/>
                  </a:lnTo>
                  <a:lnTo>
                    <a:pt x="148" y="145"/>
                  </a:lnTo>
                  <a:lnTo>
                    <a:pt x="174" y="131"/>
                  </a:lnTo>
                  <a:lnTo>
                    <a:pt x="185" y="134"/>
                  </a:lnTo>
                  <a:lnTo>
                    <a:pt x="201" y="165"/>
                  </a:lnTo>
                  <a:lnTo>
                    <a:pt x="268" y="187"/>
                  </a:lnTo>
                  <a:lnTo>
                    <a:pt x="330" y="216"/>
                  </a:lnTo>
                  <a:lnTo>
                    <a:pt x="343" y="210"/>
                  </a:lnTo>
                  <a:lnTo>
                    <a:pt x="351" y="198"/>
                  </a:lnTo>
                  <a:lnTo>
                    <a:pt x="371" y="204"/>
                  </a:lnTo>
                  <a:lnTo>
                    <a:pt x="380" y="190"/>
                  </a:lnTo>
                  <a:lnTo>
                    <a:pt x="373" y="179"/>
                  </a:lnTo>
                  <a:lnTo>
                    <a:pt x="371" y="168"/>
                  </a:lnTo>
                  <a:lnTo>
                    <a:pt x="403" y="135"/>
                  </a:lnTo>
                  <a:lnTo>
                    <a:pt x="415" y="134"/>
                  </a:lnTo>
                  <a:lnTo>
                    <a:pt x="442" y="156"/>
                  </a:lnTo>
                  <a:lnTo>
                    <a:pt x="467" y="131"/>
                  </a:lnTo>
                  <a:lnTo>
                    <a:pt x="457" y="106"/>
                  </a:lnTo>
                  <a:lnTo>
                    <a:pt x="455" y="92"/>
                  </a:lnTo>
                  <a:lnTo>
                    <a:pt x="458" y="74"/>
                  </a:lnTo>
                  <a:lnTo>
                    <a:pt x="471" y="61"/>
                  </a:lnTo>
                  <a:lnTo>
                    <a:pt x="487" y="44"/>
                  </a:lnTo>
                  <a:lnTo>
                    <a:pt x="528" y="28"/>
                  </a:lnTo>
                  <a:lnTo>
                    <a:pt x="528" y="10"/>
                  </a:lnTo>
                  <a:lnTo>
                    <a:pt x="539" y="0"/>
                  </a:lnTo>
                  <a:lnTo>
                    <a:pt x="552" y="1"/>
                  </a:lnTo>
                  <a:lnTo>
                    <a:pt x="565" y="5"/>
                  </a:lnTo>
                  <a:lnTo>
                    <a:pt x="607" y="43"/>
                  </a:lnTo>
                  <a:lnTo>
                    <a:pt x="634" y="49"/>
                  </a:lnTo>
                  <a:lnTo>
                    <a:pt x="730" y="119"/>
                  </a:lnTo>
                  <a:lnTo>
                    <a:pt x="739" y="111"/>
                  </a:lnTo>
                  <a:lnTo>
                    <a:pt x="769" y="111"/>
                  </a:lnTo>
                  <a:lnTo>
                    <a:pt x="783" y="107"/>
                  </a:lnTo>
                  <a:lnTo>
                    <a:pt x="821" y="102"/>
                  </a:lnTo>
                  <a:lnTo>
                    <a:pt x="836" y="93"/>
                  </a:lnTo>
                  <a:lnTo>
                    <a:pt x="859" y="113"/>
                  </a:lnTo>
                  <a:lnTo>
                    <a:pt x="877" y="93"/>
                  </a:lnTo>
                  <a:lnTo>
                    <a:pt x="902" y="104"/>
                  </a:lnTo>
                  <a:lnTo>
                    <a:pt x="922" y="82"/>
                  </a:lnTo>
                  <a:lnTo>
                    <a:pt x="949" y="93"/>
                  </a:lnTo>
                  <a:lnTo>
                    <a:pt x="979" y="87"/>
                  </a:lnTo>
                  <a:lnTo>
                    <a:pt x="999" y="104"/>
                  </a:lnTo>
                  <a:lnTo>
                    <a:pt x="1015" y="82"/>
                  </a:lnTo>
                  <a:lnTo>
                    <a:pt x="1034" y="87"/>
                  </a:lnTo>
                  <a:lnTo>
                    <a:pt x="1048" y="67"/>
                  </a:lnTo>
                  <a:lnTo>
                    <a:pt x="1080" y="82"/>
                  </a:lnTo>
                  <a:lnTo>
                    <a:pt x="1097" y="79"/>
                  </a:lnTo>
                  <a:lnTo>
                    <a:pt x="1139" y="140"/>
                  </a:lnTo>
                  <a:lnTo>
                    <a:pt x="1109" y="188"/>
                  </a:lnTo>
                  <a:lnTo>
                    <a:pt x="1110" y="198"/>
                  </a:lnTo>
                  <a:lnTo>
                    <a:pt x="1117" y="200"/>
                  </a:lnTo>
                  <a:lnTo>
                    <a:pt x="1144" y="205"/>
                  </a:lnTo>
                  <a:lnTo>
                    <a:pt x="1164" y="214"/>
                  </a:lnTo>
                  <a:lnTo>
                    <a:pt x="1188" y="249"/>
                  </a:lnTo>
                  <a:lnTo>
                    <a:pt x="1212" y="251"/>
                  </a:lnTo>
                  <a:lnTo>
                    <a:pt x="1225" y="268"/>
                  </a:lnTo>
                  <a:lnTo>
                    <a:pt x="1219" y="283"/>
                  </a:lnTo>
                  <a:lnTo>
                    <a:pt x="1220" y="297"/>
                  </a:lnTo>
                  <a:lnTo>
                    <a:pt x="1238" y="315"/>
                  </a:lnTo>
                  <a:lnTo>
                    <a:pt x="1268" y="361"/>
                  </a:lnTo>
                  <a:lnTo>
                    <a:pt x="1288" y="363"/>
                  </a:lnTo>
                  <a:lnTo>
                    <a:pt x="1299" y="379"/>
                  </a:lnTo>
                  <a:lnTo>
                    <a:pt x="1308" y="386"/>
                  </a:lnTo>
                  <a:lnTo>
                    <a:pt x="1302" y="397"/>
                  </a:lnTo>
                  <a:lnTo>
                    <a:pt x="1288" y="402"/>
                  </a:lnTo>
                  <a:lnTo>
                    <a:pt x="1272" y="420"/>
                  </a:lnTo>
                  <a:lnTo>
                    <a:pt x="1261" y="452"/>
                  </a:lnTo>
                  <a:lnTo>
                    <a:pt x="1247" y="487"/>
                  </a:lnTo>
                  <a:lnTo>
                    <a:pt x="1227" y="532"/>
                  </a:lnTo>
                  <a:lnTo>
                    <a:pt x="1219" y="546"/>
                  </a:lnTo>
                  <a:lnTo>
                    <a:pt x="1208" y="557"/>
                  </a:lnTo>
                  <a:lnTo>
                    <a:pt x="1192" y="557"/>
                  </a:lnTo>
                  <a:lnTo>
                    <a:pt x="1181" y="549"/>
                  </a:lnTo>
                  <a:lnTo>
                    <a:pt x="1160" y="534"/>
                  </a:lnTo>
                  <a:lnTo>
                    <a:pt x="1102" y="534"/>
                  </a:lnTo>
                  <a:lnTo>
                    <a:pt x="1086" y="557"/>
                  </a:lnTo>
                  <a:lnTo>
                    <a:pt x="1073" y="565"/>
                  </a:lnTo>
                  <a:lnTo>
                    <a:pt x="1054" y="568"/>
                  </a:lnTo>
                  <a:lnTo>
                    <a:pt x="1043" y="557"/>
                  </a:lnTo>
                  <a:lnTo>
                    <a:pt x="1027" y="549"/>
                  </a:lnTo>
                  <a:lnTo>
                    <a:pt x="1009" y="552"/>
                  </a:lnTo>
                  <a:lnTo>
                    <a:pt x="993" y="559"/>
                  </a:lnTo>
                  <a:lnTo>
                    <a:pt x="970" y="549"/>
                  </a:lnTo>
                  <a:lnTo>
                    <a:pt x="954" y="552"/>
                  </a:lnTo>
                  <a:lnTo>
                    <a:pt x="933" y="563"/>
                  </a:lnTo>
                  <a:lnTo>
                    <a:pt x="917" y="563"/>
                  </a:lnTo>
                  <a:lnTo>
                    <a:pt x="890" y="565"/>
                  </a:lnTo>
                  <a:lnTo>
                    <a:pt x="873" y="557"/>
                  </a:lnTo>
                  <a:lnTo>
                    <a:pt x="857" y="546"/>
                  </a:lnTo>
                  <a:lnTo>
                    <a:pt x="849" y="552"/>
                  </a:lnTo>
                  <a:lnTo>
                    <a:pt x="810" y="552"/>
                  </a:lnTo>
                  <a:lnTo>
                    <a:pt x="785" y="557"/>
                  </a:lnTo>
                  <a:lnTo>
                    <a:pt x="764" y="552"/>
                  </a:lnTo>
                  <a:lnTo>
                    <a:pt x="703" y="552"/>
                  </a:lnTo>
                  <a:lnTo>
                    <a:pt x="698" y="554"/>
                  </a:lnTo>
                  <a:lnTo>
                    <a:pt x="650" y="602"/>
                  </a:lnTo>
                  <a:lnTo>
                    <a:pt x="618" y="621"/>
                  </a:lnTo>
                  <a:lnTo>
                    <a:pt x="597" y="618"/>
                  </a:lnTo>
                  <a:lnTo>
                    <a:pt x="579" y="621"/>
                  </a:lnTo>
                  <a:lnTo>
                    <a:pt x="552" y="623"/>
                  </a:lnTo>
                  <a:lnTo>
                    <a:pt x="536" y="628"/>
                  </a:lnTo>
                  <a:lnTo>
                    <a:pt x="510" y="653"/>
                  </a:lnTo>
                  <a:lnTo>
                    <a:pt x="499" y="666"/>
                  </a:lnTo>
                  <a:lnTo>
                    <a:pt x="491" y="692"/>
                  </a:lnTo>
                  <a:lnTo>
                    <a:pt x="475" y="714"/>
                  </a:lnTo>
                  <a:lnTo>
                    <a:pt x="473" y="697"/>
                  </a:lnTo>
                  <a:lnTo>
                    <a:pt x="467" y="697"/>
                  </a:lnTo>
                  <a:lnTo>
                    <a:pt x="459" y="706"/>
                  </a:lnTo>
                  <a:lnTo>
                    <a:pt x="459" y="717"/>
                  </a:lnTo>
                  <a:lnTo>
                    <a:pt x="414" y="733"/>
                  </a:lnTo>
                  <a:lnTo>
                    <a:pt x="402" y="719"/>
                  </a:lnTo>
                  <a:lnTo>
                    <a:pt x="302" y="664"/>
                  </a:lnTo>
                  <a:lnTo>
                    <a:pt x="300" y="642"/>
                  </a:lnTo>
                  <a:lnTo>
                    <a:pt x="278" y="615"/>
                  </a:lnTo>
                  <a:lnTo>
                    <a:pt x="280" y="600"/>
                  </a:lnTo>
                  <a:lnTo>
                    <a:pt x="297" y="607"/>
                  </a:lnTo>
                  <a:lnTo>
                    <a:pt x="305" y="600"/>
                  </a:lnTo>
                  <a:lnTo>
                    <a:pt x="300" y="586"/>
                  </a:lnTo>
                  <a:lnTo>
                    <a:pt x="291" y="570"/>
                  </a:lnTo>
                  <a:lnTo>
                    <a:pt x="278" y="563"/>
                  </a:lnTo>
                  <a:lnTo>
                    <a:pt x="270" y="568"/>
                  </a:lnTo>
                  <a:lnTo>
                    <a:pt x="241" y="538"/>
                  </a:lnTo>
                  <a:lnTo>
                    <a:pt x="244" y="532"/>
                  </a:lnTo>
                  <a:lnTo>
                    <a:pt x="254" y="521"/>
                  </a:lnTo>
                  <a:lnTo>
                    <a:pt x="252" y="500"/>
                  </a:lnTo>
                  <a:lnTo>
                    <a:pt x="236" y="468"/>
                  </a:lnTo>
                  <a:lnTo>
                    <a:pt x="220" y="456"/>
                  </a:lnTo>
                  <a:lnTo>
                    <a:pt x="201" y="445"/>
                  </a:lnTo>
                  <a:lnTo>
                    <a:pt x="160" y="420"/>
                  </a:lnTo>
                  <a:lnTo>
                    <a:pt x="132" y="402"/>
                  </a:lnTo>
                  <a:lnTo>
                    <a:pt x="119" y="404"/>
                  </a:lnTo>
                  <a:lnTo>
                    <a:pt x="93" y="383"/>
                  </a:lnTo>
                  <a:lnTo>
                    <a:pt x="29" y="383"/>
                  </a:lnTo>
                  <a:lnTo>
                    <a:pt x="22" y="392"/>
                  </a:lnTo>
                  <a:lnTo>
                    <a:pt x="16" y="376"/>
                  </a:lnTo>
                  <a:lnTo>
                    <a:pt x="18" y="349"/>
                  </a:lnTo>
                  <a:lnTo>
                    <a:pt x="18" y="321"/>
                  </a:lnTo>
                  <a:lnTo>
                    <a:pt x="8" y="294"/>
                  </a:lnTo>
                  <a:lnTo>
                    <a:pt x="0" y="280"/>
                  </a:lnTo>
                  <a:lnTo>
                    <a:pt x="32" y="252"/>
                  </a:lnTo>
                  <a:lnTo>
                    <a:pt x="73" y="200"/>
                  </a:lnTo>
                  <a:lnTo>
                    <a:pt x="77" y="182"/>
                  </a:lnTo>
                  <a:lnTo>
                    <a:pt x="103" y="156"/>
                  </a:lnTo>
                  <a:lnTo>
                    <a:pt x="121" y="156"/>
                  </a:lnTo>
                  <a:lnTo>
                    <a:pt x="119" y="131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779712" y="4309533"/>
              <a:ext cx="1069975" cy="161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320675">
                <a:lnSpc>
                  <a:spcPct val="90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1200">
                  <a:solidFill>
                    <a:srgbClr val="C8103A"/>
                  </a:solidFill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Andalucía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3671888" y="5881688"/>
              <a:ext cx="354012" cy="1523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64278" tIns="33425" rIns="64278" bIns="33425">
              <a:prstTxWarp prst="textNoShape">
                <a:avLst/>
              </a:prstTxWarp>
              <a:spAutoFit/>
            </a:bodyPr>
            <a:lstStyle/>
            <a:p>
              <a:pPr defTabSz="320675"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600">
                  <a:solidFill>
                    <a:srgbClr val="C8103A"/>
                  </a:solidFill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Ceuta</a:t>
              </a: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4341813" y="6146800"/>
              <a:ext cx="466725" cy="1523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64278" tIns="33425" rIns="64278" bIns="33425">
              <a:prstTxWarp prst="textNoShape">
                <a:avLst/>
              </a:prstTxWarp>
              <a:spAutoFit/>
            </a:bodyPr>
            <a:lstStyle/>
            <a:p>
              <a:pPr defTabSz="320675"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600">
                  <a:solidFill>
                    <a:srgbClr val="C8103A"/>
                  </a:solidFill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Melilla</a:t>
              </a:r>
            </a:p>
          </p:txBody>
        </p:sp>
        <p:sp>
          <p:nvSpPr>
            <p:cNvPr id="15" name="Freeform 56"/>
            <p:cNvSpPr>
              <a:spLocks noChangeArrowheads="1"/>
            </p:cNvSpPr>
            <p:nvPr/>
          </p:nvSpPr>
          <p:spPr bwMode="auto">
            <a:xfrm>
              <a:off x="3613150" y="5824538"/>
              <a:ext cx="1306513" cy="355600"/>
            </a:xfrm>
            <a:custGeom>
              <a:avLst/>
              <a:gdLst>
                <a:gd name="T0" fmla="*/ 0 w 834"/>
                <a:gd name="T1" fmla="*/ 2147483647 h 204"/>
                <a:gd name="T2" fmla="*/ 2147483647 w 834"/>
                <a:gd name="T3" fmla="*/ 2147483647 h 204"/>
                <a:gd name="T4" fmla="*/ 2147483647 w 834"/>
                <a:gd name="T5" fmla="*/ 2147483647 h 204"/>
                <a:gd name="T6" fmla="*/ 2147483647 w 834"/>
                <a:gd name="T7" fmla="*/ 2147483647 h 204"/>
                <a:gd name="T8" fmla="*/ 2147483647 w 834"/>
                <a:gd name="T9" fmla="*/ 0 h 204"/>
                <a:gd name="T10" fmla="*/ 2147483647 w 834"/>
                <a:gd name="T11" fmla="*/ 2147483647 h 204"/>
                <a:gd name="T12" fmla="*/ 2147483647 w 834"/>
                <a:gd name="T13" fmla="*/ 2147483647 h 204"/>
                <a:gd name="T14" fmla="*/ 2147483647 w 834"/>
                <a:gd name="T15" fmla="*/ 2147483647 h 204"/>
                <a:gd name="T16" fmla="*/ 2147483647 w 834"/>
                <a:gd name="T17" fmla="*/ 2147483647 h 204"/>
                <a:gd name="T18" fmla="*/ 2147483647 w 834"/>
                <a:gd name="T19" fmla="*/ 2147483647 h 204"/>
                <a:gd name="T20" fmla="*/ 2147483647 w 834"/>
                <a:gd name="T21" fmla="*/ 2147483647 h 204"/>
                <a:gd name="T22" fmla="*/ 2147483647 w 834"/>
                <a:gd name="T23" fmla="*/ 2147483647 h 204"/>
                <a:gd name="T24" fmla="*/ 2147483647 w 834"/>
                <a:gd name="T25" fmla="*/ 2147483647 h 204"/>
                <a:gd name="T26" fmla="*/ 2147483647 w 834"/>
                <a:gd name="T27" fmla="*/ 2147483647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4"/>
                <a:gd name="T43" fmla="*/ 0 h 204"/>
                <a:gd name="T44" fmla="*/ 834 w 834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4" h="204">
                  <a:moveTo>
                    <a:pt x="0" y="204"/>
                  </a:moveTo>
                  <a:cubicBezTo>
                    <a:pt x="16" y="180"/>
                    <a:pt x="13" y="163"/>
                    <a:pt x="24" y="138"/>
                  </a:cubicBezTo>
                  <a:cubicBezTo>
                    <a:pt x="30" y="125"/>
                    <a:pt x="40" y="114"/>
                    <a:pt x="48" y="102"/>
                  </a:cubicBezTo>
                  <a:cubicBezTo>
                    <a:pt x="52" y="96"/>
                    <a:pt x="70" y="36"/>
                    <a:pt x="78" y="30"/>
                  </a:cubicBezTo>
                  <a:cubicBezTo>
                    <a:pt x="103" y="12"/>
                    <a:pt x="151" y="10"/>
                    <a:pt x="180" y="0"/>
                  </a:cubicBezTo>
                  <a:cubicBezTo>
                    <a:pt x="189" y="37"/>
                    <a:pt x="209" y="69"/>
                    <a:pt x="240" y="90"/>
                  </a:cubicBezTo>
                  <a:cubicBezTo>
                    <a:pt x="269" y="133"/>
                    <a:pt x="275" y="132"/>
                    <a:pt x="318" y="156"/>
                  </a:cubicBezTo>
                  <a:cubicBezTo>
                    <a:pt x="380" y="190"/>
                    <a:pt x="331" y="172"/>
                    <a:pt x="372" y="186"/>
                  </a:cubicBezTo>
                  <a:cubicBezTo>
                    <a:pt x="418" y="184"/>
                    <a:pt x="465" y="187"/>
                    <a:pt x="510" y="180"/>
                  </a:cubicBezTo>
                  <a:cubicBezTo>
                    <a:pt x="517" y="179"/>
                    <a:pt x="515" y="164"/>
                    <a:pt x="522" y="162"/>
                  </a:cubicBezTo>
                  <a:cubicBezTo>
                    <a:pt x="544" y="156"/>
                    <a:pt x="588" y="180"/>
                    <a:pt x="588" y="180"/>
                  </a:cubicBezTo>
                  <a:cubicBezTo>
                    <a:pt x="657" y="173"/>
                    <a:pt x="635" y="172"/>
                    <a:pt x="684" y="156"/>
                  </a:cubicBezTo>
                  <a:cubicBezTo>
                    <a:pt x="697" y="165"/>
                    <a:pt x="706" y="178"/>
                    <a:pt x="720" y="186"/>
                  </a:cubicBezTo>
                  <a:cubicBezTo>
                    <a:pt x="751" y="204"/>
                    <a:pt x="800" y="204"/>
                    <a:pt x="834" y="204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endParaRPr lang="es-ES_tradnl" sz="600">
                <a:latin typeface="Calibri" pitchFamily="-112" charset="0"/>
              </a:endParaRPr>
            </a:p>
          </p:txBody>
        </p:sp>
        <p:cxnSp>
          <p:nvCxnSpPr>
            <p:cNvPr id="16" name="Conector recto 86"/>
            <p:cNvCxnSpPr>
              <a:cxnSpLocks noChangeShapeType="1"/>
              <a:stCxn id="17" idx="0"/>
              <a:endCxn id="19" idx="3"/>
            </p:cNvCxnSpPr>
            <p:nvPr/>
          </p:nvCxnSpPr>
          <p:spPr bwMode="auto">
            <a:xfrm rot="5400000" flipH="1" flipV="1">
              <a:off x="4467513" y="5263236"/>
              <a:ext cx="999959" cy="5671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7" name="Elipse 16"/>
            <p:cNvSpPr/>
            <p:nvPr/>
          </p:nvSpPr>
          <p:spPr>
            <a:xfrm>
              <a:off x="4635501" y="6046694"/>
              <a:ext cx="96837" cy="10004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1BC7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422901" y="4901691"/>
              <a:ext cx="96837" cy="10004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237163" y="4962038"/>
              <a:ext cx="96838" cy="10004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1BC7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716590" y="4890163"/>
              <a:ext cx="455612" cy="1210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320675">
                <a:lnSpc>
                  <a:spcPct val="90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900" dirty="0"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Roquetas</a:t>
              </a:r>
            </a:p>
          </p:txBody>
        </p:sp>
        <p:sp>
          <p:nvSpPr>
            <p:cNvPr id="21" name="Rectangle 44"/>
            <p:cNvSpPr>
              <a:spLocks noChangeArrowheads="1"/>
            </p:cNvSpPr>
            <p:nvPr/>
          </p:nvSpPr>
          <p:spPr bwMode="auto">
            <a:xfrm>
              <a:off x="5502274" y="4775759"/>
              <a:ext cx="192083" cy="1210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320675">
                <a:lnSpc>
                  <a:spcPct val="90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900"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UAL</a:t>
              </a:r>
            </a:p>
          </p:txBody>
        </p:sp>
        <p:cxnSp>
          <p:nvCxnSpPr>
            <p:cNvPr id="22" name="Conector curvado 21"/>
            <p:cNvCxnSpPr>
              <a:stCxn id="19" idx="1"/>
              <a:endCxn id="18" idx="1"/>
            </p:cNvCxnSpPr>
            <p:nvPr/>
          </p:nvCxnSpPr>
          <p:spPr>
            <a:xfrm rot="5400000" flipH="1" flipV="1">
              <a:off x="5314940" y="4854083"/>
              <a:ext cx="58759" cy="185737"/>
            </a:xfrm>
            <a:prstGeom prst="curvedConnector3">
              <a:avLst>
                <a:gd name="adj1" fmla="val 510452"/>
              </a:avLst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ángulo 22"/>
          <p:cNvSpPr/>
          <p:nvPr/>
        </p:nvSpPr>
        <p:spPr>
          <a:xfrm>
            <a:off x="4471988" y="2874930"/>
            <a:ext cx="4214812" cy="268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4" name="CuadroTexto 31"/>
          <p:cNvSpPr txBox="1">
            <a:spLocks noChangeArrowheads="1"/>
          </p:cNvSpPr>
          <p:nvPr/>
        </p:nvSpPr>
        <p:spPr bwMode="auto">
          <a:xfrm>
            <a:off x="4484688" y="2874930"/>
            <a:ext cx="3994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000" b="1"/>
              <a:t>Datos Cable submarino Melilla - Roquetas</a:t>
            </a:r>
          </a:p>
        </p:txBody>
      </p:sp>
      <p:pic>
        <p:nvPicPr>
          <p:cNvPr id="25" name="Imagen 1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120992"/>
            <a:ext cx="2236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1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4887880"/>
            <a:ext cx="406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uadroTexto 31"/>
          <p:cNvSpPr txBox="1">
            <a:spLocks noChangeArrowheads="1"/>
          </p:cNvSpPr>
          <p:nvPr/>
        </p:nvSpPr>
        <p:spPr bwMode="auto">
          <a:xfrm>
            <a:off x="6832600" y="3508342"/>
            <a:ext cx="17494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es-ES" sz="800" i="1"/>
              <a:t>Son 181 km, 177 submarinos con fibra G.652 NDSF y 4,4km de cable terrestre de Draka con fibra G.652D. La atenuación total (media de los 12 pares de fibra) es 33.88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10959" y="-36987"/>
            <a:ext cx="9033041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VI: </a:t>
            </a:r>
            <a:r>
              <a:rPr lang="en-US" sz="2800" dirty="0" smtClean="0"/>
              <a:t> </a:t>
            </a:r>
            <a:r>
              <a:rPr lang="en-US" sz="2800" dirty="0" err="1" smtClean="0"/>
              <a:t>Iluminación</a:t>
            </a:r>
            <a:r>
              <a:rPr lang="en-US" sz="2800" dirty="0" smtClean="0"/>
              <a:t> enlace </a:t>
            </a:r>
            <a:r>
              <a:rPr lang="en-US" sz="2800" dirty="0" err="1" smtClean="0"/>
              <a:t>submarino</a:t>
            </a:r>
            <a:r>
              <a:rPr lang="en-US" sz="2800" dirty="0" smtClean="0"/>
              <a:t> con Melilla</a:t>
            </a:r>
            <a:endParaRPr lang="es-ES_tradnl" sz="2800" dirty="0"/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 bwMode="auto">
          <a:xfrm>
            <a:off x="293812" y="863419"/>
            <a:ext cx="8185025" cy="239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Convenio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MECD + Ciudad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Aut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ónoma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Melilla + RED.ES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para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la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extensión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banda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ancha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ultrarrápida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dirigida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a la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creación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una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red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educativa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entre 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los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centros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educativos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Melilla.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2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hilos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f.o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. en cable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submarino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propiedad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C.A.Melilla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cedidos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(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cable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instalado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por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TFCA)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a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Red.es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para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realizar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el </a:t>
            </a:r>
            <a:r>
              <a:rPr lang="en-US" noProof="0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proyecto</a:t>
            </a:r>
            <a:r>
              <a:rPr lang="en-US" noProof="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b="0" i="0" u="none" strike="noStrike" kern="1200" cap="none" spc="0" normalizeH="0" baseline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Próxima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s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licitaciones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(1)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Tramo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terrestre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f.o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. Central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Telefónica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en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Roquetas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hasta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PdP</a:t>
            </a:r>
            <a:r>
              <a:rPr lang="en-US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 UAL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(2)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Equipamiento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óptico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tabLst/>
              <a:defRPr/>
            </a:pP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2906713" y="2200317"/>
            <a:ext cx="554359" cy="14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1000" b="1" dirty="0" smtClean="0">
                <a:latin typeface="Verdana" pitchFamily="-112" charset="0"/>
                <a:ea typeface="Arial Unicode MS" pitchFamily="-112" charset="0"/>
                <a:cs typeface="Arial Unicode MS" pitchFamily="-112" charset="0"/>
              </a:rPr>
              <a:t>CESCA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10959" y="-36987"/>
            <a:ext cx="9033041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VII: </a:t>
            </a:r>
            <a:r>
              <a:rPr lang="en-US" dirty="0" err="1" smtClean="0"/>
              <a:t>Fibra</a:t>
            </a:r>
            <a:r>
              <a:rPr lang="en-US" dirty="0" smtClean="0"/>
              <a:t> </a:t>
            </a:r>
            <a:r>
              <a:rPr lang="en-US" dirty="0" err="1" smtClean="0"/>
              <a:t>Oscura</a:t>
            </a:r>
            <a:r>
              <a:rPr lang="en-US" dirty="0" smtClean="0"/>
              <a:t> con </a:t>
            </a:r>
            <a:r>
              <a:rPr lang="en-US" dirty="0" err="1" smtClean="0"/>
              <a:t>PdP</a:t>
            </a:r>
            <a:r>
              <a:rPr lang="en-US" dirty="0" smtClean="0"/>
              <a:t> Baleares</a:t>
            </a:r>
            <a:endParaRPr lang="es-ES_tradnl" sz="2800" dirty="0"/>
          </a:p>
        </p:txBody>
      </p:sp>
      <p:sp>
        <p:nvSpPr>
          <p:cNvPr id="74" name="Freeform 8"/>
          <p:cNvSpPr>
            <a:spLocks noChangeArrowheads="1"/>
          </p:cNvSpPr>
          <p:nvPr/>
        </p:nvSpPr>
        <p:spPr bwMode="auto">
          <a:xfrm>
            <a:off x="1135063" y="2643187"/>
            <a:ext cx="960437" cy="1846263"/>
          </a:xfrm>
          <a:custGeom>
            <a:avLst/>
            <a:gdLst>
              <a:gd name="T0" fmla="*/ 2147483647 w 406"/>
              <a:gd name="T1" fmla="*/ 2147483647 h 789"/>
              <a:gd name="T2" fmla="*/ 2147483647 w 406"/>
              <a:gd name="T3" fmla="*/ 2147483647 h 789"/>
              <a:gd name="T4" fmla="*/ 2147483647 w 406"/>
              <a:gd name="T5" fmla="*/ 2147483647 h 789"/>
              <a:gd name="T6" fmla="*/ 2147483647 w 406"/>
              <a:gd name="T7" fmla="*/ 2147483647 h 789"/>
              <a:gd name="T8" fmla="*/ 2147483647 w 406"/>
              <a:gd name="T9" fmla="*/ 2147483647 h 789"/>
              <a:gd name="T10" fmla="*/ 2147483647 w 406"/>
              <a:gd name="T11" fmla="*/ 2147483647 h 789"/>
              <a:gd name="T12" fmla="*/ 2147483647 w 406"/>
              <a:gd name="T13" fmla="*/ 2147483647 h 789"/>
              <a:gd name="T14" fmla="*/ 2147483647 w 406"/>
              <a:gd name="T15" fmla="*/ 2147483647 h 789"/>
              <a:gd name="T16" fmla="*/ 2147483647 w 406"/>
              <a:gd name="T17" fmla="*/ 2147483647 h 789"/>
              <a:gd name="T18" fmla="*/ 2147483647 w 406"/>
              <a:gd name="T19" fmla="*/ 2147483647 h 789"/>
              <a:gd name="T20" fmla="*/ 2147483647 w 406"/>
              <a:gd name="T21" fmla="*/ 2147483647 h 789"/>
              <a:gd name="T22" fmla="*/ 2147483647 w 406"/>
              <a:gd name="T23" fmla="*/ 2147483647 h 789"/>
              <a:gd name="T24" fmla="*/ 2147483647 w 406"/>
              <a:gd name="T25" fmla="*/ 2147483647 h 789"/>
              <a:gd name="T26" fmla="*/ 2147483647 w 406"/>
              <a:gd name="T27" fmla="*/ 2147483647 h 789"/>
              <a:gd name="T28" fmla="*/ 2147483647 w 406"/>
              <a:gd name="T29" fmla="*/ 2147483647 h 789"/>
              <a:gd name="T30" fmla="*/ 2147483647 w 406"/>
              <a:gd name="T31" fmla="*/ 2147483647 h 789"/>
              <a:gd name="T32" fmla="*/ 2147483647 w 406"/>
              <a:gd name="T33" fmla="*/ 2147483647 h 789"/>
              <a:gd name="T34" fmla="*/ 2147483647 w 406"/>
              <a:gd name="T35" fmla="*/ 2147483647 h 789"/>
              <a:gd name="T36" fmla="*/ 2147483647 w 406"/>
              <a:gd name="T37" fmla="*/ 2147483647 h 789"/>
              <a:gd name="T38" fmla="*/ 2147483647 w 406"/>
              <a:gd name="T39" fmla="*/ 2147483647 h 789"/>
              <a:gd name="T40" fmla="*/ 2147483647 w 406"/>
              <a:gd name="T41" fmla="*/ 2147483647 h 789"/>
              <a:gd name="T42" fmla="*/ 2147483647 w 406"/>
              <a:gd name="T43" fmla="*/ 2147483647 h 789"/>
              <a:gd name="T44" fmla="*/ 2147483647 w 406"/>
              <a:gd name="T45" fmla="*/ 2147483647 h 789"/>
              <a:gd name="T46" fmla="*/ 2147483647 w 406"/>
              <a:gd name="T47" fmla="*/ 2147483647 h 789"/>
              <a:gd name="T48" fmla="*/ 2147483647 w 406"/>
              <a:gd name="T49" fmla="*/ 2147483647 h 789"/>
              <a:gd name="T50" fmla="*/ 2147483647 w 406"/>
              <a:gd name="T51" fmla="*/ 0 h 789"/>
              <a:gd name="T52" fmla="*/ 2147483647 w 406"/>
              <a:gd name="T53" fmla="*/ 2147483647 h 789"/>
              <a:gd name="T54" fmla="*/ 2147483647 w 406"/>
              <a:gd name="T55" fmla="*/ 2147483647 h 789"/>
              <a:gd name="T56" fmla="*/ 2147483647 w 406"/>
              <a:gd name="T57" fmla="*/ 2147483647 h 789"/>
              <a:gd name="T58" fmla="*/ 2147483647 w 406"/>
              <a:gd name="T59" fmla="*/ 2147483647 h 789"/>
              <a:gd name="T60" fmla="*/ 2147483647 w 406"/>
              <a:gd name="T61" fmla="*/ 2147483647 h 789"/>
              <a:gd name="T62" fmla="*/ 2147483647 w 406"/>
              <a:gd name="T63" fmla="*/ 2147483647 h 789"/>
              <a:gd name="T64" fmla="*/ 2147483647 w 406"/>
              <a:gd name="T65" fmla="*/ 2147483647 h 789"/>
              <a:gd name="T66" fmla="*/ 2147483647 w 406"/>
              <a:gd name="T67" fmla="*/ 2147483647 h 789"/>
              <a:gd name="T68" fmla="*/ 2147483647 w 406"/>
              <a:gd name="T69" fmla="*/ 2147483647 h 789"/>
              <a:gd name="T70" fmla="*/ 2147483647 w 406"/>
              <a:gd name="T71" fmla="*/ 2147483647 h 789"/>
              <a:gd name="T72" fmla="*/ 2147483647 w 406"/>
              <a:gd name="T73" fmla="*/ 2147483647 h 789"/>
              <a:gd name="T74" fmla="*/ 2147483647 w 406"/>
              <a:gd name="T75" fmla="*/ 2147483647 h 789"/>
              <a:gd name="T76" fmla="*/ 2147483647 w 406"/>
              <a:gd name="T77" fmla="*/ 2147483647 h 789"/>
              <a:gd name="T78" fmla="*/ 2147483647 w 406"/>
              <a:gd name="T79" fmla="*/ 2147483647 h 789"/>
              <a:gd name="T80" fmla="*/ 2147483647 w 406"/>
              <a:gd name="T81" fmla="*/ 2147483647 h 789"/>
              <a:gd name="T82" fmla="*/ 0 w 406"/>
              <a:gd name="T83" fmla="*/ 2147483647 h 789"/>
              <a:gd name="T84" fmla="*/ 2147483647 w 406"/>
              <a:gd name="T85" fmla="*/ 2147483647 h 789"/>
              <a:gd name="T86" fmla="*/ 2147483647 w 406"/>
              <a:gd name="T87" fmla="*/ 2147483647 h 789"/>
              <a:gd name="T88" fmla="*/ 2147483647 w 406"/>
              <a:gd name="T89" fmla="*/ 2147483647 h 789"/>
              <a:gd name="T90" fmla="*/ 2147483647 w 406"/>
              <a:gd name="T91" fmla="*/ 2147483647 h 789"/>
              <a:gd name="T92" fmla="*/ 2147483647 w 406"/>
              <a:gd name="T93" fmla="*/ 2147483647 h 789"/>
              <a:gd name="T94" fmla="*/ 2147483647 w 406"/>
              <a:gd name="T95" fmla="*/ 2147483647 h 789"/>
              <a:gd name="T96" fmla="*/ 2147483647 w 406"/>
              <a:gd name="T97" fmla="*/ 2147483647 h 789"/>
              <a:gd name="T98" fmla="*/ 2147483647 w 406"/>
              <a:gd name="T99" fmla="*/ 2147483647 h 789"/>
              <a:gd name="T100" fmla="*/ 2147483647 w 406"/>
              <a:gd name="T101" fmla="*/ 2147483647 h 789"/>
              <a:gd name="T102" fmla="*/ 2147483647 w 406"/>
              <a:gd name="T103" fmla="*/ 2147483647 h 789"/>
              <a:gd name="T104" fmla="*/ 2147483647 w 406"/>
              <a:gd name="T105" fmla="*/ 2147483647 h 789"/>
              <a:gd name="T106" fmla="*/ 2147483647 w 406"/>
              <a:gd name="T107" fmla="*/ 2147483647 h 789"/>
              <a:gd name="T108" fmla="*/ 2147483647 w 406"/>
              <a:gd name="T109" fmla="*/ 2147483647 h 78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06"/>
              <a:gd name="T166" fmla="*/ 0 h 789"/>
              <a:gd name="T167" fmla="*/ 406 w 406"/>
              <a:gd name="T168" fmla="*/ 789 h 78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06" h="789">
                <a:moveTo>
                  <a:pt x="172" y="789"/>
                </a:moveTo>
                <a:lnTo>
                  <a:pt x="183" y="778"/>
                </a:lnTo>
                <a:lnTo>
                  <a:pt x="186" y="754"/>
                </a:lnTo>
                <a:lnTo>
                  <a:pt x="212" y="716"/>
                </a:lnTo>
                <a:lnTo>
                  <a:pt x="214" y="685"/>
                </a:lnTo>
                <a:lnTo>
                  <a:pt x="217" y="673"/>
                </a:lnTo>
                <a:lnTo>
                  <a:pt x="225" y="657"/>
                </a:lnTo>
                <a:lnTo>
                  <a:pt x="267" y="615"/>
                </a:lnTo>
                <a:lnTo>
                  <a:pt x="286" y="605"/>
                </a:lnTo>
                <a:lnTo>
                  <a:pt x="321" y="595"/>
                </a:lnTo>
                <a:lnTo>
                  <a:pt x="337" y="582"/>
                </a:lnTo>
                <a:lnTo>
                  <a:pt x="349" y="554"/>
                </a:lnTo>
                <a:lnTo>
                  <a:pt x="363" y="552"/>
                </a:lnTo>
                <a:lnTo>
                  <a:pt x="370" y="546"/>
                </a:lnTo>
                <a:lnTo>
                  <a:pt x="381" y="543"/>
                </a:lnTo>
                <a:lnTo>
                  <a:pt x="379" y="538"/>
                </a:lnTo>
                <a:lnTo>
                  <a:pt x="376" y="529"/>
                </a:lnTo>
                <a:lnTo>
                  <a:pt x="357" y="515"/>
                </a:lnTo>
                <a:lnTo>
                  <a:pt x="342" y="507"/>
                </a:lnTo>
                <a:lnTo>
                  <a:pt x="326" y="504"/>
                </a:lnTo>
                <a:lnTo>
                  <a:pt x="317" y="502"/>
                </a:lnTo>
                <a:lnTo>
                  <a:pt x="317" y="493"/>
                </a:lnTo>
                <a:lnTo>
                  <a:pt x="301" y="470"/>
                </a:lnTo>
                <a:lnTo>
                  <a:pt x="270" y="430"/>
                </a:lnTo>
                <a:lnTo>
                  <a:pt x="267" y="406"/>
                </a:lnTo>
                <a:lnTo>
                  <a:pt x="262" y="396"/>
                </a:lnTo>
                <a:lnTo>
                  <a:pt x="255" y="391"/>
                </a:lnTo>
                <a:lnTo>
                  <a:pt x="262" y="353"/>
                </a:lnTo>
                <a:lnTo>
                  <a:pt x="265" y="329"/>
                </a:lnTo>
                <a:lnTo>
                  <a:pt x="270" y="313"/>
                </a:lnTo>
                <a:lnTo>
                  <a:pt x="273" y="289"/>
                </a:lnTo>
                <a:lnTo>
                  <a:pt x="281" y="282"/>
                </a:lnTo>
                <a:lnTo>
                  <a:pt x="281" y="268"/>
                </a:lnTo>
                <a:lnTo>
                  <a:pt x="299" y="240"/>
                </a:lnTo>
                <a:lnTo>
                  <a:pt x="310" y="216"/>
                </a:lnTo>
                <a:lnTo>
                  <a:pt x="345" y="161"/>
                </a:lnTo>
                <a:lnTo>
                  <a:pt x="352" y="147"/>
                </a:lnTo>
                <a:lnTo>
                  <a:pt x="365" y="122"/>
                </a:lnTo>
                <a:lnTo>
                  <a:pt x="404" y="81"/>
                </a:lnTo>
                <a:lnTo>
                  <a:pt x="406" y="66"/>
                </a:lnTo>
                <a:lnTo>
                  <a:pt x="397" y="54"/>
                </a:lnTo>
                <a:lnTo>
                  <a:pt x="395" y="39"/>
                </a:lnTo>
                <a:lnTo>
                  <a:pt x="381" y="36"/>
                </a:lnTo>
                <a:lnTo>
                  <a:pt x="370" y="50"/>
                </a:lnTo>
                <a:lnTo>
                  <a:pt x="363" y="41"/>
                </a:lnTo>
                <a:lnTo>
                  <a:pt x="360" y="15"/>
                </a:lnTo>
                <a:lnTo>
                  <a:pt x="348" y="17"/>
                </a:lnTo>
                <a:lnTo>
                  <a:pt x="337" y="2"/>
                </a:lnTo>
                <a:lnTo>
                  <a:pt x="324" y="2"/>
                </a:lnTo>
                <a:lnTo>
                  <a:pt x="313" y="15"/>
                </a:lnTo>
                <a:lnTo>
                  <a:pt x="297" y="2"/>
                </a:lnTo>
                <a:lnTo>
                  <a:pt x="276" y="0"/>
                </a:lnTo>
                <a:lnTo>
                  <a:pt x="256" y="12"/>
                </a:lnTo>
                <a:lnTo>
                  <a:pt x="242" y="29"/>
                </a:lnTo>
                <a:lnTo>
                  <a:pt x="228" y="41"/>
                </a:lnTo>
                <a:lnTo>
                  <a:pt x="257" y="88"/>
                </a:lnTo>
                <a:lnTo>
                  <a:pt x="257" y="107"/>
                </a:lnTo>
                <a:lnTo>
                  <a:pt x="242" y="116"/>
                </a:lnTo>
                <a:lnTo>
                  <a:pt x="224" y="139"/>
                </a:lnTo>
                <a:lnTo>
                  <a:pt x="214" y="156"/>
                </a:lnTo>
                <a:lnTo>
                  <a:pt x="204" y="147"/>
                </a:lnTo>
                <a:lnTo>
                  <a:pt x="191" y="143"/>
                </a:lnTo>
                <a:lnTo>
                  <a:pt x="185" y="146"/>
                </a:lnTo>
                <a:lnTo>
                  <a:pt x="185" y="176"/>
                </a:lnTo>
                <a:lnTo>
                  <a:pt x="182" y="195"/>
                </a:lnTo>
                <a:lnTo>
                  <a:pt x="165" y="200"/>
                </a:lnTo>
                <a:lnTo>
                  <a:pt x="152" y="208"/>
                </a:lnTo>
                <a:lnTo>
                  <a:pt x="144" y="224"/>
                </a:lnTo>
                <a:lnTo>
                  <a:pt x="140" y="241"/>
                </a:lnTo>
                <a:lnTo>
                  <a:pt x="115" y="241"/>
                </a:lnTo>
                <a:lnTo>
                  <a:pt x="108" y="235"/>
                </a:lnTo>
                <a:lnTo>
                  <a:pt x="108" y="220"/>
                </a:lnTo>
                <a:lnTo>
                  <a:pt x="100" y="211"/>
                </a:lnTo>
                <a:lnTo>
                  <a:pt x="90" y="219"/>
                </a:lnTo>
                <a:lnTo>
                  <a:pt x="65" y="234"/>
                </a:lnTo>
                <a:lnTo>
                  <a:pt x="68" y="256"/>
                </a:lnTo>
                <a:lnTo>
                  <a:pt x="67" y="266"/>
                </a:lnTo>
                <a:lnTo>
                  <a:pt x="51" y="286"/>
                </a:lnTo>
                <a:lnTo>
                  <a:pt x="41" y="286"/>
                </a:lnTo>
                <a:lnTo>
                  <a:pt x="42" y="295"/>
                </a:lnTo>
                <a:lnTo>
                  <a:pt x="45" y="306"/>
                </a:lnTo>
                <a:lnTo>
                  <a:pt x="31" y="310"/>
                </a:lnTo>
                <a:lnTo>
                  <a:pt x="11" y="313"/>
                </a:lnTo>
                <a:lnTo>
                  <a:pt x="0" y="370"/>
                </a:lnTo>
                <a:lnTo>
                  <a:pt x="11" y="375"/>
                </a:lnTo>
                <a:lnTo>
                  <a:pt x="27" y="382"/>
                </a:lnTo>
                <a:lnTo>
                  <a:pt x="51" y="391"/>
                </a:lnTo>
                <a:lnTo>
                  <a:pt x="77" y="406"/>
                </a:lnTo>
                <a:lnTo>
                  <a:pt x="77" y="414"/>
                </a:lnTo>
                <a:lnTo>
                  <a:pt x="68" y="444"/>
                </a:lnTo>
                <a:lnTo>
                  <a:pt x="68" y="478"/>
                </a:lnTo>
                <a:lnTo>
                  <a:pt x="74" y="491"/>
                </a:lnTo>
                <a:lnTo>
                  <a:pt x="91" y="497"/>
                </a:lnTo>
                <a:lnTo>
                  <a:pt x="123" y="510"/>
                </a:lnTo>
                <a:lnTo>
                  <a:pt x="134" y="518"/>
                </a:lnTo>
                <a:lnTo>
                  <a:pt x="137" y="536"/>
                </a:lnTo>
                <a:lnTo>
                  <a:pt x="127" y="546"/>
                </a:lnTo>
                <a:lnTo>
                  <a:pt x="115" y="573"/>
                </a:lnTo>
                <a:lnTo>
                  <a:pt x="115" y="589"/>
                </a:lnTo>
                <a:lnTo>
                  <a:pt x="120" y="623"/>
                </a:lnTo>
                <a:lnTo>
                  <a:pt x="117" y="637"/>
                </a:lnTo>
                <a:lnTo>
                  <a:pt x="115" y="659"/>
                </a:lnTo>
                <a:lnTo>
                  <a:pt x="127" y="675"/>
                </a:lnTo>
                <a:lnTo>
                  <a:pt x="122" y="698"/>
                </a:lnTo>
                <a:lnTo>
                  <a:pt x="117" y="718"/>
                </a:lnTo>
                <a:lnTo>
                  <a:pt x="117" y="734"/>
                </a:lnTo>
                <a:lnTo>
                  <a:pt x="120" y="736"/>
                </a:lnTo>
                <a:lnTo>
                  <a:pt x="129" y="741"/>
                </a:lnTo>
                <a:lnTo>
                  <a:pt x="148" y="757"/>
                </a:lnTo>
                <a:lnTo>
                  <a:pt x="156" y="771"/>
                </a:lnTo>
                <a:lnTo>
                  <a:pt x="172" y="789"/>
                </a:lnTo>
                <a:close/>
              </a:path>
            </a:pathLst>
          </a:custGeom>
          <a:solidFill>
            <a:srgbClr val="FFFFFF"/>
          </a:solidFill>
          <a:ln w="9398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pPr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600" dirty="0">
              <a:latin typeface="Calibri" pitchFamily="-107" charset="0"/>
              <a:ea typeface="+mn-ea"/>
              <a:cs typeface="+mn-cs"/>
            </a:endParaRPr>
          </a:p>
        </p:txBody>
      </p:sp>
      <p:sp>
        <p:nvSpPr>
          <p:cNvPr id="75" name="Freeform 9"/>
          <p:cNvSpPr>
            <a:spLocks noChangeArrowheads="1"/>
          </p:cNvSpPr>
          <p:nvPr/>
        </p:nvSpPr>
        <p:spPr bwMode="auto">
          <a:xfrm>
            <a:off x="1922463" y="1274762"/>
            <a:ext cx="1476375" cy="1543050"/>
          </a:xfrm>
          <a:custGeom>
            <a:avLst/>
            <a:gdLst>
              <a:gd name="T0" fmla="*/ 2147483647 w 625"/>
              <a:gd name="T1" fmla="*/ 2147483647 h 661"/>
              <a:gd name="T2" fmla="*/ 2147483647 w 625"/>
              <a:gd name="T3" fmla="*/ 2147483647 h 661"/>
              <a:gd name="T4" fmla="*/ 2147483647 w 625"/>
              <a:gd name="T5" fmla="*/ 2147483647 h 661"/>
              <a:gd name="T6" fmla="*/ 2147483647 w 625"/>
              <a:gd name="T7" fmla="*/ 2147483647 h 661"/>
              <a:gd name="T8" fmla="*/ 2147483647 w 625"/>
              <a:gd name="T9" fmla="*/ 2147483647 h 661"/>
              <a:gd name="T10" fmla="*/ 2147483647 w 625"/>
              <a:gd name="T11" fmla="*/ 2147483647 h 661"/>
              <a:gd name="T12" fmla="*/ 2147483647 w 625"/>
              <a:gd name="T13" fmla="*/ 2147483647 h 661"/>
              <a:gd name="T14" fmla="*/ 2147483647 w 625"/>
              <a:gd name="T15" fmla="*/ 2147483647 h 661"/>
              <a:gd name="T16" fmla="*/ 2147483647 w 625"/>
              <a:gd name="T17" fmla="*/ 2147483647 h 661"/>
              <a:gd name="T18" fmla="*/ 0 w 625"/>
              <a:gd name="T19" fmla="*/ 2147483647 h 661"/>
              <a:gd name="T20" fmla="*/ 2147483647 w 625"/>
              <a:gd name="T21" fmla="*/ 2147483647 h 661"/>
              <a:gd name="T22" fmla="*/ 2147483647 w 625"/>
              <a:gd name="T23" fmla="*/ 2147483647 h 661"/>
              <a:gd name="T24" fmla="*/ 2147483647 w 625"/>
              <a:gd name="T25" fmla="*/ 2147483647 h 661"/>
              <a:gd name="T26" fmla="*/ 2147483647 w 625"/>
              <a:gd name="T27" fmla="*/ 2147483647 h 661"/>
              <a:gd name="T28" fmla="*/ 2147483647 w 625"/>
              <a:gd name="T29" fmla="*/ 2147483647 h 661"/>
              <a:gd name="T30" fmla="*/ 2147483647 w 625"/>
              <a:gd name="T31" fmla="*/ 2147483647 h 661"/>
              <a:gd name="T32" fmla="*/ 2147483647 w 625"/>
              <a:gd name="T33" fmla="*/ 2147483647 h 661"/>
              <a:gd name="T34" fmla="*/ 2147483647 w 625"/>
              <a:gd name="T35" fmla="*/ 2147483647 h 661"/>
              <a:gd name="T36" fmla="*/ 2147483647 w 625"/>
              <a:gd name="T37" fmla="*/ 2147483647 h 661"/>
              <a:gd name="T38" fmla="*/ 2147483647 w 625"/>
              <a:gd name="T39" fmla="*/ 2147483647 h 661"/>
              <a:gd name="T40" fmla="*/ 2147483647 w 625"/>
              <a:gd name="T41" fmla="*/ 2147483647 h 661"/>
              <a:gd name="T42" fmla="*/ 2147483647 w 625"/>
              <a:gd name="T43" fmla="*/ 2147483647 h 661"/>
              <a:gd name="T44" fmla="*/ 2147483647 w 625"/>
              <a:gd name="T45" fmla="*/ 2147483647 h 661"/>
              <a:gd name="T46" fmla="*/ 2147483647 w 625"/>
              <a:gd name="T47" fmla="*/ 2147483647 h 661"/>
              <a:gd name="T48" fmla="*/ 2147483647 w 625"/>
              <a:gd name="T49" fmla="*/ 2147483647 h 661"/>
              <a:gd name="T50" fmla="*/ 2147483647 w 625"/>
              <a:gd name="T51" fmla="*/ 2147483647 h 661"/>
              <a:gd name="T52" fmla="*/ 2147483647 w 625"/>
              <a:gd name="T53" fmla="*/ 2147483647 h 661"/>
              <a:gd name="T54" fmla="*/ 2147483647 w 625"/>
              <a:gd name="T55" fmla="*/ 2147483647 h 661"/>
              <a:gd name="T56" fmla="*/ 2147483647 w 625"/>
              <a:gd name="T57" fmla="*/ 2147483647 h 661"/>
              <a:gd name="T58" fmla="*/ 2147483647 w 625"/>
              <a:gd name="T59" fmla="*/ 2147483647 h 661"/>
              <a:gd name="T60" fmla="*/ 2147483647 w 625"/>
              <a:gd name="T61" fmla="*/ 2147483647 h 661"/>
              <a:gd name="T62" fmla="*/ 2147483647 w 625"/>
              <a:gd name="T63" fmla="*/ 2147483647 h 661"/>
              <a:gd name="T64" fmla="*/ 2147483647 w 625"/>
              <a:gd name="T65" fmla="*/ 2147483647 h 661"/>
              <a:gd name="T66" fmla="*/ 2147483647 w 625"/>
              <a:gd name="T67" fmla="*/ 2147483647 h 661"/>
              <a:gd name="T68" fmla="*/ 2147483647 w 625"/>
              <a:gd name="T69" fmla="*/ 2147483647 h 661"/>
              <a:gd name="T70" fmla="*/ 2147483647 w 625"/>
              <a:gd name="T71" fmla="*/ 2147483647 h 661"/>
              <a:gd name="T72" fmla="*/ 2147483647 w 625"/>
              <a:gd name="T73" fmla="*/ 2147483647 h 661"/>
              <a:gd name="T74" fmla="*/ 2147483647 w 625"/>
              <a:gd name="T75" fmla="*/ 2147483647 h 661"/>
              <a:gd name="T76" fmla="*/ 2147483647 w 625"/>
              <a:gd name="T77" fmla="*/ 2147483647 h 661"/>
              <a:gd name="T78" fmla="*/ 2147483647 w 625"/>
              <a:gd name="T79" fmla="*/ 2147483647 h 661"/>
              <a:gd name="T80" fmla="*/ 2147483647 w 625"/>
              <a:gd name="T81" fmla="*/ 2147483647 h 661"/>
              <a:gd name="T82" fmla="*/ 2147483647 w 625"/>
              <a:gd name="T83" fmla="*/ 2147483647 h 661"/>
              <a:gd name="T84" fmla="*/ 2147483647 w 625"/>
              <a:gd name="T85" fmla="*/ 2147483647 h 661"/>
              <a:gd name="T86" fmla="*/ 2147483647 w 625"/>
              <a:gd name="T87" fmla="*/ 2147483647 h 661"/>
              <a:gd name="T88" fmla="*/ 2147483647 w 625"/>
              <a:gd name="T89" fmla="*/ 2147483647 h 661"/>
              <a:gd name="T90" fmla="*/ 2147483647 w 625"/>
              <a:gd name="T91" fmla="*/ 2147483647 h 661"/>
              <a:gd name="T92" fmla="*/ 2147483647 w 625"/>
              <a:gd name="T93" fmla="*/ 2147483647 h 661"/>
              <a:gd name="T94" fmla="*/ 2147483647 w 625"/>
              <a:gd name="T95" fmla="*/ 2147483647 h 661"/>
              <a:gd name="T96" fmla="*/ 2147483647 w 625"/>
              <a:gd name="T97" fmla="*/ 2147483647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5"/>
              <a:gd name="T148" fmla="*/ 0 h 661"/>
              <a:gd name="T149" fmla="*/ 625 w 625"/>
              <a:gd name="T150" fmla="*/ 661 h 6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5" h="661">
                <a:moveTo>
                  <a:pt x="69" y="40"/>
                </a:moveTo>
                <a:lnTo>
                  <a:pt x="111" y="153"/>
                </a:lnTo>
                <a:lnTo>
                  <a:pt x="85" y="167"/>
                </a:lnTo>
                <a:lnTo>
                  <a:pt x="98" y="203"/>
                </a:lnTo>
                <a:lnTo>
                  <a:pt x="100" y="231"/>
                </a:lnTo>
                <a:lnTo>
                  <a:pt x="94" y="252"/>
                </a:lnTo>
                <a:lnTo>
                  <a:pt x="78" y="274"/>
                </a:lnTo>
                <a:lnTo>
                  <a:pt x="26" y="333"/>
                </a:lnTo>
                <a:lnTo>
                  <a:pt x="29" y="344"/>
                </a:lnTo>
                <a:lnTo>
                  <a:pt x="42" y="356"/>
                </a:lnTo>
                <a:lnTo>
                  <a:pt x="21" y="398"/>
                </a:lnTo>
                <a:lnTo>
                  <a:pt x="35" y="428"/>
                </a:lnTo>
                <a:lnTo>
                  <a:pt x="42" y="439"/>
                </a:lnTo>
                <a:lnTo>
                  <a:pt x="27" y="478"/>
                </a:lnTo>
                <a:lnTo>
                  <a:pt x="12" y="489"/>
                </a:lnTo>
                <a:lnTo>
                  <a:pt x="19" y="514"/>
                </a:lnTo>
                <a:lnTo>
                  <a:pt x="19" y="537"/>
                </a:lnTo>
                <a:lnTo>
                  <a:pt x="9" y="554"/>
                </a:lnTo>
                <a:lnTo>
                  <a:pt x="12" y="571"/>
                </a:lnTo>
                <a:lnTo>
                  <a:pt x="0" y="582"/>
                </a:lnTo>
                <a:lnTo>
                  <a:pt x="16" y="602"/>
                </a:lnTo>
                <a:lnTo>
                  <a:pt x="29" y="600"/>
                </a:lnTo>
                <a:lnTo>
                  <a:pt x="29" y="624"/>
                </a:lnTo>
                <a:lnTo>
                  <a:pt x="37" y="635"/>
                </a:lnTo>
                <a:lnTo>
                  <a:pt x="47" y="622"/>
                </a:lnTo>
                <a:lnTo>
                  <a:pt x="58" y="624"/>
                </a:lnTo>
                <a:lnTo>
                  <a:pt x="64" y="640"/>
                </a:lnTo>
                <a:lnTo>
                  <a:pt x="72" y="648"/>
                </a:lnTo>
                <a:lnTo>
                  <a:pt x="72" y="661"/>
                </a:lnTo>
                <a:lnTo>
                  <a:pt x="98" y="624"/>
                </a:lnTo>
                <a:lnTo>
                  <a:pt x="98" y="616"/>
                </a:lnTo>
                <a:lnTo>
                  <a:pt x="111" y="606"/>
                </a:lnTo>
                <a:lnTo>
                  <a:pt x="133" y="618"/>
                </a:lnTo>
                <a:lnTo>
                  <a:pt x="147" y="595"/>
                </a:lnTo>
                <a:lnTo>
                  <a:pt x="157" y="582"/>
                </a:lnTo>
                <a:lnTo>
                  <a:pt x="154" y="569"/>
                </a:lnTo>
                <a:lnTo>
                  <a:pt x="147" y="569"/>
                </a:lnTo>
                <a:lnTo>
                  <a:pt x="127" y="555"/>
                </a:lnTo>
                <a:lnTo>
                  <a:pt x="143" y="547"/>
                </a:lnTo>
                <a:lnTo>
                  <a:pt x="185" y="500"/>
                </a:lnTo>
                <a:lnTo>
                  <a:pt x="222" y="484"/>
                </a:lnTo>
                <a:lnTo>
                  <a:pt x="295" y="452"/>
                </a:lnTo>
                <a:lnTo>
                  <a:pt x="332" y="431"/>
                </a:lnTo>
                <a:lnTo>
                  <a:pt x="383" y="412"/>
                </a:lnTo>
                <a:lnTo>
                  <a:pt x="423" y="377"/>
                </a:lnTo>
                <a:lnTo>
                  <a:pt x="432" y="353"/>
                </a:lnTo>
                <a:lnTo>
                  <a:pt x="449" y="355"/>
                </a:lnTo>
                <a:lnTo>
                  <a:pt x="518" y="308"/>
                </a:lnTo>
                <a:lnTo>
                  <a:pt x="614" y="222"/>
                </a:lnTo>
                <a:lnTo>
                  <a:pt x="611" y="209"/>
                </a:lnTo>
                <a:lnTo>
                  <a:pt x="598" y="169"/>
                </a:lnTo>
                <a:lnTo>
                  <a:pt x="577" y="146"/>
                </a:lnTo>
                <a:lnTo>
                  <a:pt x="575" y="135"/>
                </a:lnTo>
                <a:lnTo>
                  <a:pt x="579" y="126"/>
                </a:lnTo>
                <a:lnTo>
                  <a:pt x="593" y="121"/>
                </a:lnTo>
                <a:lnTo>
                  <a:pt x="625" y="112"/>
                </a:lnTo>
                <a:lnTo>
                  <a:pt x="616" y="107"/>
                </a:lnTo>
                <a:lnTo>
                  <a:pt x="600" y="100"/>
                </a:lnTo>
                <a:lnTo>
                  <a:pt x="584" y="85"/>
                </a:lnTo>
                <a:lnTo>
                  <a:pt x="589" y="73"/>
                </a:lnTo>
                <a:lnTo>
                  <a:pt x="579" y="73"/>
                </a:lnTo>
                <a:lnTo>
                  <a:pt x="563" y="80"/>
                </a:lnTo>
                <a:lnTo>
                  <a:pt x="559" y="73"/>
                </a:lnTo>
                <a:lnTo>
                  <a:pt x="561" y="66"/>
                </a:lnTo>
                <a:lnTo>
                  <a:pt x="545" y="69"/>
                </a:lnTo>
                <a:lnTo>
                  <a:pt x="532" y="64"/>
                </a:lnTo>
                <a:lnTo>
                  <a:pt x="518" y="77"/>
                </a:lnTo>
                <a:lnTo>
                  <a:pt x="501" y="91"/>
                </a:lnTo>
                <a:lnTo>
                  <a:pt x="492" y="91"/>
                </a:lnTo>
                <a:lnTo>
                  <a:pt x="503" y="98"/>
                </a:lnTo>
                <a:lnTo>
                  <a:pt x="492" y="104"/>
                </a:lnTo>
                <a:lnTo>
                  <a:pt x="471" y="107"/>
                </a:lnTo>
                <a:lnTo>
                  <a:pt x="452" y="112"/>
                </a:lnTo>
                <a:lnTo>
                  <a:pt x="439" y="107"/>
                </a:lnTo>
                <a:lnTo>
                  <a:pt x="432" y="98"/>
                </a:lnTo>
                <a:lnTo>
                  <a:pt x="410" y="98"/>
                </a:lnTo>
                <a:lnTo>
                  <a:pt x="394" y="96"/>
                </a:lnTo>
                <a:lnTo>
                  <a:pt x="378" y="104"/>
                </a:lnTo>
                <a:lnTo>
                  <a:pt x="357" y="109"/>
                </a:lnTo>
                <a:lnTo>
                  <a:pt x="336" y="100"/>
                </a:lnTo>
                <a:lnTo>
                  <a:pt x="316" y="91"/>
                </a:lnTo>
                <a:lnTo>
                  <a:pt x="304" y="80"/>
                </a:lnTo>
                <a:lnTo>
                  <a:pt x="302" y="71"/>
                </a:lnTo>
                <a:lnTo>
                  <a:pt x="311" y="66"/>
                </a:lnTo>
                <a:lnTo>
                  <a:pt x="314" y="57"/>
                </a:lnTo>
                <a:lnTo>
                  <a:pt x="309" y="53"/>
                </a:lnTo>
                <a:lnTo>
                  <a:pt x="291" y="50"/>
                </a:lnTo>
                <a:lnTo>
                  <a:pt x="275" y="43"/>
                </a:lnTo>
                <a:lnTo>
                  <a:pt x="248" y="38"/>
                </a:lnTo>
                <a:lnTo>
                  <a:pt x="235" y="43"/>
                </a:lnTo>
                <a:lnTo>
                  <a:pt x="214" y="35"/>
                </a:lnTo>
                <a:lnTo>
                  <a:pt x="175" y="18"/>
                </a:lnTo>
                <a:lnTo>
                  <a:pt x="147" y="18"/>
                </a:lnTo>
                <a:lnTo>
                  <a:pt x="122" y="8"/>
                </a:lnTo>
                <a:lnTo>
                  <a:pt x="106" y="0"/>
                </a:lnTo>
                <a:lnTo>
                  <a:pt x="90" y="5"/>
                </a:lnTo>
                <a:lnTo>
                  <a:pt x="83" y="16"/>
                </a:lnTo>
                <a:lnTo>
                  <a:pt x="69" y="40"/>
                </a:lnTo>
                <a:close/>
              </a:path>
            </a:pathLst>
          </a:custGeom>
          <a:solidFill>
            <a:srgbClr val="FFFFFF"/>
          </a:solidFill>
          <a:ln w="9398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pPr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600" dirty="0">
              <a:latin typeface="Calibri" pitchFamily="-107" charset="0"/>
              <a:ea typeface="+mn-ea"/>
              <a:cs typeface="+mn-cs"/>
            </a:endParaRPr>
          </a:p>
        </p:txBody>
      </p:sp>
      <p:grpSp>
        <p:nvGrpSpPr>
          <p:cNvPr id="76" name="Group 23"/>
          <p:cNvGrpSpPr>
            <a:grpSpLocks/>
          </p:cNvGrpSpPr>
          <p:nvPr/>
        </p:nvGrpSpPr>
        <p:grpSpPr bwMode="auto">
          <a:xfrm>
            <a:off x="2508797" y="2997393"/>
            <a:ext cx="1506881" cy="952559"/>
            <a:chOff x="3405" y="2210"/>
            <a:chExt cx="962" cy="547"/>
          </a:xfrm>
          <a:solidFill>
            <a:srgbClr val="FFFFFF"/>
          </a:solidFill>
        </p:grpSpPr>
        <p:sp>
          <p:nvSpPr>
            <p:cNvPr id="77" name="Freeform 24"/>
            <p:cNvSpPr>
              <a:spLocks noChangeArrowheads="1"/>
            </p:cNvSpPr>
            <p:nvPr/>
          </p:nvSpPr>
          <p:spPr bwMode="auto">
            <a:xfrm>
              <a:off x="3405" y="2590"/>
              <a:ext cx="130" cy="101"/>
            </a:xfrm>
            <a:custGeom>
              <a:avLst/>
              <a:gdLst>
                <a:gd name="T0" fmla="*/ 165 w 86"/>
                <a:gd name="T1" fmla="*/ 0 h 75"/>
                <a:gd name="T2" fmla="*/ 107 w 86"/>
                <a:gd name="T3" fmla="*/ 0 h 75"/>
                <a:gd name="T4" fmla="*/ 44 w 86"/>
                <a:gd name="T5" fmla="*/ 30 h 75"/>
                <a:gd name="T6" fmla="*/ 44 w 86"/>
                <a:gd name="T7" fmla="*/ 58 h 75"/>
                <a:gd name="T8" fmla="*/ 26 w 86"/>
                <a:gd name="T9" fmla="*/ 63 h 75"/>
                <a:gd name="T10" fmla="*/ 5 w 86"/>
                <a:gd name="T11" fmla="*/ 83 h 75"/>
                <a:gd name="T12" fmla="*/ 0 w 86"/>
                <a:gd name="T13" fmla="*/ 104 h 75"/>
                <a:gd name="T14" fmla="*/ 18 w 86"/>
                <a:gd name="T15" fmla="*/ 106 h 75"/>
                <a:gd name="T16" fmla="*/ 54 w 86"/>
                <a:gd name="T17" fmla="*/ 136 h 75"/>
                <a:gd name="T18" fmla="*/ 80 w 86"/>
                <a:gd name="T19" fmla="*/ 136 h 75"/>
                <a:gd name="T20" fmla="*/ 80 w 86"/>
                <a:gd name="T21" fmla="*/ 121 h 75"/>
                <a:gd name="T22" fmla="*/ 98 w 86"/>
                <a:gd name="T23" fmla="*/ 93 h 75"/>
                <a:gd name="T24" fmla="*/ 124 w 86"/>
                <a:gd name="T25" fmla="*/ 96 h 75"/>
                <a:gd name="T26" fmla="*/ 139 w 86"/>
                <a:gd name="T27" fmla="*/ 77 h 75"/>
                <a:gd name="T28" fmla="*/ 189 w 86"/>
                <a:gd name="T29" fmla="*/ 40 h 75"/>
                <a:gd name="T30" fmla="*/ 197 w 86"/>
                <a:gd name="T31" fmla="*/ 30 h 75"/>
                <a:gd name="T32" fmla="*/ 189 w 86"/>
                <a:gd name="T33" fmla="*/ 26 h 75"/>
                <a:gd name="T34" fmla="*/ 165 w 86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5"/>
                <a:gd name="T56" fmla="*/ 86 w 86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5">
                  <a:moveTo>
                    <a:pt x="72" y="0"/>
                  </a:moveTo>
                  <a:lnTo>
                    <a:pt x="47" y="0"/>
                  </a:lnTo>
                  <a:lnTo>
                    <a:pt x="19" y="16"/>
                  </a:lnTo>
                  <a:lnTo>
                    <a:pt x="19" y="32"/>
                  </a:lnTo>
                  <a:lnTo>
                    <a:pt x="11" y="35"/>
                  </a:lnTo>
                  <a:lnTo>
                    <a:pt x="2" y="46"/>
                  </a:lnTo>
                  <a:lnTo>
                    <a:pt x="0" y="57"/>
                  </a:lnTo>
                  <a:lnTo>
                    <a:pt x="8" y="59"/>
                  </a:lnTo>
                  <a:lnTo>
                    <a:pt x="24" y="75"/>
                  </a:lnTo>
                  <a:lnTo>
                    <a:pt x="35" y="75"/>
                  </a:lnTo>
                  <a:lnTo>
                    <a:pt x="35" y="67"/>
                  </a:lnTo>
                  <a:lnTo>
                    <a:pt x="43" y="51"/>
                  </a:lnTo>
                  <a:lnTo>
                    <a:pt x="54" y="53"/>
                  </a:lnTo>
                  <a:lnTo>
                    <a:pt x="61" y="42"/>
                  </a:lnTo>
                  <a:lnTo>
                    <a:pt x="83" y="22"/>
                  </a:lnTo>
                  <a:lnTo>
                    <a:pt x="86" y="16"/>
                  </a:lnTo>
                  <a:lnTo>
                    <a:pt x="83" y="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78" name="Freeform 25"/>
            <p:cNvSpPr>
              <a:spLocks noChangeArrowheads="1"/>
            </p:cNvSpPr>
            <p:nvPr/>
          </p:nvSpPr>
          <p:spPr bwMode="auto">
            <a:xfrm>
              <a:off x="3465" y="2704"/>
              <a:ext cx="70" cy="53"/>
            </a:xfrm>
            <a:custGeom>
              <a:avLst/>
              <a:gdLst>
                <a:gd name="T0" fmla="*/ 17 w 46"/>
                <a:gd name="T1" fmla="*/ 0 h 39"/>
                <a:gd name="T2" fmla="*/ 17 w 46"/>
                <a:gd name="T3" fmla="*/ 16 h 39"/>
                <a:gd name="T4" fmla="*/ 0 w 46"/>
                <a:gd name="T5" fmla="*/ 30 h 39"/>
                <a:gd name="T6" fmla="*/ 0 w 46"/>
                <a:gd name="T7" fmla="*/ 52 h 39"/>
                <a:gd name="T8" fmla="*/ 17 w 46"/>
                <a:gd name="T9" fmla="*/ 72 h 39"/>
                <a:gd name="T10" fmla="*/ 37 w 46"/>
                <a:gd name="T11" fmla="*/ 58 h 39"/>
                <a:gd name="T12" fmla="*/ 49 w 46"/>
                <a:gd name="T13" fmla="*/ 63 h 39"/>
                <a:gd name="T14" fmla="*/ 81 w 46"/>
                <a:gd name="T15" fmla="*/ 72 h 39"/>
                <a:gd name="T16" fmla="*/ 107 w 46"/>
                <a:gd name="T17" fmla="*/ 63 h 39"/>
                <a:gd name="T18" fmla="*/ 99 w 46"/>
                <a:gd name="T19" fmla="*/ 48 h 39"/>
                <a:gd name="T20" fmla="*/ 75 w 46"/>
                <a:gd name="T21" fmla="*/ 30 h 39"/>
                <a:gd name="T22" fmla="*/ 53 w 46"/>
                <a:gd name="T23" fmla="*/ 26 h 39"/>
                <a:gd name="T24" fmla="*/ 37 w 46"/>
                <a:gd name="T25" fmla="*/ 26 h 39"/>
                <a:gd name="T26" fmla="*/ 17 w 46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39"/>
                <a:gd name="T44" fmla="*/ 46 w 46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39">
                  <a:moveTo>
                    <a:pt x="7" y="0"/>
                  </a:moveTo>
                  <a:lnTo>
                    <a:pt x="7" y="9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7" y="39"/>
                  </a:lnTo>
                  <a:lnTo>
                    <a:pt x="16" y="32"/>
                  </a:lnTo>
                  <a:lnTo>
                    <a:pt x="21" y="34"/>
                  </a:lnTo>
                  <a:lnTo>
                    <a:pt x="35" y="39"/>
                  </a:lnTo>
                  <a:lnTo>
                    <a:pt x="46" y="34"/>
                  </a:lnTo>
                  <a:lnTo>
                    <a:pt x="43" y="26"/>
                  </a:lnTo>
                  <a:lnTo>
                    <a:pt x="32" y="16"/>
                  </a:lnTo>
                  <a:lnTo>
                    <a:pt x="23" y="14"/>
                  </a:lnTo>
                  <a:lnTo>
                    <a:pt x="16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79" name="Freeform 26"/>
            <p:cNvSpPr>
              <a:spLocks noChangeArrowheads="1"/>
            </p:cNvSpPr>
            <p:nvPr/>
          </p:nvSpPr>
          <p:spPr bwMode="auto">
            <a:xfrm>
              <a:off x="3737" y="2246"/>
              <a:ext cx="356" cy="258"/>
            </a:xfrm>
            <a:custGeom>
              <a:avLst/>
              <a:gdLst>
                <a:gd name="T0" fmla="*/ 419 w 236"/>
                <a:gd name="T1" fmla="*/ 0 h 192"/>
                <a:gd name="T2" fmla="*/ 377 w 236"/>
                <a:gd name="T3" fmla="*/ 26 h 192"/>
                <a:gd name="T4" fmla="*/ 386 w 236"/>
                <a:gd name="T5" fmla="*/ 35 h 192"/>
                <a:gd name="T6" fmla="*/ 410 w 236"/>
                <a:gd name="T7" fmla="*/ 35 h 192"/>
                <a:gd name="T8" fmla="*/ 398 w 236"/>
                <a:gd name="T9" fmla="*/ 54 h 192"/>
                <a:gd name="T10" fmla="*/ 368 w 236"/>
                <a:gd name="T11" fmla="*/ 75 h 192"/>
                <a:gd name="T12" fmla="*/ 398 w 236"/>
                <a:gd name="T13" fmla="*/ 73 h 192"/>
                <a:gd name="T14" fmla="*/ 415 w 236"/>
                <a:gd name="T15" fmla="*/ 83 h 192"/>
                <a:gd name="T16" fmla="*/ 415 w 236"/>
                <a:gd name="T17" fmla="*/ 90 h 192"/>
                <a:gd name="T18" fmla="*/ 439 w 236"/>
                <a:gd name="T19" fmla="*/ 106 h 192"/>
                <a:gd name="T20" fmla="*/ 465 w 236"/>
                <a:gd name="T21" fmla="*/ 99 h 192"/>
                <a:gd name="T22" fmla="*/ 475 w 236"/>
                <a:gd name="T23" fmla="*/ 73 h 192"/>
                <a:gd name="T24" fmla="*/ 505 w 236"/>
                <a:gd name="T25" fmla="*/ 75 h 192"/>
                <a:gd name="T26" fmla="*/ 525 w 236"/>
                <a:gd name="T27" fmla="*/ 90 h 192"/>
                <a:gd name="T28" fmla="*/ 537 w 236"/>
                <a:gd name="T29" fmla="*/ 106 h 192"/>
                <a:gd name="T30" fmla="*/ 516 w 236"/>
                <a:gd name="T31" fmla="*/ 128 h 192"/>
                <a:gd name="T32" fmla="*/ 493 w 236"/>
                <a:gd name="T33" fmla="*/ 138 h 192"/>
                <a:gd name="T34" fmla="*/ 511 w 236"/>
                <a:gd name="T35" fmla="*/ 161 h 192"/>
                <a:gd name="T36" fmla="*/ 505 w 236"/>
                <a:gd name="T37" fmla="*/ 185 h 192"/>
                <a:gd name="T38" fmla="*/ 501 w 236"/>
                <a:gd name="T39" fmla="*/ 214 h 192"/>
                <a:gd name="T40" fmla="*/ 484 w 236"/>
                <a:gd name="T41" fmla="*/ 242 h 192"/>
                <a:gd name="T42" fmla="*/ 443 w 236"/>
                <a:gd name="T43" fmla="*/ 247 h 192"/>
                <a:gd name="T44" fmla="*/ 456 w 236"/>
                <a:gd name="T45" fmla="*/ 267 h 192"/>
                <a:gd name="T46" fmla="*/ 475 w 236"/>
                <a:gd name="T47" fmla="*/ 289 h 192"/>
                <a:gd name="T48" fmla="*/ 451 w 236"/>
                <a:gd name="T49" fmla="*/ 305 h 192"/>
                <a:gd name="T50" fmla="*/ 439 w 236"/>
                <a:gd name="T51" fmla="*/ 332 h 192"/>
                <a:gd name="T52" fmla="*/ 419 w 236"/>
                <a:gd name="T53" fmla="*/ 337 h 192"/>
                <a:gd name="T54" fmla="*/ 406 w 236"/>
                <a:gd name="T55" fmla="*/ 327 h 192"/>
                <a:gd name="T56" fmla="*/ 386 w 236"/>
                <a:gd name="T57" fmla="*/ 327 h 192"/>
                <a:gd name="T58" fmla="*/ 350 w 236"/>
                <a:gd name="T59" fmla="*/ 347 h 192"/>
                <a:gd name="T60" fmla="*/ 300 w 236"/>
                <a:gd name="T61" fmla="*/ 300 h 192"/>
                <a:gd name="T62" fmla="*/ 259 w 236"/>
                <a:gd name="T63" fmla="*/ 309 h 192"/>
                <a:gd name="T64" fmla="*/ 232 w 236"/>
                <a:gd name="T65" fmla="*/ 285 h 192"/>
                <a:gd name="T66" fmla="*/ 216 w 236"/>
                <a:gd name="T67" fmla="*/ 257 h 192"/>
                <a:gd name="T68" fmla="*/ 216 w 236"/>
                <a:gd name="T69" fmla="*/ 227 h 192"/>
                <a:gd name="T70" fmla="*/ 180 w 236"/>
                <a:gd name="T71" fmla="*/ 219 h 192"/>
                <a:gd name="T72" fmla="*/ 161 w 236"/>
                <a:gd name="T73" fmla="*/ 219 h 192"/>
                <a:gd name="T74" fmla="*/ 151 w 236"/>
                <a:gd name="T75" fmla="*/ 202 h 192"/>
                <a:gd name="T76" fmla="*/ 130 w 236"/>
                <a:gd name="T77" fmla="*/ 219 h 192"/>
                <a:gd name="T78" fmla="*/ 118 w 236"/>
                <a:gd name="T79" fmla="*/ 242 h 192"/>
                <a:gd name="T80" fmla="*/ 91 w 236"/>
                <a:gd name="T81" fmla="*/ 263 h 192"/>
                <a:gd name="T82" fmla="*/ 54 w 236"/>
                <a:gd name="T83" fmla="*/ 227 h 192"/>
                <a:gd name="T84" fmla="*/ 0 w 236"/>
                <a:gd name="T85" fmla="*/ 222 h 192"/>
                <a:gd name="T86" fmla="*/ 12 w 236"/>
                <a:gd name="T87" fmla="*/ 202 h 192"/>
                <a:gd name="T88" fmla="*/ 50 w 236"/>
                <a:gd name="T89" fmla="*/ 185 h 192"/>
                <a:gd name="T90" fmla="*/ 54 w 236"/>
                <a:gd name="T91" fmla="*/ 161 h 192"/>
                <a:gd name="T92" fmla="*/ 98 w 236"/>
                <a:gd name="T93" fmla="*/ 120 h 192"/>
                <a:gd name="T94" fmla="*/ 146 w 236"/>
                <a:gd name="T95" fmla="*/ 114 h 192"/>
                <a:gd name="T96" fmla="*/ 187 w 236"/>
                <a:gd name="T97" fmla="*/ 81 h 192"/>
                <a:gd name="T98" fmla="*/ 201 w 236"/>
                <a:gd name="T99" fmla="*/ 63 h 192"/>
                <a:gd name="T100" fmla="*/ 232 w 236"/>
                <a:gd name="T101" fmla="*/ 38 h 192"/>
                <a:gd name="T102" fmla="*/ 247 w 236"/>
                <a:gd name="T103" fmla="*/ 51 h 192"/>
                <a:gd name="T104" fmla="*/ 290 w 236"/>
                <a:gd name="T105" fmla="*/ 35 h 192"/>
                <a:gd name="T106" fmla="*/ 300 w 236"/>
                <a:gd name="T107" fmla="*/ 9 h 192"/>
                <a:gd name="T108" fmla="*/ 362 w 236"/>
                <a:gd name="T109" fmla="*/ 5 h 192"/>
                <a:gd name="T110" fmla="*/ 419 w 236"/>
                <a:gd name="T111" fmla="*/ 0 h 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192"/>
                <a:gd name="T170" fmla="*/ 236 w 236"/>
                <a:gd name="T171" fmla="*/ 192 h 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192">
                  <a:moveTo>
                    <a:pt x="184" y="0"/>
                  </a:moveTo>
                  <a:lnTo>
                    <a:pt x="166" y="14"/>
                  </a:lnTo>
                  <a:lnTo>
                    <a:pt x="170" y="19"/>
                  </a:lnTo>
                  <a:lnTo>
                    <a:pt x="180" y="19"/>
                  </a:lnTo>
                  <a:lnTo>
                    <a:pt x="175" y="30"/>
                  </a:lnTo>
                  <a:lnTo>
                    <a:pt x="162" y="42"/>
                  </a:lnTo>
                  <a:lnTo>
                    <a:pt x="175" y="40"/>
                  </a:lnTo>
                  <a:lnTo>
                    <a:pt x="182" y="46"/>
                  </a:lnTo>
                  <a:lnTo>
                    <a:pt x="182" y="50"/>
                  </a:lnTo>
                  <a:lnTo>
                    <a:pt x="193" y="59"/>
                  </a:lnTo>
                  <a:lnTo>
                    <a:pt x="204" y="55"/>
                  </a:lnTo>
                  <a:lnTo>
                    <a:pt x="209" y="40"/>
                  </a:lnTo>
                  <a:lnTo>
                    <a:pt x="222" y="42"/>
                  </a:lnTo>
                  <a:lnTo>
                    <a:pt x="231" y="50"/>
                  </a:lnTo>
                  <a:lnTo>
                    <a:pt x="236" y="59"/>
                  </a:lnTo>
                  <a:lnTo>
                    <a:pt x="227" y="71"/>
                  </a:lnTo>
                  <a:lnTo>
                    <a:pt x="217" y="77"/>
                  </a:lnTo>
                  <a:lnTo>
                    <a:pt x="225" y="89"/>
                  </a:lnTo>
                  <a:lnTo>
                    <a:pt x="222" y="103"/>
                  </a:lnTo>
                  <a:lnTo>
                    <a:pt x="220" y="118"/>
                  </a:lnTo>
                  <a:lnTo>
                    <a:pt x="213" y="134"/>
                  </a:lnTo>
                  <a:lnTo>
                    <a:pt x="195" y="137"/>
                  </a:lnTo>
                  <a:lnTo>
                    <a:pt x="200" y="148"/>
                  </a:lnTo>
                  <a:lnTo>
                    <a:pt x="209" y="160"/>
                  </a:lnTo>
                  <a:lnTo>
                    <a:pt x="198" y="169"/>
                  </a:lnTo>
                  <a:lnTo>
                    <a:pt x="193" y="184"/>
                  </a:lnTo>
                  <a:lnTo>
                    <a:pt x="184" y="187"/>
                  </a:lnTo>
                  <a:lnTo>
                    <a:pt x="178" y="181"/>
                  </a:lnTo>
                  <a:lnTo>
                    <a:pt x="170" y="181"/>
                  </a:lnTo>
                  <a:lnTo>
                    <a:pt x="154" y="192"/>
                  </a:lnTo>
                  <a:lnTo>
                    <a:pt x="132" y="166"/>
                  </a:lnTo>
                  <a:lnTo>
                    <a:pt x="114" y="171"/>
                  </a:lnTo>
                  <a:lnTo>
                    <a:pt x="102" y="158"/>
                  </a:lnTo>
                  <a:lnTo>
                    <a:pt x="95" y="142"/>
                  </a:lnTo>
                  <a:lnTo>
                    <a:pt x="95" y="126"/>
                  </a:lnTo>
                  <a:lnTo>
                    <a:pt x="79" y="121"/>
                  </a:lnTo>
                  <a:lnTo>
                    <a:pt x="71" y="121"/>
                  </a:lnTo>
                  <a:lnTo>
                    <a:pt x="66" y="112"/>
                  </a:lnTo>
                  <a:lnTo>
                    <a:pt x="57" y="121"/>
                  </a:lnTo>
                  <a:lnTo>
                    <a:pt x="52" y="134"/>
                  </a:lnTo>
                  <a:lnTo>
                    <a:pt x="40" y="146"/>
                  </a:lnTo>
                  <a:lnTo>
                    <a:pt x="24" y="126"/>
                  </a:lnTo>
                  <a:lnTo>
                    <a:pt x="0" y="123"/>
                  </a:lnTo>
                  <a:lnTo>
                    <a:pt x="5" y="112"/>
                  </a:lnTo>
                  <a:lnTo>
                    <a:pt x="22" y="103"/>
                  </a:lnTo>
                  <a:lnTo>
                    <a:pt x="24" y="89"/>
                  </a:lnTo>
                  <a:lnTo>
                    <a:pt x="43" y="66"/>
                  </a:lnTo>
                  <a:lnTo>
                    <a:pt x="64" y="63"/>
                  </a:lnTo>
                  <a:lnTo>
                    <a:pt x="82" y="45"/>
                  </a:lnTo>
                  <a:lnTo>
                    <a:pt x="88" y="35"/>
                  </a:lnTo>
                  <a:lnTo>
                    <a:pt x="102" y="21"/>
                  </a:lnTo>
                  <a:lnTo>
                    <a:pt x="109" y="28"/>
                  </a:lnTo>
                  <a:lnTo>
                    <a:pt x="127" y="19"/>
                  </a:lnTo>
                  <a:lnTo>
                    <a:pt x="132" y="5"/>
                  </a:lnTo>
                  <a:lnTo>
                    <a:pt x="159" y="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80" name="Freeform 27"/>
            <p:cNvSpPr>
              <a:spLocks noChangeArrowheads="1"/>
            </p:cNvSpPr>
            <p:nvPr/>
          </p:nvSpPr>
          <p:spPr bwMode="auto">
            <a:xfrm>
              <a:off x="4199" y="2210"/>
              <a:ext cx="168" cy="107"/>
            </a:xfrm>
            <a:custGeom>
              <a:avLst/>
              <a:gdLst>
                <a:gd name="T0" fmla="*/ 0 w 111"/>
                <a:gd name="T1" fmla="*/ 9 h 79"/>
                <a:gd name="T2" fmla="*/ 21 w 111"/>
                <a:gd name="T3" fmla="*/ 0 h 79"/>
                <a:gd name="T4" fmla="*/ 76 w 111"/>
                <a:gd name="T5" fmla="*/ 9 h 79"/>
                <a:gd name="T6" fmla="*/ 97 w 111"/>
                <a:gd name="T7" fmla="*/ 15 h 79"/>
                <a:gd name="T8" fmla="*/ 120 w 111"/>
                <a:gd name="T9" fmla="*/ 9 h 79"/>
                <a:gd name="T10" fmla="*/ 147 w 111"/>
                <a:gd name="T11" fmla="*/ 0 h 79"/>
                <a:gd name="T12" fmla="*/ 182 w 111"/>
                <a:gd name="T13" fmla="*/ 5 h 79"/>
                <a:gd name="T14" fmla="*/ 213 w 111"/>
                <a:gd name="T15" fmla="*/ 19 h 79"/>
                <a:gd name="T16" fmla="*/ 233 w 111"/>
                <a:gd name="T17" fmla="*/ 56 h 79"/>
                <a:gd name="T18" fmla="*/ 222 w 111"/>
                <a:gd name="T19" fmla="*/ 76 h 79"/>
                <a:gd name="T20" fmla="*/ 238 w 111"/>
                <a:gd name="T21" fmla="*/ 100 h 79"/>
                <a:gd name="T22" fmla="*/ 254 w 111"/>
                <a:gd name="T23" fmla="*/ 123 h 79"/>
                <a:gd name="T24" fmla="*/ 247 w 111"/>
                <a:gd name="T25" fmla="*/ 145 h 79"/>
                <a:gd name="T26" fmla="*/ 233 w 111"/>
                <a:gd name="T27" fmla="*/ 126 h 79"/>
                <a:gd name="T28" fmla="*/ 195 w 111"/>
                <a:gd name="T29" fmla="*/ 93 h 79"/>
                <a:gd name="T30" fmla="*/ 126 w 111"/>
                <a:gd name="T31" fmla="*/ 76 h 79"/>
                <a:gd name="T32" fmla="*/ 76 w 111"/>
                <a:gd name="T33" fmla="*/ 72 h 79"/>
                <a:gd name="T34" fmla="*/ 39 w 111"/>
                <a:gd name="T35" fmla="*/ 79 h 79"/>
                <a:gd name="T36" fmla="*/ 23 w 111"/>
                <a:gd name="T37" fmla="*/ 66 h 79"/>
                <a:gd name="T38" fmla="*/ 21 w 111"/>
                <a:gd name="T39" fmla="*/ 45 h 79"/>
                <a:gd name="T40" fmla="*/ 0 w 111"/>
                <a:gd name="T41" fmla="*/ 35 h 79"/>
                <a:gd name="T42" fmla="*/ 0 w 111"/>
                <a:gd name="T43" fmla="*/ 9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1"/>
                <a:gd name="T67" fmla="*/ 0 h 79"/>
                <a:gd name="T68" fmla="*/ 111 w 111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1" h="79">
                  <a:moveTo>
                    <a:pt x="0" y="5"/>
                  </a:moveTo>
                  <a:lnTo>
                    <a:pt x="9" y="0"/>
                  </a:lnTo>
                  <a:lnTo>
                    <a:pt x="33" y="5"/>
                  </a:lnTo>
                  <a:lnTo>
                    <a:pt x="42" y="8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79" y="3"/>
                  </a:lnTo>
                  <a:lnTo>
                    <a:pt x="93" y="10"/>
                  </a:lnTo>
                  <a:lnTo>
                    <a:pt x="102" y="30"/>
                  </a:lnTo>
                  <a:lnTo>
                    <a:pt x="97" y="41"/>
                  </a:lnTo>
                  <a:lnTo>
                    <a:pt x="104" y="55"/>
                  </a:lnTo>
                  <a:lnTo>
                    <a:pt x="111" y="67"/>
                  </a:lnTo>
                  <a:lnTo>
                    <a:pt x="108" y="79"/>
                  </a:lnTo>
                  <a:lnTo>
                    <a:pt x="102" y="69"/>
                  </a:lnTo>
                  <a:lnTo>
                    <a:pt x="85" y="51"/>
                  </a:lnTo>
                  <a:lnTo>
                    <a:pt x="55" y="41"/>
                  </a:lnTo>
                  <a:lnTo>
                    <a:pt x="33" y="39"/>
                  </a:lnTo>
                  <a:lnTo>
                    <a:pt x="17" y="43"/>
                  </a:lnTo>
                  <a:lnTo>
                    <a:pt x="10" y="36"/>
                  </a:lnTo>
                  <a:lnTo>
                    <a:pt x="9" y="24"/>
                  </a:lnTo>
                  <a:lnTo>
                    <a:pt x="0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81" name="Freeform 28"/>
            <p:cNvSpPr>
              <a:spLocks noChangeArrowheads="1"/>
            </p:cNvSpPr>
            <p:nvPr/>
          </p:nvSpPr>
          <p:spPr bwMode="auto">
            <a:xfrm>
              <a:off x="3925" y="2531"/>
              <a:ext cx="56" cy="38"/>
            </a:xfrm>
            <a:custGeom>
              <a:avLst/>
              <a:gdLst>
                <a:gd name="T0" fmla="*/ 26 w 37"/>
                <a:gd name="T1" fmla="*/ 0 h 28"/>
                <a:gd name="T2" fmla="*/ 0 w 37"/>
                <a:gd name="T3" fmla="*/ 22 h 28"/>
                <a:gd name="T4" fmla="*/ 12 w 37"/>
                <a:gd name="T5" fmla="*/ 42 h 28"/>
                <a:gd name="T6" fmla="*/ 32 w 37"/>
                <a:gd name="T7" fmla="*/ 52 h 28"/>
                <a:gd name="T8" fmla="*/ 59 w 37"/>
                <a:gd name="T9" fmla="*/ 42 h 28"/>
                <a:gd name="T10" fmla="*/ 85 w 37"/>
                <a:gd name="T11" fmla="*/ 31 h 28"/>
                <a:gd name="T12" fmla="*/ 73 w 37"/>
                <a:gd name="T13" fmla="*/ 19 h 28"/>
                <a:gd name="T14" fmla="*/ 26 w 37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8"/>
                <a:gd name="T26" fmla="*/ 37 w 37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8">
                  <a:moveTo>
                    <a:pt x="11" y="0"/>
                  </a:moveTo>
                  <a:lnTo>
                    <a:pt x="0" y="12"/>
                  </a:lnTo>
                  <a:lnTo>
                    <a:pt x="5" y="23"/>
                  </a:lnTo>
                  <a:lnTo>
                    <a:pt x="14" y="28"/>
                  </a:lnTo>
                  <a:lnTo>
                    <a:pt x="26" y="23"/>
                  </a:lnTo>
                  <a:lnTo>
                    <a:pt x="37" y="17"/>
                  </a:lnTo>
                  <a:lnTo>
                    <a:pt x="3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600" dirty="0">
                <a:latin typeface="Calibri" pitchFamily="-107" charset="0"/>
                <a:ea typeface="+mn-ea"/>
                <a:cs typeface="+mn-cs"/>
              </a:endParaRPr>
            </a:p>
          </p:txBody>
        </p:sp>
      </p:grpSp>
      <p:sp>
        <p:nvSpPr>
          <p:cNvPr id="82" name="Freeform 29"/>
          <p:cNvSpPr>
            <a:spLocks noChangeArrowheads="1"/>
          </p:cNvSpPr>
          <p:nvPr/>
        </p:nvSpPr>
        <p:spPr bwMode="auto">
          <a:xfrm>
            <a:off x="774700" y="1260475"/>
            <a:ext cx="1409700" cy="1946275"/>
          </a:xfrm>
          <a:custGeom>
            <a:avLst/>
            <a:gdLst>
              <a:gd name="T0" fmla="*/ 2147483647 w 596"/>
              <a:gd name="T1" fmla="*/ 2147483647 h 832"/>
              <a:gd name="T2" fmla="*/ 2147483647 w 596"/>
              <a:gd name="T3" fmla="*/ 2147483647 h 832"/>
              <a:gd name="T4" fmla="*/ 2147483647 w 596"/>
              <a:gd name="T5" fmla="*/ 2147483647 h 832"/>
              <a:gd name="T6" fmla="*/ 2147483647 w 596"/>
              <a:gd name="T7" fmla="*/ 2147483647 h 832"/>
              <a:gd name="T8" fmla="*/ 2147483647 w 596"/>
              <a:gd name="T9" fmla="*/ 2147483647 h 832"/>
              <a:gd name="T10" fmla="*/ 2147483647 w 596"/>
              <a:gd name="T11" fmla="*/ 2147483647 h 832"/>
              <a:gd name="T12" fmla="*/ 2147483647 w 596"/>
              <a:gd name="T13" fmla="*/ 2147483647 h 832"/>
              <a:gd name="T14" fmla="*/ 2147483647 w 596"/>
              <a:gd name="T15" fmla="*/ 2147483647 h 832"/>
              <a:gd name="T16" fmla="*/ 2147483647 w 596"/>
              <a:gd name="T17" fmla="*/ 2147483647 h 832"/>
              <a:gd name="T18" fmla="*/ 2147483647 w 596"/>
              <a:gd name="T19" fmla="*/ 2147483647 h 832"/>
              <a:gd name="T20" fmla="*/ 2147483647 w 596"/>
              <a:gd name="T21" fmla="*/ 2147483647 h 832"/>
              <a:gd name="T22" fmla="*/ 2147483647 w 596"/>
              <a:gd name="T23" fmla="*/ 2147483647 h 832"/>
              <a:gd name="T24" fmla="*/ 2147483647 w 596"/>
              <a:gd name="T25" fmla="*/ 2147483647 h 832"/>
              <a:gd name="T26" fmla="*/ 2147483647 w 596"/>
              <a:gd name="T27" fmla="*/ 2147483647 h 832"/>
              <a:gd name="T28" fmla="*/ 2147483647 w 596"/>
              <a:gd name="T29" fmla="*/ 2147483647 h 832"/>
              <a:gd name="T30" fmla="*/ 2147483647 w 596"/>
              <a:gd name="T31" fmla="*/ 2147483647 h 832"/>
              <a:gd name="T32" fmla="*/ 2147483647 w 596"/>
              <a:gd name="T33" fmla="*/ 2147483647 h 832"/>
              <a:gd name="T34" fmla="*/ 2147483647 w 596"/>
              <a:gd name="T35" fmla="*/ 2147483647 h 832"/>
              <a:gd name="T36" fmla="*/ 2147483647 w 596"/>
              <a:gd name="T37" fmla="*/ 2147483647 h 832"/>
              <a:gd name="T38" fmla="*/ 2147483647 w 596"/>
              <a:gd name="T39" fmla="*/ 2147483647 h 832"/>
              <a:gd name="T40" fmla="*/ 2147483647 w 596"/>
              <a:gd name="T41" fmla="*/ 2147483647 h 832"/>
              <a:gd name="T42" fmla="*/ 2147483647 w 596"/>
              <a:gd name="T43" fmla="*/ 2147483647 h 832"/>
              <a:gd name="T44" fmla="*/ 2147483647 w 596"/>
              <a:gd name="T45" fmla="*/ 2147483647 h 832"/>
              <a:gd name="T46" fmla="*/ 2147483647 w 596"/>
              <a:gd name="T47" fmla="*/ 2147483647 h 832"/>
              <a:gd name="T48" fmla="*/ 2147483647 w 596"/>
              <a:gd name="T49" fmla="*/ 2147483647 h 832"/>
              <a:gd name="T50" fmla="*/ 2147483647 w 596"/>
              <a:gd name="T51" fmla="*/ 2147483647 h 832"/>
              <a:gd name="T52" fmla="*/ 2147483647 w 596"/>
              <a:gd name="T53" fmla="*/ 2147483647 h 832"/>
              <a:gd name="T54" fmla="*/ 2147483647 w 596"/>
              <a:gd name="T55" fmla="*/ 2147483647 h 832"/>
              <a:gd name="T56" fmla="*/ 2147483647 w 596"/>
              <a:gd name="T57" fmla="*/ 2147483647 h 832"/>
              <a:gd name="T58" fmla="*/ 2147483647 w 596"/>
              <a:gd name="T59" fmla="*/ 2147483647 h 832"/>
              <a:gd name="T60" fmla="*/ 2147483647 w 596"/>
              <a:gd name="T61" fmla="*/ 2147483647 h 832"/>
              <a:gd name="T62" fmla="*/ 2147483647 w 596"/>
              <a:gd name="T63" fmla="*/ 2147483647 h 832"/>
              <a:gd name="T64" fmla="*/ 2147483647 w 596"/>
              <a:gd name="T65" fmla="*/ 2147483647 h 832"/>
              <a:gd name="T66" fmla="*/ 2147483647 w 596"/>
              <a:gd name="T67" fmla="*/ 2147483647 h 832"/>
              <a:gd name="T68" fmla="*/ 2147483647 w 596"/>
              <a:gd name="T69" fmla="*/ 2147483647 h 832"/>
              <a:gd name="T70" fmla="*/ 2147483647 w 596"/>
              <a:gd name="T71" fmla="*/ 2147483647 h 832"/>
              <a:gd name="T72" fmla="*/ 2147483647 w 596"/>
              <a:gd name="T73" fmla="*/ 2147483647 h 832"/>
              <a:gd name="T74" fmla="*/ 2147483647 w 596"/>
              <a:gd name="T75" fmla="*/ 2147483647 h 832"/>
              <a:gd name="T76" fmla="*/ 2147483647 w 596"/>
              <a:gd name="T77" fmla="*/ 2147483647 h 832"/>
              <a:gd name="T78" fmla="*/ 2147483647 w 596"/>
              <a:gd name="T79" fmla="*/ 2147483647 h 832"/>
              <a:gd name="T80" fmla="*/ 2147483647 w 596"/>
              <a:gd name="T81" fmla="*/ 2147483647 h 832"/>
              <a:gd name="T82" fmla="*/ 2147483647 w 596"/>
              <a:gd name="T83" fmla="*/ 2147483647 h 832"/>
              <a:gd name="T84" fmla="*/ 2147483647 w 596"/>
              <a:gd name="T85" fmla="*/ 2147483647 h 832"/>
              <a:gd name="T86" fmla="*/ 2147483647 w 596"/>
              <a:gd name="T87" fmla="*/ 2147483647 h 832"/>
              <a:gd name="T88" fmla="*/ 2147483647 w 596"/>
              <a:gd name="T89" fmla="*/ 2147483647 h 832"/>
              <a:gd name="T90" fmla="*/ 2147483647 w 596"/>
              <a:gd name="T91" fmla="*/ 2147483647 h 832"/>
              <a:gd name="T92" fmla="*/ 2147483647 w 596"/>
              <a:gd name="T93" fmla="*/ 2147483647 h 832"/>
              <a:gd name="T94" fmla="*/ 2147483647 w 596"/>
              <a:gd name="T95" fmla="*/ 2147483647 h 832"/>
              <a:gd name="T96" fmla="*/ 2147483647 w 596"/>
              <a:gd name="T97" fmla="*/ 2147483647 h 832"/>
              <a:gd name="T98" fmla="*/ 2147483647 w 596"/>
              <a:gd name="T99" fmla="*/ 2147483647 h 832"/>
              <a:gd name="T100" fmla="*/ 2147483647 w 596"/>
              <a:gd name="T101" fmla="*/ 2147483647 h 832"/>
              <a:gd name="T102" fmla="*/ 2147483647 w 596"/>
              <a:gd name="T103" fmla="*/ 2147483647 h 832"/>
              <a:gd name="T104" fmla="*/ 2147483647 w 596"/>
              <a:gd name="T105" fmla="*/ 2147483647 h 832"/>
              <a:gd name="T106" fmla="*/ 2147483647 w 596"/>
              <a:gd name="T107" fmla="*/ 2147483647 h 832"/>
              <a:gd name="T108" fmla="*/ 2147483647 w 596"/>
              <a:gd name="T109" fmla="*/ 2147483647 h 832"/>
              <a:gd name="T110" fmla="*/ 2147483647 w 596"/>
              <a:gd name="T111" fmla="*/ 2147483647 h 8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6"/>
              <a:gd name="T169" fmla="*/ 0 h 832"/>
              <a:gd name="T170" fmla="*/ 596 w 596"/>
              <a:gd name="T171" fmla="*/ 832 h 8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6" h="832">
                <a:moveTo>
                  <a:pt x="554" y="43"/>
                </a:moveTo>
                <a:lnTo>
                  <a:pt x="596" y="160"/>
                </a:lnTo>
                <a:lnTo>
                  <a:pt x="570" y="173"/>
                </a:lnTo>
                <a:lnTo>
                  <a:pt x="580" y="195"/>
                </a:lnTo>
                <a:lnTo>
                  <a:pt x="585" y="228"/>
                </a:lnTo>
                <a:lnTo>
                  <a:pt x="583" y="249"/>
                </a:lnTo>
                <a:lnTo>
                  <a:pt x="575" y="262"/>
                </a:lnTo>
                <a:lnTo>
                  <a:pt x="546" y="297"/>
                </a:lnTo>
                <a:lnTo>
                  <a:pt x="511" y="337"/>
                </a:lnTo>
                <a:lnTo>
                  <a:pt x="514" y="350"/>
                </a:lnTo>
                <a:lnTo>
                  <a:pt x="527" y="360"/>
                </a:lnTo>
                <a:lnTo>
                  <a:pt x="504" y="404"/>
                </a:lnTo>
                <a:lnTo>
                  <a:pt x="514" y="423"/>
                </a:lnTo>
                <a:lnTo>
                  <a:pt x="527" y="444"/>
                </a:lnTo>
                <a:lnTo>
                  <a:pt x="519" y="465"/>
                </a:lnTo>
                <a:lnTo>
                  <a:pt x="511" y="483"/>
                </a:lnTo>
                <a:lnTo>
                  <a:pt x="497" y="494"/>
                </a:lnTo>
                <a:lnTo>
                  <a:pt x="504" y="521"/>
                </a:lnTo>
                <a:lnTo>
                  <a:pt x="504" y="540"/>
                </a:lnTo>
                <a:lnTo>
                  <a:pt x="497" y="558"/>
                </a:lnTo>
                <a:lnTo>
                  <a:pt x="497" y="576"/>
                </a:lnTo>
                <a:lnTo>
                  <a:pt x="485" y="587"/>
                </a:lnTo>
                <a:lnTo>
                  <a:pt x="485" y="592"/>
                </a:lnTo>
                <a:lnTo>
                  <a:pt x="474" y="595"/>
                </a:lnTo>
                <a:lnTo>
                  <a:pt x="467" y="605"/>
                </a:lnTo>
                <a:lnTo>
                  <a:pt x="461" y="600"/>
                </a:lnTo>
                <a:lnTo>
                  <a:pt x="445" y="590"/>
                </a:lnTo>
                <a:lnTo>
                  <a:pt x="430" y="590"/>
                </a:lnTo>
                <a:lnTo>
                  <a:pt x="414" y="597"/>
                </a:lnTo>
                <a:lnTo>
                  <a:pt x="387" y="624"/>
                </a:lnTo>
                <a:lnTo>
                  <a:pt x="378" y="629"/>
                </a:lnTo>
                <a:lnTo>
                  <a:pt x="382" y="638"/>
                </a:lnTo>
                <a:lnTo>
                  <a:pt x="408" y="677"/>
                </a:lnTo>
                <a:lnTo>
                  <a:pt x="412" y="687"/>
                </a:lnTo>
                <a:lnTo>
                  <a:pt x="408" y="698"/>
                </a:lnTo>
                <a:lnTo>
                  <a:pt x="398" y="704"/>
                </a:lnTo>
                <a:lnTo>
                  <a:pt x="376" y="728"/>
                </a:lnTo>
                <a:lnTo>
                  <a:pt x="366" y="746"/>
                </a:lnTo>
                <a:lnTo>
                  <a:pt x="355" y="737"/>
                </a:lnTo>
                <a:lnTo>
                  <a:pt x="343" y="733"/>
                </a:lnTo>
                <a:lnTo>
                  <a:pt x="337" y="737"/>
                </a:lnTo>
                <a:lnTo>
                  <a:pt x="337" y="767"/>
                </a:lnTo>
                <a:lnTo>
                  <a:pt x="334" y="783"/>
                </a:lnTo>
                <a:lnTo>
                  <a:pt x="329" y="785"/>
                </a:lnTo>
                <a:lnTo>
                  <a:pt x="305" y="797"/>
                </a:lnTo>
                <a:lnTo>
                  <a:pt x="300" y="804"/>
                </a:lnTo>
                <a:lnTo>
                  <a:pt x="295" y="819"/>
                </a:lnTo>
                <a:lnTo>
                  <a:pt x="289" y="830"/>
                </a:lnTo>
                <a:lnTo>
                  <a:pt x="281" y="832"/>
                </a:lnTo>
                <a:lnTo>
                  <a:pt x="268" y="830"/>
                </a:lnTo>
                <a:lnTo>
                  <a:pt x="260" y="824"/>
                </a:lnTo>
                <a:lnTo>
                  <a:pt x="260" y="809"/>
                </a:lnTo>
                <a:lnTo>
                  <a:pt x="252" y="801"/>
                </a:lnTo>
                <a:lnTo>
                  <a:pt x="238" y="811"/>
                </a:lnTo>
                <a:lnTo>
                  <a:pt x="213" y="824"/>
                </a:lnTo>
                <a:lnTo>
                  <a:pt x="208" y="806"/>
                </a:lnTo>
                <a:lnTo>
                  <a:pt x="194" y="799"/>
                </a:lnTo>
                <a:lnTo>
                  <a:pt x="184" y="793"/>
                </a:lnTo>
                <a:lnTo>
                  <a:pt x="171" y="790"/>
                </a:lnTo>
                <a:lnTo>
                  <a:pt x="155" y="769"/>
                </a:lnTo>
                <a:lnTo>
                  <a:pt x="135" y="735"/>
                </a:lnTo>
                <a:lnTo>
                  <a:pt x="122" y="740"/>
                </a:lnTo>
                <a:lnTo>
                  <a:pt x="108" y="746"/>
                </a:lnTo>
                <a:lnTo>
                  <a:pt x="74" y="682"/>
                </a:lnTo>
                <a:lnTo>
                  <a:pt x="83" y="682"/>
                </a:lnTo>
                <a:lnTo>
                  <a:pt x="106" y="661"/>
                </a:lnTo>
                <a:lnTo>
                  <a:pt x="108" y="645"/>
                </a:lnTo>
                <a:lnTo>
                  <a:pt x="119" y="638"/>
                </a:lnTo>
                <a:lnTo>
                  <a:pt x="126" y="638"/>
                </a:lnTo>
                <a:lnTo>
                  <a:pt x="135" y="643"/>
                </a:lnTo>
                <a:lnTo>
                  <a:pt x="142" y="634"/>
                </a:lnTo>
                <a:lnTo>
                  <a:pt x="142" y="622"/>
                </a:lnTo>
                <a:lnTo>
                  <a:pt x="126" y="616"/>
                </a:lnTo>
                <a:lnTo>
                  <a:pt x="129" y="587"/>
                </a:lnTo>
                <a:lnTo>
                  <a:pt x="129" y="563"/>
                </a:lnTo>
                <a:lnTo>
                  <a:pt x="129" y="556"/>
                </a:lnTo>
                <a:lnTo>
                  <a:pt x="111" y="544"/>
                </a:lnTo>
                <a:lnTo>
                  <a:pt x="50" y="483"/>
                </a:lnTo>
                <a:lnTo>
                  <a:pt x="23" y="505"/>
                </a:lnTo>
                <a:lnTo>
                  <a:pt x="10" y="473"/>
                </a:lnTo>
                <a:lnTo>
                  <a:pt x="0" y="457"/>
                </a:lnTo>
                <a:lnTo>
                  <a:pt x="17" y="428"/>
                </a:lnTo>
                <a:lnTo>
                  <a:pt x="23" y="412"/>
                </a:lnTo>
                <a:lnTo>
                  <a:pt x="31" y="428"/>
                </a:lnTo>
                <a:lnTo>
                  <a:pt x="44" y="423"/>
                </a:lnTo>
                <a:lnTo>
                  <a:pt x="39" y="401"/>
                </a:lnTo>
                <a:lnTo>
                  <a:pt x="33" y="371"/>
                </a:lnTo>
                <a:lnTo>
                  <a:pt x="60" y="353"/>
                </a:lnTo>
                <a:lnTo>
                  <a:pt x="71" y="339"/>
                </a:lnTo>
                <a:lnTo>
                  <a:pt x="76" y="300"/>
                </a:lnTo>
                <a:lnTo>
                  <a:pt x="60" y="291"/>
                </a:lnTo>
                <a:lnTo>
                  <a:pt x="54" y="273"/>
                </a:lnTo>
                <a:lnTo>
                  <a:pt x="63" y="259"/>
                </a:lnTo>
                <a:lnTo>
                  <a:pt x="114" y="262"/>
                </a:lnTo>
                <a:lnTo>
                  <a:pt x="147" y="278"/>
                </a:lnTo>
                <a:lnTo>
                  <a:pt x="177" y="228"/>
                </a:lnTo>
                <a:lnTo>
                  <a:pt x="156" y="214"/>
                </a:lnTo>
                <a:lnTo>
                  <a:pt x="161" y="158"/>
                </a:lnTo>
                <a:lnTo>
                  <a:pt x="210" y="88"/>
                </a:lnTo>
                <a:lnTo>
                  <a:pt x="213" y="74"/>
                </a:lnTo>
                <a:lnTo>
                  <a:pt x="253" y="60"/>
                </a:lnTo>
                <a:lnTo>
                  <a:pt x="276" y="24"/>
                </a:lnTo>
                <a:lnTo>
                  <a:pt x="300" y="0"/>
                </a:lnTo>
                <a:lnTo>
                  <a:pt x="318" y="18"/>
                </a:lnTo>
                <a:lnTo>
                  <a:pt x="332" y="18"/>
                </a:lnTo>
                <a:lnTo>
                  <a:pt x="355" y="27"/>
                </a:lnTo>
                <a:lnTo>
                  <a:pt x="390" y="29"/>
                </a:lnTo>
                <a:lnTo>
                  <a:pt x="412" y="45"/>
                </a:lnTo>
                <a:lnTo>
                  <a:pt x="438" y="55"/>
                </a:lnTo>
                <a:lnTo>
                  <a:pt x="463" y="53"/>
                </a:lnTo>
                <a:lnTo>
                  <a:pt x="499" y="45"/>
                </a:lnTo>
                <a:lnTo>
                  <a:pt x="527" y="45"/>
                </a:lnTo>
                <a:lnTo>
                  <a:pt x="554" y="43"/>
                </a:lnTo>
                <a:close/>
              </a:path>
            </a:pathLst>
          </a:custGeom>
          <a:solidFill>
            <a:srgbClr val="FFFFFF"/>
          </a:solidFill>
          <a:ln w="9398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pPr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600" dirty="0">
              <a:latin typeface="Calibri" pitchFamily="-107" charset="0"/>
              <a:ea typeface="+mn-ea"/>
              <a:cs typeface="+mn-cs"/>
            </a:endParaRPr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1420813" y="1731962"/>
            <a:ext cx="298450" cy="8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600">
                <a:solidFill>
                  <a:srgbClr val="C8103A"/>
                </a:solidFill>
                <a:latin typeface="Verdana" charset="0"/>
                <a:ea typeface="Arial Unicode MS" charset="0"/>
                <a:cs typeface="Arial Unicode MS" charset="0"/>
              </a:rPr>
              <a:t>Aragón 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021013" y="3614737"/>
            <a:ext cx="1036637" cy="8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600">
                <a:solidFill>
                  <a:srgbClr val="C8103A"/>
                </a:solidFill>
                <a:latin typeface="Verdana" charset="0"/>
                <a:ea typeface="Arial Unicode MS" charset="0"/>
                <a:cs typeface="Arial Unicode MS" charset="0"/>
              </a:rPr>
              <a:t>Islas Baleares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1358900" y="3649662"/>
            <a:ext cx="336550" cy="8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600">
                <a:solidFill>
                  <a:srgbClr val="C8103A"/>
                </a:solidFill>
                <a:latin typeface="Verdana" charset="0"/>
                <a:ea typeface="Arial Unicode MS" charset="0"/>
                <a:cs typeface="Arial Unicode MS" charset="0"/>
              </a:rPr>
              <a:t>Valencia</a:t>
            </a:r>
          </a:p>
        </p:txBody>
      </p:sp>
      <p:sp>
        <p:nvSpPr>
          <p:cNvPr id="88" name="Rectangle 51"/>
          <p:cNvSpPr>
            <a:spLocks noChangeArrowheads="1"/>
          </p:cNvSpPr>
          <p:nvPr/>
        </p:nvSpPr>
        <p:spPr bwMode="auto">
          <a:xfrm>
            <a:off x="2374900" y="1712912"/>
            <a:ext cx="657225" cy="8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600">
                <a:solidFill>
                  <a:srgbClr val="C8103A"/>
                </a:solidFill>
                <a:latin typeface="Verdana" charset="0"/>
                <a:ea typeface="Arial Unicode MS" charset="0"/>
                <a:cs typeface="Arial Unicode MS" charset="0"/>
              </a:rPr>
              <a:t>Cataluña</a:t>
            </a:r>
          </a:p>
        </p:txBody>
      </p:sp>
      <p:cxnSp>
        <p:nvCxnSpPr>
          <p:cNvPr id="89" name="Conector recto 105"/>
          <p:cNvCxnSpPr>
            <a:cxnSpLocks noChangeShapeType="1"/>
            <a:stCxn id="148" idx="2"/>
            <a:endCxn id="105" idx="6"/>
          </p:cNvCxnSpPr>
          <p:nvPr/>
        </p:nvCxnSpPr>
        <p:spPr bwMode="auto">
          <a:xfrm rot="10800000" flipV="1">
            <a:off x="1731963" y="3340100"/>
            <a:ext cx="1493837" cy="131762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 type="triangle"/>
          </a:ln>
        </p:spPr>
      </p:cxnSp>
      <p:cxnSp>
        <p:nvCxnSpPr>
          <p:cNvPr id="90" name="Conector recto 108"/>
          <p:cNvCxnSpPr>
            <a:cxnSpLocks noChangeShapeType="1"/>
            <a:stCxn id="109" idx="3"/>
            <a:endCxn id="108" idx="7"/>
          </p:cNvCxnSpPr>
          <p:nvPr/>
        </p:nvCxnSpPr>
        <p:spPr bwMode="auto">
          <a:xfrm rot="5400000">
            <a:off x="1974056" y="2232819"/>
            <a:ext cx="820737" cy="87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1" name="Conector recto 123"/>
          <p:cNvCxnSpPr>
            <a:cxnSpLocks noChangeShapeType="1"/>
            <a:stCxn id="150" idx="2"/>
            <a:endCxn id="100" idx="6"/>
          </p:cNvCxnSpPr>
          <p:nvPr/>
        </p:nvCxnSpPr>
        <p:spPr bwMode="auto">
          <a:xfrm rot="10800000">
            <a:off x="1501776" y="2070895"/>
            <a:ext cx="1141413" cy="39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3" name="Conector recto 95"/>
          <p:cNvCxnSpPr>
            <a:cxnSpLocks noChangeShapeType="1"/>
            <a:endCxn id="104" idx="3"/>
          </p:cNvCxnSpPr>
          <p:nvPr/>
        </p:nvCxnSpPr>
        <p:spPr bwMode="auto">
          <a:xfrm rot="5400000" flipH="1" flipV="1">
            <a:off x="1310482" y="4323556"/>
            <a:ext cx="381000" cy="198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" name="Conector recto 95"/>
          <p:cNvCxnSpPr>
            <a:cxnSpLocks noChangeShapeType="1"/>
            <a:stCxn id="104" idx="0"/>
            <a:endCxn id="105" idx="5"/>
          </p:cNvCxnSpPr>
          <p:nvPr/>
        </p:nvCxnSpPr>
        <p:spPr bwMode="auto">
          <a:xfrm rot="5400000" flipH="1" flipV="1">
            <a:off x="1355726" y="3784599"/>
            <a:ext cx="64135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" name="Conector recto 111"/>
          <p:cNvCxnSpPr>
            <a:cxnSpLocks noChangeShapeType="1"/>
            <a:stCxn id="105" idx="0"/>
            <a:endCxn id="100" idx="4"/>
          </p:cNvCxnSpPr>
          <p:nvPr/>
        </p:nvCxnSpPr>
        <p:spPr bwMode="auto">
          <a:xfrm rot="16200000" flipV="1">
            <a:off x="918370" y="2655093"/>
            <a:ext cx="1300162" cy="231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8" name="Conector recto 111"/>
          <p:cNvCxnSpPr>
            <a:cxnSpLocks noChangeShapeType="1"/>
            <a:stCxn id="105" idx="7"/>
            <a:endCxn id="108" idx="4"/>
          </p:cNvCxnSpPr>
          <p:nvPr/>
        </p:nvCxnSpPr>
        <p:spPr bwMode="auto">
          <a:xfrm rot="5400000" flipH="1" flipV="1">
            <a:off x="1680369" y="3205956"/>
            <a:ext cx="269875" cy="192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0" name="Elipse 99"/>
          <p:cNvSpPr/>
          <p:nvPr/>
        </p:nvSpPr>
        <p:spPr>
          <a:xfrm>
            <a:off x="1403350" y="2020887"/>
            <a:ext cx="98425" cy="100013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4" name="Elipse 103"/>
          <p:cNvSpPr/>
          <p:nvPr/>
        </p:nvSpPr>
        <p:spPr>
          <a:xfrm>
            <a:off x="1584325" y="4148137"/>
            <a:ext cx="98425" cy="9842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5" name="Elipse 104"/>
          <p:cNvSpPr/>
          <p:nvPr/>
        </p:nvSpPr>
        <p:spPr>
          <a:xfrm>
            <a:off x="1635125" y="3421062"/>
            <a:ext cx="96838" cy="100013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8" name="Elipse 107"/>
          <p:cNvSpPr/>
          <p:nvPr/>
        </p:nvSpPr>
        <p:spPr>
          <a:xfrm>
            <a:off x="1862138" y="3067050"/>
            <a:ext cx="98425" cy="10001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9" name="Elipse 108"/>
          <p:cNvSpPr/>
          <p:nvPr/>
        </p:nvSpPr>
        <p:spPr>
          <a:xfrm>
            <a:off x="2808288" y="2174875"/>
            <a:ext cx="98425" cy="10001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17" name="Triángulo isósceles 116"/>
          <p:cNvSpPr/>
          <p:nvPr/>
        </p:nvSpPr>
        <p:spPr>
          <a:xfrm>
            <a:off x="1450975" y="4376737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18" name="Triángulo isósceles 117"/>
          <p:cNvSpPr/>
          <p:nvPr/>
        </p:nvSpPr>
        <p:spPr>
          <a:xfrm>
            <a:off x="1509713" y="4275137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20" name="Triángulo isósceles 119"/>
          <p:cNvSpPr/>
          <p:nvPr/>
        </p:nvSpPr>
        <p:spPr>
          <a:xfrm>
            <a:off x="1620838" y="3894137"/>
            <a:ext cx="71437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21" name="Triángulo isósceles 120"/>
          <p:cNvSpPr/>
          <p:nvPr/>
        </p:nvSpPr>
        <p:spPr>
          <a:xfrm>
            <a:off x="1654175" y="3690937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27" name="Triángulo isósceles 126"/>
          <p:cNvSpPr/>
          <p:nvPr/>
        </p:nvSpPr>
        <p:spPr>
          <a:xfrm>
            <a:off x="1603375" y="3124200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28" name="Triángulo isósceles 127"/>
          <p:cNvSpPr/>
          <p:nvPr/>
        </p:nvSpPr>
        <p:spPr>
          <a:xfrm>
            <a:off x="1560513" y="2860675"/>
            <a:ext cx="73025" cy="777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29" name="Triángulo isósceles 128"/>
          <p:cNvSpPr/>
          <p:nvPr/>
        </p:nvSpPr>
        <p:spPr>
          <a:xfrm>
            <a:off x="1509713" y="2606675"/>
            <a:ext cx="73025" cy="777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0" name="Triángulo isósceles 129"/>
          <p:cNvSpPr/>
          <p:nvPr/>
        </p:nvSpPr>
        <p:spPr>
          <a:xfrm>
            <a:off x="1468438" y="2327275"/>
            <a:ext cx="71437" cy="777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1" name="Triángulo isósceles 130"/>
          <p:cNvSpPr/>
          <p:nvPr/>
        </p:nvSpPr>
        <p:spPr>
          <a:xfrm>
            <a:off x="2085975" y="2870200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2" name="Triángulo isósceles 131"/>
          <p:cNvSpPr/>
          <p:nvPr/>
        </p:nvSpPr>
        <p:spPr>
          <a:xfrm>
            <a:off x="2246313" y="2717800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3" name="Triángulo isósceles 132"/>
          <p:cNvSpPr/>
          <p:nvPr/>
        </p:nvSpPr>
        <p:spPr>
          <a:xfrm>
            <a:off x="2408238" y="2573337"/>
            <a:ext cx="71437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4" name="Triángulo isósceles 133"/>
          <p:cNvSpPr/>
          <p:nvPr/>
        </p:nvSpPr>
        <p:spPr>
          <a:xfrm>
            <a:off x="2593975" y="2403475"/>
            <a:ext cx="73025" cy="777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5" name="Triángulo isósceles 134"/>
          <p:cNvSpPr/>
          <p:nvPr/>
        </p:nvSpPr>
        <p:spPr>
          <a:xfrm>
            <a:off x="1671638" y="2044700"/>
            <a:ext cx="71437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6" name="Triángulo isósceles 135"/>
          <p:cNvSpPr/>
          <p:nvPr/>
        </p:nvSpPr>
        <p:spPr>
          <a:xfrm>
            <a:off x="1916113" y="2032000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7" name="Triángulo isósceles 136"/>
          <p:cNvSpPr/>
          <p:nvPr/>
        </p:nvSpPr>
        <p:spPr>
          <a:xfrm>
            <a:off x="2154238" y="2032000"/>
            <a:ext cx="71437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8" name="Triángulo isósceles 137"/>
          <p:cNvSpPr/>
          <p:nvPr/>
        </p:nvSpPr>
        <p:spPr>
          <a:xfrm>
            <a:off x="2424113" y="2039937"/>
            <a:ext cx="73025" cy="762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cxnSp>
        <p:nvCxnSpPr>
          <p:cNvPr id="147" name="Conector recto 105"/>
          <p:cNvCxnSpPr>
            <a:cxnSpLocks noChangeShapeType="1"/>
            <a:stCxn id="148" idx="7"/>
            <a:endCxn id="109" idx="4"/>
          </p:cNvCxnSpPr>
          <p:nvPr/>
        </p:nvCxnSpPr>
        <p:spPr bwMode="auto">
          <a:xfrm rot="16200000" flipV="1">
            <a:off x="2567781" y="2564606"/>
            <a:ext cx="1030288" cy="450850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 type="triangle"/>
          </a:ln>
        </p:spPr>
      </p:cxnSp>
      <p:sp>
        <p:nvSpPr>
          <p:cNvPr id="148" name="Elipse 147"/>
          <p:cNvSpPr/>
          <p:nvPr/>
        </p:nvSpPr>
        <p:spPr>
          <a:xfrm>
            <a:off x="3225800" y="3290887"/>
            <a:ext cx="96838" cy="9842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149" name="Conector recto 123"/>
          <p:cNvCxnSpPr>
            <a:cxnSpLocks noChangeShapeType="1"/>
            <a:stCxn id="109" idx="1"/>
            <a:endCxn id="150" idx="1"/>
          </p:cNvCxnSpPr>
          <p:nvPr/>
        </p:nvCxnSpPr>
        <p:spPr bwMode="auto">
          <a:xfrm rot="16200000" flipV="1">
            <a:off x="2683002" y="2049821"/>
            <a:ext cx="11430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0" name="Elipse 149"/>
          <p:cNvSpPr/>
          <p:nvPr/>
        </p:nvSpPr>
        <p:spPr>
          <a:xfrm>
            <a:off x="2643188" y="2060575"/>
            <a:ext cx="98425" cy="10001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151" name="Conector recto 105"/>
          <p:cNvCxnSpPr>
            <a:cxnSpLocks noChangeShapeType="1"/>
            <a:stCxn id="148" idx="1"/>
            <a:endCxn id="108" idx="6"/>
          </p:cNvCxnSpPr>
          <p:nvPr/>
        </p:nvCxnSpPr>
        <p:spPr bwMode="auto">
          <a:xfrm rot="16200000" flipV="1">
            <a:off x="2506151" y="2571469"/>
            <a:ext cx="188245" cy="1279419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 type="triangle"/>
          </a:ln>
        </p:spPr>
      </p:cxnSp>
      <p:cxnSp>
        <p:nvCxnSpPr>
          <p:cNvPr id="154" name="Conector recto 105"/>
          <p:cNvCxnSpPr>
            <a:cxnSpLocks noChangeShapeType="1"/>
            <a:stCxn id="148" idx="2"/>
          </p:cNvCxnSpPr>
          <p:nvPr/>
        </p:nvCxnSpPr>
        <p:spPr bwMode="auto">
          <a:xfrm rot="10800000" flipV="1">
            <a:off x="1695450" y="3340100"/>
            <a:ext cx="1530350" cy="808036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 type="triangle"/>
          </a:ln>
        </p:spPr>
      </p:cxnSp>
      <p:sp>
        <p:nvSpPr>
          <p:cNvPr id="157" name="Rectangle 44"/>
          <p:cNvSpPr>
            <a:spLocks noChangeArrowheads="1"/>
          </p:cNvSpPr>
          <p:nvPr/>
        </p:nvSpPr>
        <p:spPr bwMode="auto">
          <a:xfrm>
            <a:off x="2159000" y="2956214"/>
            <a:ext cx="265113" cy="14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1000" b="1" dirty="0" smtClean="0">
                <a:latin typeface="Verdana" pitchFamily="-112" charset="0"/>
                <a:ea typeface="Arial Unicode MS" pitchFamily="-112" charset="0"/>
                <a:cs typeface="Arial Unicode MS" pitchFamily="-112" charset="0"/>
              </a:rPr>
              <a:t>UJI</a:t>
            </a:r>
          </a:p>
        </p:txBody>
      </p:sp>
      <p:sp>
        <p:nvSpPr>
          <p:cNvPr id="158" name="Rectangle 44"/>
          <p:cNvSpPr>
            <a:spLocks noChangeArrowheads="1"/>
          </p:cNvSpPr>
          <p:nvPr/>
        </p:nvSpPr>
        <p:spPr bwMode="auto">
          <a:xfrm>
            <a:off x="1856581" y="3325833"/>
            <a:ext cx="265113" cy="14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1000" b="1" dirty="0" smtClean="0">
                <a:latin typeface="Verdana" pitchFamily="-112" charset="0"/>
                <a:ea typeface="Arial Unicode MS" pitchFamily="-112" charset="0"/>
                <a:cs typeface="Arial Unicode MS" pitchFamily="-112" charset="0"/>
              </a:rPr>
              <a:t>UV</a:t>
            </a:r>
          </a:p>
        </p:txBody>
      </p:sp>
      <p:sp>
        <p:nvSpPr>
          <p:cNvPr id="159" name="Rectangle 44"/>
          <p:cNvSpPr>
            <a:spLocks noChangeArrowheads="1"/>
          </p:cNvSpPr>
          <p:nvPr/>
        </p:nvSpPr>
        <p:spPr bwMode="auto">
          <a:xfrm>
            <a:off x="1719263" y="4232274"/>
            <a:ext cx="265113" cy="14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320675">
              <a:lnSpc>
                <a:spcPct val="90000"/>
              </a:lnSpc>
              <a:spcAft>
                <a:spcPts val="538"/>
              </a:spcAft>
              <a:buClr>
                <a:srgbClr val="000000"/>
              </a:buClr>
              <a:buSzPct val="100000"/>
              <a:tabLst>
                <a:tab pos="0" algn="l"/>
                <a:tab pos="319088" algn="l"/>
                <a:tab pos="639763" algn="l"/>
                <a:tab pos="960438" algn="l"/>
                <a:tab pos="1281113" algn="l"/>
                <a:tab pos="1601788" algn="l"/>
                <a:tab pos="1922463" algn="l"/>
                <a:tab pos="2244725" algn="l"/>
                <a:tab pos="2565400" algn="l"/>
                <a:tab pos="2886075" algn="l"/>
                <a:tab pos="3206750" algn="l"/>
                <a:tab pos="3527425" algn="l"/>
                <a:tab pos="3848100" algn="l"/>
                <a:tab pos="4168775" algn="l"/>
                <a:tab pos="4489450" algn="l"/>
                <a:tab pos="4811713" algn="l"/>
                <a:tab pos="5132388" algn="l"/>
                <a:tab pos="5453063" algn="l"/>
                <a:tab pos="5773738" algn="l"/>
                <a:tab pos="6094413" algn="l"/>
                <a:tab pos="6415088" algn="l"/>
              </a:tabLst>
            </a:pPr>
            <a:r>
              <a:rPr lang="es-ES" sz="1000" b="1" dirty="0" smtClean="0">
                <a:latin typeface="Verdana" pitchFamily="-112" charset="0"/>
                <a:ea typeface="Arial Unicode MS" pitchFamily="-112" charset="0"/>
                <a:cs typeface="Arial Unicode MS" pitchFamily="-112" charset="0"/>
              </a:rPr>
              <a:t>UA</a:t>
            </a:r>
            <a:endParaRPr lang="es-ES" sz="1000" b="1" dirty="0">
              <a:latin typeface="Verdana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160" name="Marcador de contenido 2"/>
          <p:cNvSpPr txBox="1">
            <a:spLocks/>
          </p:cNvSpPr>
          <p:nvPr/>
        </p:nvSpPr>
        <p:spPr bwMode="auto">
          <a:xfrm>
            <a:off x="4323077" y="1919501"/>
            <a:ext cx="4172073" cy="31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Analizando la disponibilidad de infraestructura y sus costes.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Soluci</a:t>
            </a: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ón final con redundancia: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dos enlaces de </a:t>
            </a:r>
            <a:r>
              <a:rPr lang="es-ES_tradnl" dirty="0" err="1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f.o</a:t>
            </a: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enlace de capacidad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s-ES_tradnl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....</a:t>
            </a: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82403"/>
            <a:ext cx="8519849" cy="343000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Actualizaci</a:t>
            </a:r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ón Estado </a:t>
            </a:r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Infraestructura</a:t>
            </a:r>
          </a:p>
          <a:p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Despliegue Sistema de Gestión de Red SPECTRUM</a:t>
            </a:r>
          </a:p>
          <a:p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Revisión Incidencias en RedIRIS-NOVA</a:t>
            </a:r>
          </a:p>
          <a:p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Extensión servicio VPNL2 para </a:t>
            </a:r>
            <a:r>
              <a:rPr lang="es-ES_tradnl" sz="2800" dirty="0" err="1" smtClean="0">
                <a:solidFill>
                  <a:srgbClr val="005D6D"/>
                </a:solidFill>
                <a:latin typeface="+mj-lt"/>
              </a:rPr>
              <a:t>QinQ</a:t>
            </a:r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 y experiencias piloto VPN L3</a:t>
            </a:r>
          </a:p>
          <a:p>
            <a:r>
              <a:rPr lang="es-ES_tradnl" sz="2800" dirty="0" smtClean="0">
                <a:solidFill>
                  <a:srgbClr val="005D6D"/>
                </a:solidFill>
                <a:latin typeface="+mj-lt"/>
              </a:rPr>
              <a:t>Servicio de Soporte y Operación OPS</a:t>
            </a:r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Actualizaciones</a:t>
            </a:r>
            <a:r>
              <a:rPr lang="en-US" dirty="0" smtClean="0"/>
              <a:t> en la </a:t>
            </a:r>
            <a:r>
              <a:rPr lang="en-US" dirty="0" err="1" smtClean="0"/>
              <a:t>Troncal</a:t>
            </a:r>
            <a:r>
              <a:rPr lang="en-US" dirty="0" smtClean="0"/>
              <a:t> IP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0" y="717405"/>
            <a:ext cx="8373020" cy="60532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7699" y="5804909"/>
            <a:ext cx="3848321" cy="90514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5D6D"/>
                </a:solidFill>
              </a:rPr>
              <a:t>Troncal</a:t>
            </a:r>
            <a:r>
              <a:rPr lang="en-US" sz="2000" dirty="0" smtClean="0">
                <a:solidFill>
                  <a:srgbClr val="005D6D"/>
                </a:solidFill>
              </a:rPr>
              <a:t> a 40Gbps</a:t>
            </a:r>
          </a:p>
          <a:p>
            <a:r>
              <a:rPr lang="en-US" sz="2000" i="1" dirty="0" err="1" smtClean="0">
                <a:solidFill>
                  <a:srgbClr val="005D6D"/>
                </a:solidFill>
                <a:latin typeface="+mj-lt"/>
              </a:rPr>
              <a:t>Simplificaci</a:t>
            </a:r>
            <a:r>
              <a:rPr lang="en-US" sz="2000" i="1" dirty="0" err="1" smtClean="0">
                <a:solidFill>
                  <a:srgbClr val="005D6D"/>
                </a:solidFill>
                <a:latin typeface="+mj-lt"/>
              </a:rPr>
              <a:t>ón</a:t>
            </a:r>
            <a:r>
              <a:rPr lang="en-US" sz="2000" i="1" dirty="0" smtClean="0">
                <a:solidFill>
                  <a:srgbClr val="005D6D"/>
                </a:solidFill>
                <a:latin typeface="+mj-lt"/>
              </a:rPr>
              <a:t> de la </a:t>
            </a:r>
            <a:r>
              <a:rPr lang="en-US" sz="2000" i="1" dirty="0" err="1" smtClean="0">
                <a:solidFill>
                  <a:srgbClr val="005D6D"/>
                </a:solidFill>
                <a:latin typeface="+mj-lt"/>
              </a:rPr>
              <a:t>topología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1"/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lvl="1"/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Conectividad</a:t>
            </a:r>
            <a:r>
              <a:rPr lang="en-US" dirty="0" smtClean="0"/>
              <a:t> IP </a:t>
            </a:r>
            <a:r>
              <a:rPr lang="en-US" dirty="0" err="1" smtClean="0"/>
              <a:t>Externa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5" y="785729"/>
            <a:ext cx="8139852" cy="604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20" y="-61645"/>
            <a:ext cx="8740742" cy="907218"/>
          </a:xfrm>
        </p:spPr>
        <p:txBody>
          <a:bodyPr/>
          <a:lstStyle/>
          <a:p>
            <a:r>
              <a:rPr lang="en-US" dirty="0" smtClean="0"/>
              <a:t>176 Canales </a:t>
            </a:r>
            <a:r>
              <a:rPr lang="en-US" dirty="0" err="1" smtClean="0"/>
              <a:t>Ópticos</a:t>
            </a:r>
            <a:r>
              <a:rPr lang="en-US" dirty="0" smtClean="0"/>
              <a:t> </a:t>
            </a:r>
            <a:r>
              <a:rPr lang="en-US" dirty="0" err="1" smtClean="0"/>
              <a:t>Configurados</a:t>
            </a:r>
            <a:r>
              <a:rPr lang="en-US" dirty="0" smtClean="0"/>
              <a:t> en RedIRIS-NOVA</a:t>
            </a:r>
            <a:endParaRPr lang="es-ES_tradnl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321316" y="1269885"/>
          <a:ext cx="8260146" cy="454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Extensiones</a:t>
            </a:r>
            <a:r>
              <a:rPr lang="en-US" dirty="0" smtClean="0"/>
              <a:t> Red </a:t>
            </a:r>
            <a:r>
              <a:rPr lang="en-US" dirty="0" err="1" smtClean="0"/>
              <a:t>Óptica</a:t>
            </a:r>
            <a:r>
              <a:rPr lang="en-US" dirty="0" smtClean="0"/>
              <a:t> RedIRIS-NOVA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463" y="907218"/>
            <a:ext cx="8705883" cy="53188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5D6D"/>
                </a:solidFill>
              </a:rPr>
              <a:t>Enlaces de </a:t>
            </a:r>
            <a:r>
              <a:rPr lang="en-US" sz="2800" dirty="0" err="1" smtClean="0">
                <a:solidFill>
                  <a:srgbClr val="005D6D"/>
                </a:solidFill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óptica</a:t>
            </a:r>
            <a:r>
              <a:rPr lang="en-US" sz="2800" dirty="0" smtClean="0">
                <a:solidFill>
                  <a:srgbClr val="005D6D"/>
                </a:solidFill>
              </a:rPr>
              <a:t>: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</a:rPr>
              <a:t>EIT ICT.LABS a CIEMAT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Doñana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a UHU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PCTCAN a UNICAN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UCLMFA 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Red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Cient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í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fico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Tecnol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ó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gica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de Castilla-Le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ón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Extensión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RECETGA</a:t>
            </a:r>
          </a:p>
          <a:p>
            <a:pPr lvl="1"/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Iluminación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enlace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submarino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Melilla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hasta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UAL</a:t>
            </a:r>
          </a:p>
          <a:p>
            <a:pPr lvl="1"/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Fibra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oscura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con Baleares ( UIB)</a:t>
            </a:r>
            <a:endParaRPr lang="en-US" sz="28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1"/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lvl="1"/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13" y="726385"/>
            <a:ext cx="3562387" cy="263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I: EIT </a:t>
            </a:r>
            <a:r>
              <a:rPr lang="en-US" dirty="0" smtClean="0"/>
              <a:t>ICT.LABS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463" y="1374386"/>
            <a:ext cx="8705883" cy="46668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5D6D"/>
                </a:solidFill>
              </a:rPr>
              <a:t>Enlace de </a:t>
            </a:r>
            <a:r>
              <a:rPr lang="en-US" sz="2800" dirty="0" err="1" smtClean="0">
                <a:solidFill>
                  <a:srgbClr val="005D6D"/>
                </a:solidFill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oscura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desde</a:t>
            </a:r>
            <a:r>
              <a:rPr lang="en-US" sz="2800" dirty="0" smtClean="0">
                <a:solidFill>
                  <a:srgbClr val="005D6D"/>
                </a:solidFill>
              </a:rPr>
              <a:t> la </a:t>
            </a:r>
            <a:r>
              <a:rPr lang="en-US" sz="2800" dirty="0" err="1" smtClean="0">
                <a:solidFill>
                  <a:srgbClr val="005D6D"/>
                </a:solidFill>
              </a:rPr>
              <a:t>sede</a:t>
            </a:r>
            <a:r>
              <a:rPr lang="en-US" sz="2800" dirty="0" smtClean="0">
                <a:solidFill>
                  <a:srgbClr val="005D6D"/>
                </a:solidFill>
              </a:rPr>
              <a:t> de EIT ICT-Labs en el </a:t>
            </a:r>
            <a:r>
              <a:rPr lang="en-US" sz="2800" dirty="0" err="1" smtClean="0">
                <a:solidFill>
                  <a:srgbClr val="005D6D"/>
                </a:solidFill>
              </a:rPr>
              <a:t>edificio</a:t>
            </a:r>
            <a:r>
              <a:rPr lang="en-US" sz="2800" dirty="0" smtClean="0">
                <a:solidFill>
                  <a:srgbClr val="005D6D"/>
                </a:solidFill>
              </a:rPr>
              <a:t> IMDEA Software ( en </a:t>
            </a:r>
            <a:r>
              <a:rPr lang="en-US" sz="2800" dirty="0" err="1" smtClean="0">
                <a:solidFill>
                  <a:srgbClr val="005D6D"/>
                </a:solidFill>
              </a:rPr>
              <a:t>Montegancedo</a:t>
            </a:r>
            <a:r>
              <a:rPr lang="en-US" sz="2800" dirty="0" smtClean="0">
                <a:solidFill>
                  <a:srgbClr val="005D6D"/>
                </a:solidFill>
              </a:rPr>
              <a:t>, </a:t>
            </a:r>
            <a:r>
              <a:rPr lang="es-ES_tradnl" sz="2800" dirty="0" smtClean="0">
                <a:solidFill>
                  <a:srgbClr val="005D6D"/>
                </a:solidFill>
              </a:rPr>
              <a:t>http://</a:t>
            </a:r>
            <a:r>
              <a:rPr lang="es-ES_tradnl" sz="2800" dirty="0" err="1" smtClean="0">
                <a:solidFill>
                  <a:srgbClr val="005D6D"/>
                </a:solidFill>
              </a:rPr>
              <a:t>www.eitictlabs.eu</a:t>
            </a:r>
            <a:r>
              <a:rPr lang="en-US" sz="2800" dirty="0" smtClean="0">
                <a:solidFill>
                  <a:srgbClr val="005D6D"/>
                </a:solidFill>
              </a:rPr>
              <a:t> )  </a:t>
            </a:r>
            <a:r>
              <a:rPr lang="en-US" sz="2800" dirty="0" err="1" smtClean="0">
                <a:solidFill>
                  <a:srgbClr val="005D6D"/>
                </a:solidFill>
              </a:rPr>
              <a:t>hasta</a:t>
            </a:r>
            <a:r>
              <a:rPr lang="en-US" sz="2800" dirty="0" smtClean="0">
                <a:solidFill>
                  <a:srgbClr val="005D6D"/>
                </a:solidFill>
              </a:rPr>
              <a:t> CIEMAT: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Contrato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adjudicado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a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Telef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ónica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. 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22,5 km de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G.652D, con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edad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&lt; 4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años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.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Prevista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entrega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30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Junio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2014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No se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incluye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equipamiento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  <a:latin typeface="+mj-lt"/>
              </a:rPr>
              <a:t>óptico</a:t>
            </a:r>
            <a:r>
              <a:rPr lang="en-US" sz="2800" dirty="0" smtClean="0">
                <a:solidFill>
                  <a:srgbClr val="005D6D"/>
                </a:solidFill>
                <a:latin typeface="+mj-lt"/>
              </a:rPr>
              <a:t>. </a:t>
            </a:r>
          </a:p>
          <a:p>
            <a:pPr lvl="1">
              <a:buNone/>
            </a:pPr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lvl="1"/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II: </a:t>
            </a:r>
            <a:r>
              <a:rPr lang="en-US" dirty="0" err="1" smtClean="0"/>
              <a:t>Conexió</a:t>
            </a:r>
            <a:r>
              <a:rPr lang="en-US" dirty="0" err="1" smtClean="0"/>
              <a:t>n</a:t>
            </a:r>
            <a:r>
              <a:rPr lang="en-US" dirty="0" smtClean="0"/>
              <a:t> de DOÑANA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473" y="900189"/>
            <a:ext cx="8705883" cy="60891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solidFill>
                  <a:srgbClr val="005D6D"/>
                </a:solidFill>
              </a:rPr>
              <a:t>Llegar</a:t>
            </a:r>
            <a:r>
              <a:rPr lang="en-US" sz="2800" dirty="0" smtClean="0">
                <a:solidFill>
                  <a:srgbClr val="005D6D"/>
                </a:solidFill>
              </a:rPr>
              <a:t> con </a:t>
            </a:r>
            <a:r>
              <a:rPr lang="en-US" sz="2800" dirty="0" err="1" smtClean="0">
                <a:solidFill>
                  <a:srgbClr val="005D6D"/>
                </a:solidFill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oscura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hasta</a:t>
            </a:r>
            <a:r>
              <a:rPr lang="en-US" sz="2800" dirty="0" smtClean="0">
                <a:solidFill>
                  <a:srgbClr val="005D6D"/>
                </a:solidFill>
              </a:rPr>
              <a:t> la </a:t>
            </a:r>
            <a:r>
              <a:rPr lang="en-US" sz="2800" dirty="0" err="1" smtClean="0">
                <a:solidFill>
                  <a:srgbClr val="005D6D"/>
                </a:solidFill>
              </a:rPr>
              <a:t>Estaci</a:t>
            </a:r>
            <a:r>
              <a:rPr lang="en-US" sz="2800" dirty="0" err="1" smtClean="0">
                <a:solidFill>
                  <a:srgbClr val="005D6D"/>
                </a:solidFill>
              </a:rPr>
              <a:t>ón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Biológica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Doñana</a:t>
            </a:r>
            <a:r>
              <a:rPr lang="en-US" sz="2800" dirty="0" smtClean="0">
                <a:solidFill>
                  <a:srgbClr val="005D6D"/>
                </a:solidFill>
              </a:rPr>
              <a:t>.</a:t>
            </a:r>
            <a:endParaRPr lang="en-US" sz="2800" dirty="0" smtClean="0">
              <a:solidFill>
                <a:srgbClr val="005D6D"/>
              </a:solidFill>
            </a:endParaRPr>
          </a:p>
          <a:p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3" y="1533758"/>
            <a:ext cx="5673114" cy="4186893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5750140" y="1333155"/>
            <a:ext cx="3133436" cy="265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Paso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por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noProof="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tres</a:t>
            </a:r>
            <a:r>
              <a:rPr lang="en-US" sz="2000" noProof="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noProof="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sedes</a:t>
            </a:r>
            <a:r>
              <a:rPr lang="en-US" sz="2000" noProof="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noProof="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adicionales</a:t>
            </a:r>
            <a:r>
              <a:rPr lang="en-US" sz="2000" noProof="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:</a:t>
            </a:r>
            <a:endParaRPr lang="en-US" sz="2000" dirty="0" smtClean="0">
              <a:solidFill>
                <a:srgbClr val="005D6D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n-US" sz="200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UHU Campus </a:t>
            </a:r>
            <a:r>
              <a:rPr lang="en-US" sz="200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R</a:t>
            </a:r>
            <a:r>
              <a:rPr lang="en-US" sz="200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ábida</a:t>
            </a:r>
            <a:endParaRPr lang="en-US" sz="2000" dirty="0" smtClean="0">
              <a:solidFill>
                <a:srgbClr val="005D6D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INTA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1859C"/>
              </a:buClr>
              <a:buSzPct val="90000"/>
              <a:buFont typeface="Lucida Grande" pitchFamily="-1" charset="0"/>
              <a:buChar char="●"/>
            </a:pPr>
            <a:r>
              <a:rPr lang="en-US" sz="200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CIECEM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5737440" y="3334164"/>
            <a:ext cx="33245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Licitaci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cerrada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 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fase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adjudicación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5792920" y="4279901"/>
            <a:ext cx="3133436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Iluminaci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6D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ón</a:t>
            </a:r>
            <a:r>
              <a:rPr lang="en-US" sz="2000" noProof="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óptica</a:t>
            </a:r>
            <a:r>
              <a:rPr lang="en-US" sz="200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00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incluida</a:t>
            </a:r>
            <a:r>
              <a:rPr lang="en-US" sz="200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con </a:t>
            </a:r>
            <a:r>
              <a:rPr lang="en-US" sz="2000" dirty="0" err="1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equipos</a:t>
            </a:r>
            <a:r>
              <a:rPr lang="en-US" sz="2000" dirty="0" smtClean="0">
                <a:solidFill>
                  <a:srgbClr val="005D6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TROADM de RedIRIS-NOVA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-1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D6D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Arial" pitchFamily="-1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Tx/>
              <a:buFont typeface="Wingdings" pitchFamily="-1" charset="2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Extensi</a:t>
            </a:r>
            <a:r>
              <a:rPr lang="en-US" dirty="0" err="1" smtClean="0"/>
              <a:t>ón</a:t>
            </a:r>
            <a:r>
              <a:rPr lang="en-US" dirty="0" smtClean="0"/>
              <a:t> III: PCTCAN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473" y="1011150"/>
            <a:ext cx="8705883" cy="42779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5D6D"/>
                </a:solidFill>
              </a:rPr>
              <a:t>Conectar</a:t>
            </a:r>
            <a:r>
              <a:rPr lang="en-US" sz="2800" dirty="0" smtClean="0">
                <a:solidFill>
                  <a:srgbClr val="005D6D"/>
                </a:solidFill>
              </a:rPr>
              <a:t> el </a:t>
            </a:r>
            <a:r>
              <a:rPr lang="en-US" sz="2800" dirty="0" err="1" smtClean="0">
                <a:solidFill>
                  <a:srgbClr val="005D6D"/>
                </a:solidFill>
              </a:rPr>
              <a:t>Parque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Tecnol</a:t>
            </a:r>
            <a:r>
              <a:rPr lang="en-US" sz="2800" dirty="0" err="1" smtClean="0">
                <a:solidFill>
                  <a:srgbClr val="005D6D"/>
                </a:solidFill>
              </a:rPr>
              <a:t>ógico</a:t>
            </a:r>
            <a:r>
              <a:rPr lang="en-US" sz="2800" dirty="0" smtClean="0">
                <a:solidFill>
                  <a:srgbClr val="005D6D"/>
                </a:solidFill>
              </a:rPr>
              <a:t> de Cantabria con UNICAN: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</a:rPr>
              <a:t>Enlace de </a:t>
            </a:r>
            <a:r>
              <a:rPr lang="en-US" sz="2800" dirty="0" err="1" smtClean="0">
                <a:solidFill>
                  <a:srgbClr val="005D6D"/>
                </a:solidFill>
              </a:rPr>
              <a:t>fibra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desde</a:t>
            </a:r>
            <a:r>
              <a:rPr lang="en-US" sz="2800" dirty="0" smtClean="0">
                <a:solidFill>
                  <a:srgbClr val="005D6D"/>
                </a:solidFill>
              </a:rPr>
              <a:t> el </a:t>
            </a:r>
            <a:r>
              <a:rPr lang="en-US" sz="2800" dirty="0" err="1" smtClean="0">
                <a:solidFill>
                  <a:srgbClr val="005D6D"/>
                </a:solidFill>
              </a:rPr>
              <a:t>Instituto</a:t>
            </a:r>
            <a:r>
              <a:rPr lang="en-US" sz="2800" dirty="0" smtClean="0">
                <a:solidFill>
                  <a:srgbClr val="005D6D"/>
                </a:solidFill>
              </a:rPr>
              <a:t> de </a:t>
            </a:r>
            <a:r>
              <a:rPr lang="en-US" sz="2800" dirty="0" err="1" smtClean="0">
                <a:solidFill>
                  <a:srgbClr val="005D6D"/>
                </a:solidFill>
              </a:rPr>
              <a:t>Biomedicina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y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Biotecnología</a:t>
            </a:r>
            <a:r>
              <a:rPr lang="en-US" sz="2800" dirty="0" smtClean="0">
                <a:solidFill>
                  <a:srgbClr val="005D6D"/>
                </a:solidFill>
              </a:rPr>
              <a:t> de Cantabria (IBBTEC) </a:t>
            </a:r>
            <a:r>
              <a:rPr lang="en-US" sz="2800" dirty="0" err="1" smtClean="0">
                <a:solidFill>
                  <a:srgbClr val="005D6D"/>
                </a:solidFill>
              </a:rPr>
              <a:t>hasta</a:t>
            </a:r>
            <a:r>
              <a:rPr lang="en-US" sz="2800" dirty="0" smtClean="0">
                <a:solidFill>
                  <a:srgbClr val="005D6D"/>
                </a:solidFill>
              </a:rPr>
              <a:t> el </a:t>
            </a:r>
            <a:r>
              <a:rPr lang="en-US" sz="2800" dirty="0" err="1" smtClean="0">
                <a:solidFill>
                  <a:srgbClr val="005D6D"/>
                </a:solidFill>
              </a:rPr>
              <a:t>PdP</a:t>
            </a:r>
            <a:r>
              <a:rPr lang="en-US" sz="2800" dirty="0" smtClean="0">
                <a:solidFill>
                  <a:srgbClr val="005D6D"/>
                </a:solidFill>
              </a:rPr>
              <a:t> UNICAN. 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</a:rPr>
              <a:t>Extensión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incluida</a:t>
            </a:r>
            <a:r>
              <a:rPr lang="en-US" sz="2800" dirty="0" smtClean="0">
                <a:solidFill>
                  <a:srgbClr val="005D6D"/>
                </a:solidFill>
              </a:rPr>
              <a:t> en </a:t>
            </a:r>
            <a:r>
              <a:rPr lang="en-US" sz="2800" dirty="0" err="1" smtClean="0">
                <a:solidFill>
                  <a:srgbClr val="005D6D"/>
                </a:solidFill>
              </a:rPr>
              <a:t>contrato</a:t>
            </a:r>
            <a:r>
              <a:rPr lang="en-US" sz="2800" dirty="0" smtClean="0">
                <a:solidFill>
                  <a:srgbClr val="005D6D"/>
                </a:solidFill>
              </a:rPr>
              <a:t> RedIRIS-NOVA 907-08/RI de RedIRIS-NOVA</a:t>
            </a:r>
          </a:p>
          <a:p>
            <a:pPr lvl="1"/>
            <a:r>
              <a:rPr lang="en-US" sz="2800" dirty="0" err="1" smtClean="0">
                <a:solidFill>
                  <a:srgbClr val="005D6D"/>
                </a:solidFill>
              </a:rPr>
              <a:t>Entrega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prevista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para</a:t>
            </a:r>
            <a:r>
              <a:rPr lang="en-US" sz="2800" dirty="0" smtClean="0">
                <a:solidFill>
                  <a:srgbClr val="005D6D"/>
                </a:solidFill>
              </a:rPr>
              <a:t> el 15 de </a:t>
            </a:r>
            <a:r>
              <a:rPr lang="en-US" sz="2800" dirty="0" err="1" smtClean="0">
                <a:solidFill>
                  <a:srgbClr val="005D6D"/>
                </a:solidFill>
              </a:rPr>
              <a:t>Junio</a:t>
            </a:r>
            <a:r>
              <a:rPr lang="en-US" sz="2800" dirty="0" smtClean="0">
                <a:solidFill>
                  <a:srgbClr val="005D6D"/>
                </a:solidFill>
              </a:rPr>
              <a:t>.</a:t>
            </a:r>
          </a:p>
          <a:p>
            <a:pPr lvl="1"/>
            <a:r>
              <a:rPr lang="en-US" sz="2800" dirty="0" smtClean="0">
                <a:solidFill>
                  <a:srgbClr val="005D6D"/>
                </a:solidFill>
              </a:rPr>
              <a:t>No se </a:t>
            </a:r>
            <a:r>
              <a:rPr lang="en-US" sz="2800" dirty="0" err="1" smtClean="0">
                <a:solidFill>
                  <a:srgbClr val="005D6D"/>
                </a:solidFill>
              </a:rPr>
              <a:t>incluye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equipamiento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  <a:r>
              <a:rPr lang="en-US" sz="2800" dirty="0" err="1" smtClean="0">
                <a:solidFill>
                  <a:srgbClr val="005D6D"/>
                </a:solidFill>
              </a:rPr>
              <a:t>óptico</a:t>
            </a:r>
            <a:r>
              <a:rPr lang="en-US" sz="2800" dirty="0" smtClean="0">
                <a:solidFill>
                  <a:srgbClr val="005D6D"/>
                </a:solidFill>
              </a:rPr>
              <a:t> </a:t>
            </a:r>
          </a:p>
          <a:p>
            <a:pPr lvl="1"/>
            <a:endParaRPr lang="en-US" sz="2800" dirty="0" smtClean="0">
              <a:solidFill>
                <a:srgbClr val="005D6D"/>
              </a:solidFill>
            </a:endParaRPr>
          </a:p>
          <a:p>
            <a:endParaRPr lang="en-US" sz="2800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29463</TotalTime>
  <Words>843</Words>
  <Application>Microsoft Macintosh PowerPoint</Application>
  <PresentationFormat>Presentación en pantalla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plantilla_RedIRIS-2011</vt:lpstr>
      <vt:lpstr>Actualización Infraestructura de Red de RedIRIS</vt:lpstr>
      <vt:lpstr>Agenda </vt:lpstr>
      <vt:lpstr>Actualizaciones en la Troncal IP</vt:lpstr>
      <vt:lpstr>Conectividad IP Externa</vt:lpstr>
      <vt:lpstr>176 Canales Ópticos Configurados en RedIRIS-NOVA</vt:lpstr>
      <vt:lpstr>Extensiones Red Óptica RedIRIS-NOVA</vt:lpstr>
      <vt:lpstr>Extensión I: EIT ICT.LABS</vt:lpstr>
      <vt:lpstr>Extensión II: Conexión de DOÑANA</vt:lpstr>
      <vt:lpstr>Extensión III: PCTCAN</vt:lpstr>
      <vt:lpstr>Extensión III: UCLMFA</vt:lpstr>
      <vt:lpstr>Extensión IV.a: Red Científico Tecnológica de Castilla y León </vt:lpstr>
      <vt:lpstr>Extensión IV.b: Red Científico Tecnológica de Castilla y León </vt:lpstr>
      <vt:lpstr>Extensión V: RECETGA</vt:lpstr>
      <vt:lpstr>Extensión VI:  Iluminación enlace submarino con Melilla</vt:lpstr>
      <vt:lpstr>Extensión VII: Fibra Oscura con PdP Baleares</vt:lpstr>
    </vt:vector>
  </TitlesOfParts>
  <Company>RedIRIS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Esther Robles Blázquez</cp:lastModifiedBy>
  <cp:revision>102</cp:revision>
  <dcterms:created xsi:type="dcterms:W3CDTF">2014-06-02T09:45:34Z</dcterms:created>
  <dcterms:modified xsi:type="dcterms:W3CDTF">2014-06-04T10:58:09Z</dcterms:modified>
</cp:coreProperties>
</file>