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63" r:id="rId3"/>
    <p:sldId id="258" r:id="rId4"/>
    <p:sldId id="264" r:id="rId5"/>
    <p:sldId id="259" r:id="rId6"/>
    <p:sldId id="260" r:id="rId7"/>
    <p:sldId id="261" r:id="rId8"/>
    <p:sldId id="262" r:id="rId9"/>
    <p:sldId id="265" r:id="rId10"/>
    <p:sldId id="257"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4263916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91320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C5621-C8E6-4421-B959-461655E4EA7D}" type="slidenum">
              <a:rPr lang="es-ES" smtClean="0"/>
              <a:t>‹Nº›</a:t>
            </a:fld>
            <a:endParaRPr lang="es-E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6302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1615919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C5621-C8E6-4421-B959-461655E4EA7D}" type="slidenum">
              <a:rPr lang="es-ES" smtClean="0"/>
              <a:t>‹Nº›</a:t>
            </a:fld>
            <a:endParaRPr lang="es-E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41472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18601877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2677592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207523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124347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41228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2516106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322240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360394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1827919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30501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C1C5F77-170D-47AB-BFA4-F587BBD3C179}" type="datetimeFigureOut">
              <a:rPr lang="es-ES" smtClean="0"/>
              <a:t>30/05/2016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C5621-C8E6-4421-B959-461655E4EA7D}" type="slidenum">
              <a:rPr lang="es-ES" smtClean="0"/>
              <a:t>‹Nº›</a:t>
            </a:fld>
            <a:endParaRPr lang="es-ES" dirty="0"/>
          </a:p>
        </p:txBody>
      </p:sp>
    </p:spTree>
    <p:extLst>
      <p:ext uri="{BB962C8B-B14F-4D97-AF65-F5344CB8AC3E}">
        <p14:creationId xmlns:p14="http://schemas.microsoft.com/office/powerpoint/2010/main" val="16659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1C5F77-170D-47AB-BFA4-F587BBD3C179}" type="datetimeFigureOut">
              <a:rPr lang="es-ES" smtClean="0"/>
              <a:t>30/05/2016</a:t>
            </a:fld>
            <a:endParaRPr lang="es-E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5CC5621-C8E6-4421-B959-461655E4EA7D}" type="slidenum">
              <a:rPr lang="es-ES" smtClean="0"/>
              <a:t>‹Nº›</a:t>
            </a:fld>
            <a:endParaRPr lang="es-ES" dirty="0"/>
          </a:p>
        </p:txBody>
      </p:sp>
    </p:spTree>
    <p:extLst>
      <p:ext uri="{BB962C8B-B14F-4D97-AF65-F5344CB8AC3E}">
        <p14:creationId xmlns:p14="http://schemas.microsoft.com/office/powerpoint/2010/main" val="37055614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contratacioncentralizada.gob.es/documents/11614/11800/Instrucci%C3%B3n+centralizaci%C3%B3n+contratos.pdf/833786d8-41ac-40ef-87f0-65fa71677d67" TargetMode="External"/><Relationship Id="rId3" Type="http://schemas.openxmlformats.org/officeDocument/2006/relationships/hyperlink" Target="https://www.boe.es/diario_boe/txt.php?id=BOE-A-2013-9773" TargetMode="External"/><Relationship Id="rId7" Type="http://schemas.openxmlformats.org/officeDocument/2006/relationships/hyperlink" Target="https://www.boe.es/diario_boe/txt.php?id=BOE-A-2015-14268" TargetMode="External"/><Relationship Id="rId2" Type="http://schemas.openxmlformats.org/officeDocument/2006/relationships/hyperlink" Target="https://www.boe.es/buscar/act.php?id=BOE-A-2012-1312" TargetMode="External"/><Relationship Id="rId1" Type="http://schemas.openxmlformats.org/officeDocument/2006/relationships/slideLayout" Target="../slideLayouts/slideLayout2.xml"/><Relationship Id="rId6" Type="http://schemas.openxmlformats.org/officeDocument/2006/relationships/hyperlink" Target="https://www.boe.es/buscar/act.php?id=BOE-A-2008-6804" TargetMode="External"/><Relationship Id="rId5" Type="http://schemas.openxmlformats.org/officeDocument/2006/relationships/hyperlink" Target="https://www.boe.es/diario_boe/txt.php?id=BOE-A-2015-8893" TargetMode="External"/><Relationship Id="rId10" Type="http://schemas.openxmlformats.org/officeDocument/2006/relationships/hyperlink" Target="http://www.minhap.gob.es/es-ES/Normativa%20y%20doctrina/Normativa/Paginas/NormativaResultados.aspx?normativa=:Contrataci%C3%B3n" TargetMode="External"/><Relationship Id="rId4" Type="http://schemas.openxmlformats.org/officeDocument/2006/relationships/hyperlink" Target="https://www.boe.es/diario_boe/txt.php?id=BOE-A-2015-2474" TargetMode="External"/><Relationship Id="rId9" Type="http://schemas.openxmlformats.org/officeDocument/2006/relationships/hyperlink" Target="http://www.boe.es/buscar/act.php?id=BOE-A-2005-8835&amp;p=20050530&amp;tn=0&amp;lang=g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contratacioncentralizada.gob.es/documents/11614/11800/%C3%81MBITO_SUBJETIVO_OBLIGATORIO_206.1_Mayo2016+.pdf/237b2359-d9cd-4434-949b-294ab707930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atalogocentralizado.minhap.es/pctw/Acceso/inicio.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33331" y="793102"/>
            <a:ext cx="9144000" cy="1727816"/>
          </a:xfrm>
        </p:spPr>
        <p:txBody>
          <a:bodyPr>
            <a:normAutofit fontScale="90000"/>
          </a:bodyPr>
          <a:lstStyle/>
          <a:p>
            <a:pPr algn="ctr"/>
            <a:r>
              <a:rPr lang="es-ES" dirty="0" smtClean="0"/>
              <a:t>Compras por Contratación Centralizada</a:t>
            </a:r>
            <a:endParaRPr lang="es-ES" dirty="0"/>
          </a:p>
        </p:txBody>
      </p:sp>
      <p:pic>
        <p:nvPicPr>
          <p:cNvPr id="1026" name="Picture 2" descr=" Slider Bienvenida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9648" y="2735523"/>
            <a:ext cx="7267575" cy="3276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69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Normativa</a:t>
            </a:r>
            <a:endParaRPr lang="es-ES" dirty="0"/>
          </a:p>
        </p:txBody>
      </p:sp>
      <p:sp>
        <p:nvSpPr>
          <p:cNvPr id="3" name="Marcador de contenido 2"/>
          <p:cNvSpPr>
            <a:spLocks noGrp="1"/>
          </p:cNvSpPr>
          <p:nvPr>
            <p:ph idx="1"/>
          </p:nvPr>
        </p:nvSpPr>
        <p:spPr>
          <a:xfrm>
            <a:off x="2589212" y="1436913"/>
            <a:ext cx="9120706" cy="5197151"/>
          </a:xfrm>
        </p:spPr>
        <p:txBody>
          <a:bodyPr>
            <a:normAutofit fontScale="62500" lnSpcReduction="20000"/>
          </a:bodyPr>
          <a:lstStyle/>
          <a:p>
            <a:pPr marL="0" indent="0">
              <a:buNone/>
            </a:pPr>
            <a:r>
              <a:rPr lang="es-ES" b="1" dirty="0" smtClean="0"/>
              <a:t>1) </a:t>
            </a:r>
            <a:r>
              <a:rPr lang="es-ES" b="1" u="sng" dirty="0" smtClean="0"/>
              <a:t>Estructura orgánica y competencias</a:t>
            </a:r>
            <a:endParaRPr lang="es-ES" dirty="0" smtClean="0"/>
          </a:p>
          <a:p>
            <a:r>
              <a:rPr lang="es-ES" dirty="0" smtClean="0">
                <a:hlinkClick r:id="rId2" tooltip="Se abre en ventana nueva"/>
              </a:rPr>
              <a:t>Real Decreto 256/2012</a:t>
            </a:r>
            <a:r>
              <a:rPr lang="es-ES" dirty="0" smtClean="0"/>
              <a:t>, de 27 de enero por el que se desarrolla la estructura orgánica básica del Ministerio de Hacienda y Administraciones Públicas.</a:t>
            </a:r>
          </a:p>
          <a:p>
            <a:r>
              <a:rPr lang="es-ES" dirty="0" smtClean="0">
                <a:hlinkClick r:id="rId3" tooltip="Se abre en ventana nueva"/>
              </a:rPr>
              <a:t>Disposición adicional quinta del Real Decreto 696/2013</a:t>
            </a:r>
            <a:r>
              <a:rPr lang="es-ES" dirty="0" smtClean="0"/>
              <a:t>, de 20 de septiembre, por el que se modifica el Real Decreto 256/2012, de 27 de enero, por el que se desarrolla la estructura orgánica básica del Ministerio de Hacienda y Administraciones Públicas.</a:t>
            </a:r>
          </a:p>
          <a:p>
            <a:r>
              <a:rPr lang="es-ES" dirty="0" smtClean="0"/>
              <a:t>​</a:t>
            </a:r>
            <a:r>
              <a:rPr lang="es-ES" dirty="0" smtClean="0">
                <a:hlinkClick r:id="rId4" tooltip="Se abre en ventana nueva"/>
              </a:rPr>
              <a:t>Orden HAP/386/2015</a:t>
            </a:r>
            <a:r>
              <a:rPr lang="es-ES" dirty="0" smtClean="0"/>
              <a:t>, de 6 de marzo, por la que se modifica la Orden HAP/1335/2012, de 14 de junio, de delegación de competencias.</a:t>
            </a:r>
          </a:p>
          <a:p>
            <a:r>
              <a:rPr lang="es-ES" dirty="0" smtClean="0">
                <a:hlinkClick r:id="rId5" tooltip="Se abre en ventana nueva"/>
              </a:rPr>
              <a:t>Orden HAP/1671/2015</a:t>
            </a:r>
            <a:r>
              <a:rPr lang="es-ES" dirty="0" smtClean="0"/>
              <a:t>, de 30 de julio, por la que se modifican los Anexos II y III de la Orden HAP/1335/2012, de 14 de junio, de delegación de competencias.</a:t>
            </a:r>
          </a:p>
          <a:p>
            <a:pPr marL="0" indent="0">
              <a:buNone/>
            </a:pPr>
            <a:r>
              <a:rPr lang="es-ES" dirty="0" smtClean="0"/>
              <a:t> </a:t>
            </a:r>
          </a:p>
          <a:p>
            <a:pPr marL="0" indent="0">
              <a:buNone/>
            </a:pPr>
            <a:r>
              <a:rPr lang="es-ES" b="1" dirty="0" smtClean="0"/>
              <a:t>2) </a:t>
            </a:r>
            <a:r>
              <a:rPr lang="es-ES" b="1" u="sng" dirty="0" smtClean="0"/>
              <a:t>Normativa centralización</a:t>
            </a:r>
            <a:endParaRPr lang="es-ES" dirty="0" smtClean="0"/>
          </a:p>
          <a:p>
            <a:r>
              <a:rPr lang="es-ES" dirty="0" smtClean="0">
                <a:hlinkClick r:id="rId6" tooltip="Se abre en ventana nueva"/>
              </a:rPr>
              <a:t>Orden EHA/1049/2008</a:t>
            </a:r>
            <a:r>
              <a:rPr lang="es-ES" dirty="0" smtClean="0">
                <a:effectLst/>
              </a:rPr>
              <a:t>, de 10 de abril, de declaración de bienes y servicios de contratación centralizada.</a:t>
            </a:r>
            <a:endParaRPr lang="es-ES" dirty="0" smtClean="0"/>
          </a:p>
          <a:p>
            <a:r>
              <a:rPr lang="es-ES" dirty="0" smtClean="0">
                <a:hlinkClick r:id="rId7" tooltip="Se abre en ventana nueva"/>
              </a:rPr>
              <a:t>Orden HAP/2834/2015</a:t>
            </a:r>
            <a:r>
              <a:rPr lang="es-ES" dirty="0" smtClean="0"/>
              <a:t>, de 28 de diciembre, por la que se modifica la Orden EHA/1049/2008, de 10 de abril, de declaración de bienes y servicios de contratación centralizada.</a:t>
            </a:r>
          </a:p>
          <a:p>
            <a:r>
              <a:rPr lang="es-ES" dirty="0" smtClean="0">
                <a:hlinkClick r:id="rId8" tooltip="Se abre en nueva ventana"/>
              </a:rPr>
              <a:t>Instrucción de 5 de julio de 2013</a:t>
            </a:r>
            <a:r>
              <a:rPr lang="es-ES" dirty="0" smtClean="0"/>
              <a:t>, de la Subsecretaría de Hacienda y Administraciones Públicas en materia de centralización de contratos.</a:t>
            </a:r>
          </a:p>
          <a:p>
            <a:r>
              <a:rPr lang="es-ES" dirty="0" smtClean="0">
                <a:hlinkClick r:id="rId9" tooltip="Resolución de la Dirección General del Patrimonio del Estado (se abre en nueva ventana)"/>
              </a:rPr>
              <a:t>Resolución de la Dirección General del Patrimonio del Estado</a:t>
            </a:r>
            <a:r>
              <a:rPr lang="es-ES" dirty="0" smtClean="0"/>
              <a:t>, 16 de mayo de 2005, por la que se aprueba la aplicación Conecta-Patrimonio para la presentación telemática de proposiciones a los concursos de adopción de tipo de bienes y servicios de adquisición centralizada, así como de peticiones de suministros y servicios derivados de dichos concursos.</a:t>
            </a:r>
          </a:p>
          <a:p>
            <a:pPr marL="0" indent="0">
              <a:buNone/>
            </a:pPr>
            <a:r>
              <a:rPr lang="es-ES" dirty="0" smtClean="0"/>
              <a:t> </a:t>
            </a:r>
          </a:p>
          <a:p>
            <a:pPr marL="0" indent="0">
              <a:buNone/>
            </a:pPr>
            <a:r>
              <a:rPr lang="es-ES" b="1" dirty="0" smtClean="0"/>
              <a:t>3) </a:t>
            </a:r>
            <a:r>
              <a:rPr lang="es-ES" b="1" u="sng" dirty="0" smtClean="0"/>
              <a:t>Normativa contratación nacional y comunitaria</a:t>
            </a:r>
            <a:endParaRPr lang="es-ES" dirty="0" smtClean="0"/>
          </a:p>
          <a:p>
            <a:r>
              <a:rPr lang="es-ES" dirty="0" smtClean="0">
                <a:hlinkClick r:id="rId10" tooltip="Se abre en ventana nueva"/>
              </a:rPr>
              <a:t>Principales normas</a:t>
            </a:r>
            <a:endParaRPr lang="es-ES" dirty="0" smtClean="0"/>
          </a:p>
          <a:p>
            <a:endParaRPr lang="es-ES" dirty="0"/>
          </a:p>
        </p:txBody>
      </p:sp>
    </p:spTree>
    <p:extLst>
      <p:ext uri="{BB962C8B-B14F-4D97-AF65-F5344CB8AC3E}">
        <p14:creationId xmlns:p14="http://schemas.microsoft.com/office/powerpoint/2010/main" val="1486480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Como se crea</a:t>
            </a:r>
            <a:r>
              <a:rPr lang="es-ES" b="1" dirty="0"/>
              <a:t/>
            </a:r>
            <a:br>
              <a:rPr lang="es-ES" b="1" dirty="0"/>
            </a:br>
            <a:endParaRPr lang="es-ES" dirty="0"/>
          </a:p>
        </p:txBody>
      </p:sp>
      <p:sp>
        <p:nvSpPr>
          <p:cNvPr id="3" name="Marcador de contenido 2"/>
          <p:cNvSpPr>
            <a:spLocks noGrp="1"/>
          </p:cNvSpPr>
          <p:nvPr>
            <p:ph idx="1"/>
          </p:nvPr>
        </p:nvSpPr>
        <p:spPr>
          <a:xfrm>
            <a:off x="2589212" y="1315453"/>
            <a:ext cx="9193714" cy="5197642"/>
          </a:xfrm>
        </p:spPr>
        <p:txBody>
          <a:bodyPr>
            <a:normAutofit fontScale="92500" lnSpcReduction="10000"/>
          </a:bodyPr>
          <a:lstStyle/>
          <a:p>
            <a:pPr algn="just"/>
            <a:r>
              <a:rPr lang="es-ES" dirty="0" smtClean="0"/>
              <a:t>La central de </a:t>
            </a:r>
            <a:r>
              <a:rPr lang="es-ES" dirty="0"/>
              <a:t>compras estatal estaba formada hasta ese momento por una Subdirección General integrada en la Dirección General del Patrimonio del Estado. </a:t>
            </a:r>
            <a:endParaRPr lang="es-ES" dirty="0" smtClean="0"/>
          </a:p>
          <a:p>
            <a:pPr algn="just"/>
            <a:r>
              <a:rPr lang="es-ES" dirty="0" smtClean="0"/>
              <a:t>En Octubre de 2012 se crea la </a:t>
            </a:r>
            <a:r>
              <a:rPr lang="es-ES" dirty="0"/>
              <a:t>Comisión para la Reforma de las Administraciones Públicas (CORA) y para desarrollar la medida relativa a la centralización de contratos de servicios y suministros de una forma eficaz, se consideró imprescindible un reforzamiento de la estructura básica del Ministerio de Hacienda y Administraciones Públicas con la </a:t>
            </a:r>
            <a:r>
              <a:rPr lang="es-ES" b="1" dirty="0"/>
              <a:t>creación de la Dirección General de Racionalización y Centralización de la Contratación (DGRCC).</a:t>
            </a:r>
            <a:endParaRPr lang="es-ES" dirty="0"/>
          </a:p>
          <a:p>
            <a:pPr algn="just"/>
            <a:r>
              <a:rPr lang="es-ES" dirty="0"/>
              <a:t>Esta medida estaba encaminada a alcanzar los </a:t>
            </a:r>
            <a:r>
              <a:rPr lang="es-ES" b="1" dirty="0"/>
              <a:t>objetivos asignados por el informe CORA, la obtención de ahorros y mejoras en la contratación incrementando la transparencia, la búsqueda de la eficiencia, y la homogeneización de los niveles de calidad de los servicios y suministros que se contratan en la AGE, de tal forma que no se perciban diferencias injustificadas entre los organismos</a:t>
            </a:r>
            <a:r>
              <a:rPr lang="es-ES" dirty="0"/>
              <a:t>.</a:t>
            </a:r>
          </a:p>
          <a:p>
            <a:pPr algn="just"/>
            <a:r>
              <a:rPr lang="es-ES" b="1" dirty="0" smtClean="0"/>
              <a:t>No </a:t>
            </a:r>
            <a:r>
              <a:rPr lang="es-ES" b="1" dirty="0"/>
              <a:t>se atribuyeron funciones únicamente de centralización de compras sino también, como indica su propia denominación, de racionalización de la contratación, </a:t>
            </a:r>
            <a:r>
              <a:rPr lang="es-ES" dirty="0"/>
              <a:t>y funciones relacionadas con la gestión centralizada de créditos presupuestarios para la financiación de créditos centralizados, lo que permitía avanzar en dos líneas novedosas en la central de compras </a:t>
            </a:r>
            <a:r>
              <a:rPr lang="es-ES" dirty="0" smtClean="0"/>
              <a:t>estatal</a:t>
            </a:r>
            <a:r>
              <a:rPr lang="es-ES" dirty="0"/>
              <a:t>.</a:t>
            </a:r>
          </a:p>
          <a:p>
            <a:endParaRPr lang="es-ES" dirty="0"/>
          </a:p>
        </p:txBody>
      </p:sp>
    </p:spTree>
    <p:extLst>
      <p:ext uri="{BB962C8B-B14F-4D97-AF65-F5344CB8AC3E}">
        <p14:creationId xmlns:p14="http://schemas.microsoft.com/office/powerpoint/2010/main" val="3105903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Ámbito subjetivo obligatorio</a:t>
            </a:r>
            <a:endParaRPr lang="es-ES" dirty="0"/>
          </a:p>
        </p:txBody>
      </p:sp>
      <p:sp>
        <p:nvSpPr>
          <p:cNvPr id="3" name="Marcador de contenido 2"/>
          <p:cNvSpPr>
            <a:spLocks noGrp="1"/>
          </p:cNvSpPr>
          <p:nvPr>
            <p:ph idx="1"/>
          </p:nvPr>
        </p:nvSpPr>
        <p:spPr>
          <a:xfrm>
            <a:off x="2388637" y="1558211"/>
            <a:ext cx="9115975" cy="4889241"/>
          </a:xfrm>
        </p:spPr>
        <p:txBody>
          <a:bodyPr>
            <a:normAutofit/>
          </a:bodyPr>
          <a:lstStyle/>
          <a:p>
            <a:pPr algn="just"/>
            <a:r>
              <a:rPr lang="es-ES" dirty="0" smtClean="0"/>
              <a:t>De acuerdo con el art. 206 del texto refundido de la Ley de Contratos del Sector Público, el Sistema de Contratación Centralizada Estatal tiene carácter obligatorio para la Administración General del Estado, sus Organismos autónomos, Entidades gestoras y Servicios comunes de la Seguridad Social y demás Entidades públicas estatales.</a:t>
            </a:r>
          </a:p>
          <a:p>
            <a:r>
              <a:rPr lang="es-ES" u="sng" dirty="0" smtClean="0">
                <a:hlinkClick r:id="rId2" tooltip="Se abre en nueva ventana"/>
              </a:rPr>
              <a:t>Existe un listado</a:t>
            </a:r>
            <a:r>
              <a:rPr lang="es-ES" dirty="0" smtClean="0"/>
              <a:t> de entes de participación obligada.</a:t>
            </a:r>
          </a:p>
          <a:p>
            <a:pPr algn="just"/>
            <a:r>
              <a:rPr lang="es-ES" dirty="0" smtClean="0"/>
              <a:t>Todas las entidades del listado anterior, incluidas en el ámbito obligatorio, deberá realizar la contratación de los bienes y servicios declarados de contratación centralizada a través del Sistema de Contratación Centralizada Estatal.</a:t>
            </a:r>
          </a:p>
          <a:p>
            <a:pPr algn="just"/>
            <a:r>
              <a:rPr lang="es-ES" dirty="0" smtClean="0"/>
              <a:t>Las universidades no estamos obligadas en un principio si no estamos adheridos, pero si lo estamos, deberemos siempre antes de realizar una compra fuera de este método, notificarlo a la </a:t>
            </a:r>
            <a:r>
              <a:rPr lang="es-ES" b="1" dirty="0" smtClean="0"/>
              <a:t>Dirección General de Racionalización y Centralización de la Contratación (DGRCC) y solicitar una excepción</a:t>
            </a:r>
            <a:r>
              <a:rPr lang="es-ES" dirty="0" smtClean="0"/>
              <a:t>.</a:t>
            </a:r>
            <a:endParaRPr lang="es-ES" dirty="0"/>
          </a:p>
        </p:txBody>
      </p:sp>
    </p:spTree>
    <p:extLst>
      <p:ext uri="{BB962C8B-B14F-4D97-AF65-F5344CB8AC3E}">
        <p14:creationId xmlns:p14="http://schemas.microsoft.com/office/powerpoint/2010/main" val="94824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08967" y="351394"/>
            <a:ext cx="8911687" cy="1280890"/>
          </a:xfrm>
        </p:spPr>
        <p:txBody>
          <a:bodyPr/>
          <a:lstStyle/>
          <a:p>
            <a:r>
              <a:rPr lang="es-ES" dirty="0" smtClean="0"/>
              <a:t>Que puedes comprar</a:t>
            </a:r>
            <a:endParaRPr lang="es-ES" dirty="0"/>
          </a:p>
        </p:txBody>
      </p:sp>
      <p:pic>
        <p:nvPicPr>
          <p:cNvPr id="4" name="Imagen 3"/>
          <p:cNvPicPr>
            <a:picLocks noChangeAspect="1"/>
          </p:cNvPicPr>
          <p:nvPr/>
        </p:nvPicPr>
        <p:blipFill>
          <a:blip r:embed="rId2"/>
          <a:stretch>
            <a:fillRect/>
          </a:stretch>
        </p:blipFill>
        <p:spPr>
          <a:xfrm>
            <a:off x="3056020" y="991839"/>
            <a:ext cx="8365959" cy="5743688"/>
          </a:xfrm>
          <a:prstGeom prst="rect">
            <a:avLst/>
          </a:prstGeom>
        </p:spPr>
      </p:pic>
    </p:spTree>
    <p:extLst>
      <p:ext uri="{BB962C8B-B14F-4D97-AF65-F5344CB8AC3E}">
        <p14:creationId xmlns:p14="http://schemas.microsoft.com/office/powerpoint/2010/main" val="100801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29883" y="412964"/>
            <a:ext cx="9601196" cy="1014619"/>
          </a:xfrm>
        </p:spPr>
        <p:txBody>
          <a:bodyPr/>
          <a:lstStyle/>
          <a:p>
            <a:r>
              <a:rPr lang="es-ES" dirty="0" smtClean="0"/>
              <a:t>Ventajas</a:t>
            </a:r>
            <a:endParaRPr lang="es-ES" dirty="0"/>
          </a:p>
        </p:txBody>
      </p:sp>
      <p:sp>
        <p:nvSpPr>
          <p:cNvPr id="3" name="Marcador de contenido 2"/>
          <p:cNvSpPr>
            <a:spLocks noGrp="1"/>
          </p:cNvSpPr>
          <p:nvPr>
            <p:ph idx="1"/>
          </p:nvPr>
        </p:nvSpPr>
        <p:spPr>
          <a:xfrm>
            <a:off x="2200471" y="1604865"/>
            <a:ext cx="9601196" cy="5029200"/>
          </a:xfrm>
        </p:spPr>
        <p:txBody>
          <a:bodyPr>
            <a:noAutofit/>
          </a:bodyPr>
          <a:lstStyle/>
          <a:p>
            <a:r>
              <a:rPr lang="es-ES" sz="1600" b="1" dirty="0" smtClean="0"/>
              <a:t>A priori, ahorro por reducción de precios, por economía de escala al ser para toda la Administración General del Estado.</a:t>
            </a:r>
          </a:p>
          <a:p>
            <a:r>
              <a:rPr lang="es-ES" sz="1600" b="1" dirty="0" smtClean="0"/>
              <a:t>Ahorro por reducción de plazos de tramitación.</a:t>
            </a:r>
          </a:p>
          <a:p>
            <a:r>
              <a:rPr lang="es-ES" sz="1600" b="1" dirty="0" smtClean="0"/>
              <a:t>Ahorro por la reducción de costes administrativos.</a:t>
            </a:r>
          </a:p>
          <a:p>
            <a:r>
              <a:rPr lang="es-ES" sz="1600" b="1" dirty="0" smtClean="0"/>
              <a:t>Puedes elegir lo que explícitamente quieres comprar y que este en el Catálogo.</a:t>
            </a:r>
          </a:p>
          <a:p>
            <a:r>
              <a:rPr lang="es-ES" sz="1600" b="1" dirty="0" smtClean="0"/>
              <a:t>Los precios incluyen la instalación de los sistemas adquiridos.</a:t>
            </a:r>
          </a:p>
          <a:p>
            <a:r>
              <a:rPr lang="es-ES" sz="1600" b="1" dirty="0" smtClean="0"/>
              <a:t>Fiabilidad y seguridad con las empresas proveedoras.</a:t>
            </a:r>
          </a:p>
          <a:p>
            <a:r>
              <a:rPr lang="es-ES" sz="1600" b="1" dirty="0" smtClean="0"/>
              <a:t>Mayor transparencia y eficiencia.</a:t>
            </a:r>
          </a:p>
          <a:p>
            <a:r>
              <a:rPr lang="es-ES" sz="1600" b="1" dirty="0" smtClean="0"/>
              <a:t>Algunos Acuerdos Marco permiten una segunda licitación para adquisición de vienes no existentes en dicho acuerdo (A.M. de comunicaciones).</a:t>
            </a:r>
          </a:p>
          <a:p>
            <a:pPr lvl="2"/>
            <a:r>
              <a:rPr lang="es-ES" sz="1600" b="1" dirty="0" smtClean="0"/>
              <a:t>Si el importe es mayor a 135K€ se citan a todas las empresas del A.M.</a:t>
            </a:r>
          </a:p>
          <a:p>
            <a:pPr lvl="2"/>
            <a:r>
              <a:rPr lang="es-ES" sz="1600" b="1" dirty="0" smtClean="0"/>
              <a:t>Si el importe es menos de 135k€ a un mínimo de tres empresas del A.M.</a:t>
            </a:r>
          </a:p>
          <a:p>
            <a:pPr lvl="2"/>
            <a:r>
              <a:rPr lang="es-ES" sz="1600" b="1" dirty="0" smtClean="0"/>
              <a:t>Tiempo presentación de ofertas No inferior a 15 días hábiles para &gt; 135K€ y 17 días para &gt; 500K€.</a:t>
            </a:r>
            <a:endParaRPr lang="es-ES" sz="1600" b="1" dirty="0"/>
          </a:p>
        </p:txBody>
      </p:sp>
    </p:spTree>
    <p:extLst>
      <p:ext uri="{BB962C8B-B14F-4D97-AF65-F5344CB8AC3E}">
        <p14:creationId xmlns:p14="http://schemas.microsoft.com/office/powerpoint/2010/main" val="2646901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Inconvenientes</a:t>
            </a:r>
            <a:endParaRPr lang="es-ES" dirty="0"/>
          </a:p>
        </p:txBody>
      </p:sp>
      <p:sp>
        <p:nvSpPr>
          <p:cNvPr id="3" name="Marcador de contenido 2"/>
          <p:cNvSpPr>
            <a:spLocks noGrp="1"/>
          </p:cNvSpPr>
          <p:nvPr>
            <p:ph idx="1"/>
          </p:nvPr>
        </p:nvSpPr>
        <p:spPr>
          <a:xfrm>
            <a:off x="2350168" y="1772653"/>
            <a:ext cx="9154444" cy="4483768"/>
          </a:xfrm>
        </p:spPr>
        <p:txBody>
          <a:bodyPr>
            <a:normAutofit/>
          </a:bodyPr>
          <a:lstStyle/>
          <a:p>
            <a:pPr algn="just"/>
            <a:r>
              <a:rPr lang="es-ES" dirty="0" smtClean="0"/>
              <a:t>Los productos y precios están muchas veces descatalogados o fuera de mercado (la realidad), sobre todo con los catálogos tecnológicos que tienen dos años de </a:t>
            </a:r>
            <a:r>
              <a:rPr lang="es-ES" dirty="0" smtClean="0"/>
              <a:t>vigencia y evoluciona más rápido que A.M.</a:t>
            </a:r>
            <a:endParaRPr lang="es-ES" dirty="0" smtClean="0"/>
          </a:p>
          <a:p>
            <a:pPr algn="just"/>
            <a:r>
              <a:rPr lang="es-ES" dirty="0" smtClean="0"/>
              <a:t>Suspensión de claves o cambio de precios que repercuten en los tiempos de los procesos.</a:t>
            </a:r>
          </a:p>
          <a:p>
            <a:pPr algn="just"/>
            <a:r>
              <a:rPr lang="es-ES" dirty="0" smtClean="0"/>
              <a:t>La plataforma de gestión hay que configurar el cliente Java, certificados, etc</a:t>
            </a:r>
            <a:r>
              <a:rPr lang="es-ES" dirty="0" smtClean="0"/>
              <a:t>… que pueden retrasar el proceso.</a:t>
            </a:r>
            <a:endParaRPr lang="es-ES" dirty="0" smtClean="0"/>
          </a:p>
          <a:p>
            <a:r>
              <a:rPr lang="es-ES" dirty="0" smtClean="0"/>
              <a:t>Poca variedad de gama de productos específicos y fabricantes.</a:t>
            </a:r>
          </a:p>
          <a:p>
            <a:r>
              <a:rPr lang="es-ES" dirty="0" smtClean="0"/>
              <a:t>Hay que contar en la institución con un Área de Intervención realista.</a:t>
            </a:r>
          </a:p>
          <a:p>
            <a:pPr marL="0" indent="0">
              <a:buNone/>
            </a:pPr>
            <a:endParaRPr lang="es-ES" dirty="0"/>
          </a:p>
        </p:txBody>
      </p:sp>
    </p:spTree>
    <p:extLst>
      <p:ext uri="{BB962C8B-B14F-4D97-AF65-F5344CB8AC3E}">
        <p14:creationId xmlns:p14="http://schemas.microsoft.com/office/powerpoint/2010/main" val="3777646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Como comprar</a:t>
            </a:r>
            <a:endParaRPr lang="es-ES" dirty="0"/>
          </a:p>
        </p:txBody>
      </p:sp>
      <p:sp>
        <p:nvSpPr>
          <p:cNvPr id="3" name="Marcador de contenido 2"/>
          <p:cNvSpPr>
            <a:spLocks noGrp="1"/>
          </p:cNvSpPr>
          <p:nvPr>
            <p:ph idx="1"/>
          </p:nvPr>
        </p:nvSpPr>
        <p:spPr>
          <a:xfrm>
            <a:off x="2076028" y="1452466"/>
            <a:ext cx="9428583" cy="4976326"/>
          </a:xfrm>
        </p:spPr>
        <p:txBody>
          <a:bodyPr>
            <a:normAutofit/>
          </a:bodyPr>
          <a:lstStyle/>
          <a:p>
            <a:pPr algn="just"/>
            <a:r>
              <a:rPr lang="es-ES" dirty="0" smtClean="0"/>
              <a:t>Para </a:t>
            </a:r>
            <a:r>
              <a:rPr lang="es-ES" dirty="0"/>
              <a:t>comprar los productos o servicios disponibles </a:t>
            </a:r>
            <a:r>
              <a:rPr lang="es-ES" dirty="0" smtClean="0"/>
              <a:t>existe un portal Web con </a:t>
            </a:r>
            <a:r>
              <a:rPr lang="es-ES" dirty="0"/>
              <a:t>la </a:t>
            </a:r>
            <a:r>
              <a:rPr lang="es-ES" b="1" dirty="0">
                <a:hlinkClick r:id="rId2" tooltip="Abre nueva ventana"/>
              </a:rPr>
              <a:t>aplicación CONECTA-CENTRALIZACIÓN</a:t>
            </a:r>
            <a:r>
              <a:rPr lang="es-ES" b="1" dirty="0"/>
              <a:t>. </a:t>
            </a:r>
            <a:endParaRPr lang="es-ES" dirty="0"/>
          </a:p>
          <a:p>
            <a:pPr algn="just"/>
            <a:r>
              <a:rPr lang="es-ES" dirty="0"/>
              <a:t>A través de esta aplicación se pueden realizar de forma telemática y segura las distintas gestiones relacionadas con la contratación de bienes y servicios disponibles en los acuerdos marco en vigor.</a:t>
            </a:r>
          </a:p>
          <a:p>
            <a:pPr algn="just"/>
            <a:r>
              <a:rPr lang="es-ES" dirty="0"/>
              <a:t>En el caso de que se deba celebrar una licitación para la adjudicación del contrato basado, esta deberá realizarse previamente a la solicitud de compra (propuesta de adjudicación), siguiendo las indicaciones de las instrucciones dictadas por la DGRCC para cada acuerdo marco</a:t>
            </a:r>
            <a:r>
              <a:rPr lang="es-ES" dirty="0" smtClean="0"/>
              <a:t>.</a:t>
            </a:r>
          </a:p>
          <a:p>
            <a:pPr algn="just"/>
            <a:r>
              <a:rPr lang="es-ES" dirty="0" smtClean="0"/>
              <a:t>El Área IT suele ser el “</a:t>
            </a:r>
            <a:r>
              <a:rPr lang="es-ES" dirty="0" smtClean="0"/>
              <a:t>viewer</a:t>
            </a:r>
            <a:r>
              <a:rPr lang="es-ES" dirty="0" smtClean="0"/>
              <a:t>” del aplicativo, mientras el consumidor del mismo suele ser el Área de Compras y Contratación de la entidad.</a:t>
            </a:r>
            <a:endParaRPr lang="es-ES" dirty="0"/>
          </a:p>
          <a:p>
            <a:endParaRPr lang="es-ES" dirty="0"/>
          </a:p>
        </p:txBody>
      </p:sp>
    </p:spTree>
    <p:extLst>
      <p:ext uri="{BB962C8B-B14F-4D97-AF65-F5344CB8AC3E}">
        <p14:creationId xmlns:p14="http://schemas.microsoft.com/office/powerpoint/2010/main" val="10649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Como comprar (II)</a:t>
            </a:r>
            <a:endParaRPr lang="es-ES" dirty="0"/>
          </a:p>
        </p:txBody>
      </p:sp>
      <p:pic>
        <p:nvPicPr>
          <p:cNvPr id="4" name="Imagen 3"/>
          <p:cNvPicPr>
            <a:picLocks noChangeAspect="1"/>
          </p:cNvPicPr>
          <p:nvPr/>
        </p:nvPicPr>
        <p:blipFill>
          <a:blip r:embed="rId2"/>
          <a:stretch>
            <a:fillRect/>
          </a:stretch>
        </p:blipFill>
        <p:spPr>
          <a:xfrm>
            <a:off x="2387651" y="1144555"/>
            <a:ext cx="8893059" cy="5560185"/>
          </a:xfrm>
          <a:prstGeom prst="rect">
            <a:avLst/>
          </a:prstGeom>
        </p:spPr>
      </p:pic>
    </p:spTree>
    <p:extLst>
      <p:ext uri="{BB962C8B-B14F-4D97-AF65-F5344CB8AC3E}">
        <p14:creationId xmlns:p14="http://schemas.microsoft.com/office/powerpoint/2010/main" val="184765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33637" y="1796715"/>
            <a:ext cx="8915400" cy="4780254"/>
          </a:xfrm>
        </p:spPr>
        <p:txBody>
          <a:bodyPr>
            <a:normAutofit/>
          </a:bodyPr>
          <a:lstStyle/>
          <a:p>
            <a:pPr algn="ctr"/>
            <a:r>
              <a:rPr lang="es-ES" sz="5400" dirty="0" smtClean="0"/>
              <a:t>¡MUCHAS GRACIAS POR LA ATENCIÓN!</a:t>
            </a:r>
          </a:p>
          <a:p>
            <a:pPr algn="ctr"/>
            <a:endParaRPr lang="es-ES" sz="5400" dirty="0"/>
          </a:p>
          <a:p>
            <a:pPr marL="0" indent="0" algn="r">
              <a:buNone/>
            </a:pPr>
            <a:r>
              <a:rPr lang="es-ES" sz="1200" b="1" dirty="0" smtClean="0">
                <a:latin typeface="Arial" panose="020B0604020202020204" pitchFamily="34" charset="0"/>
                <a:cs typeface="Arial" panose="020B0604020202020204" pitchFamily="34" charset="0"/>
              </a:rPr>
              <a:t>Valentin Felip Dorado</a:t>
            </a:r>
          </a:p>
          <a:p>
            <a:pPr marL="0" indent="0" algn="r">
              <a:buNone/>
            </a:pPr>
            <a:r>
              <a:rPr lang="es-ES" sz="1200" b="1" dirty="0" smtClean="0">
                <a:latin typeface="Arial" panose="020B0604020202020204" pitchFamily="34" charset="0"/>
                <a:cs typeface="Arial" panose="020B0604020202020204" pitchFamily="34" charset="0"/>
              </a:rPr>
              <a:t>Universidad Rey Juan Carlos</a:t>
            </a:r>
          </a:p>
          <a:p>
            <a:pPr marL="0" indent="0" algn="r">
              <a:buNone/>
            </a:pPr>
            <a:r>
              <a:rPr lang="es-ES" sz="1200" b="1" dirty="0" smtClean="0">
                <a:latin typeface="Arial" panose="020B0604020202020204" pitchFamily="34" charset="0"/>
                <a:cs typeface="Arial" panose="020B0604020202020204" pitchFamily="34" charset="0"/>
              </a:rPr>
              <a:t>Valentin.Felip@urjc.es</a:t>
            </a:r>
            <a:endParaRPr lang="es-ES" sz="1200" b="1" dirty="0">
              <a:latin typeface="Arial" panose="020B0604020202020204" pitchFamily="34" charset="0"/>
              <a:cs typeface="Arial" panose="020B0604020202020204" pitchFamily="34" charset="0"/>
            </a:endParaRPr>
          </a:p>
        </p:txBody>
      </p:sp>
      <p:pic>
        <p:nvPicPr>
          <p:cNvPr id="1026" name="Picture 2" descr="https://pbs.twimg.com/profile_images/687670548608987136/4C41S_b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18969" y="5438273"/>
            <a:ext cx="1066652" cy="1066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15496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572</TotalTime>
  <Words>667</Words>
  <Application>Microsoft Office PowerPoint</Application>
  <PresentationFormat>Panorámica</PresentationFormat>
  <Paragraphs>56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Espiral</vt:lpstr>
      <vt:lpstr>Compras por Contratación Centralizada</vt:lpstr>
      <vt:lpstr>Como se crea </vt:lpstr>
      <vt:lpstr>Ámbito subjetivo obligatorio</vt:lpstr>
      <vt:lpstr>Que puedes comprar</vt:lpstr>
      <vt:lpstr>Ventajas</vt:lpstr>
      <vt:lpstr>Inconvenientes</vt:lpstr>
      <vt:lpstr>Como comprar</vt:lpstr>
      <vt:lpstr>Como comprar (II)</vt:lpstr>
      <vt:lpstr>Presentación de PowerPoint</vt:lpstr>
      <vt:lpstr>Normativa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Compras por Contratación Centralizada</dc:title>
  <dc:creator>Valentín Felip Dorado</dc:creator>
  <cp:lastModifiedBy>Valentín Felip Dorado</cp:lastModifiedBy>
  <cp:revision>23</cp:revision>
  <dcterms:created xsi:type="dcterms:W3CDTF">2016-05-27T20:44:24Z</dcterms:created>
  <dcterms:modified xsi:type="dcterms:W3CDTF">2016-05-30T21:50:46Z</dcterms:modified>
</cp:coreProperties>
</file>