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3.jpg" ContentType="image/jpeg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eg"/>
  <Override PartName="/ppt/media/image2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64" r:id="rId3"/>
    <p:sldMasterId id="2147483671" r:id="rId4"/>
    <p:sldMasterId id="2147483678" r:id="rId5"/>
    <p:sldMasterId id="2147483685" r:id="rId6"/>
  </p:sldMasterIdLst>
  <p:notesMasterIdLst>
    <p:notesMasterId r:id="rId38"/>
  </p:notesMasterIdLst>
  <p:sldIdLst>
    <p:sldId id="256" r:id="rId7"/>
    <p:sldId id="260" r:id="rId8"/>
    <p:sldId id="261" r:id="rId9"/>
    <p:sldId id="258" r:id="rId10"/>
    <p:sldId id="262" r:id="rId11"/>
    <p:sldId id="275" r:id="rId12"/>
    <p:sldId id="276" r:id="rId13"/>
    <p:sldId id="289" r:id="rId14"/>
    <p:sldId id="263" r:id="rId15"/>
    <p:sldId id="277" r:id="rId16"/>
    <p:sldId id="280" r:id="rId17"/>
    <p:sldId id="278" r:id="rId18"/>
    <p:sldId id="281" r:id="rId19"/>
    <p:sldId id="279" r:id="rId20"/>
    <p:sldId id="264" r:id="rId21"/>
    <p:sldId id="282" r:id="rId22"/>
    <p:sldId id="283" r:id="rId23"/>
    <p:sldId id="285" r:id="rId24"/>
    <p:sldId id="284" r:id="rId25"/>
    <p:sldId id="265" r:id="rId26"/>
    <p:sldId id="286" r:id="rId27"/>
    <p:sldId id="266" r:id="rId28"/>
    <p:sldId id="287" r:id="rId29"/>
    <p:sldId id="288" r:id="rId30"/>
    <p:sldId id="267" r:id="rId31"/>
    <p:sldId id="270" r:id="rId32"/>
    <p:sldId id="269" r:id="rId33"/>
    <p:sldId id="271" r:id="rId34"/>
    <p:sldId id="272" r:id="rId35"/>
    <p:sldId id="273" r:id="rId36"/>
    <p:sldId id="274" r:id="rId37"/>
  </p:sldIdLst>
  <p:sldSz cx="13004800" cy="9752013"/>
  <p:notesSz cx="6858000" cy="9144000"/>
  <p:defaultTextStyle>
    <a:defPPr>
      <a:defRPr lang="nb-NO"/>
    </a:defPPr>
    <a:lvl1pPr marL="0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808000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616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424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232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4040000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848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656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464001" algn="l" defTabSz="161600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51"/>
  </p:normalViewPr>
  <p:slideViewPr>
    <p:cSldViewPr snapToObjects="1">
      <p:cViewPr varScale="1">
        <p:scale>
          <a:sx n="100" d="100"/>
          <a:sy n="100" d="100"/>
        </p:scale>
        <p:origin x="920" y="176"/>
      </p:cViewPr>
      <p:guideLst>
        <p:guide orient="horz" pos="3073"/>
        <p:guide pos="4097"/>
      </p:guideLst>
    </p:cSldViewPr>
  </p:slideViewPr>
  <p:outlineViewPr>
    <p:cViewPr>
      <p:scale>
        <a:sx n="33" d="100"/>
        <a:sy n="33" d="100"/>
      </p:scale>
      <p:origin x="0" y="-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0E043-0E88-4C00-BD66-22CD147DC41F}" type="datetimeFigureOut">
              <a:rPr lang="nb-NO" smtClean="0"/>
              <a:t>03.05.15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CC71A-DE1F-4457-A284-A198AD1E2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0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8000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16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24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32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40000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48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56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64001" algn="l" defTabSz="161600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r>
              <a:rPr lang="nb-NO" dirty="0" err="1" smtClean="0"/>
              <a:t>Funding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Feide – </a:t>
            </a:r>
            <a:r>
              <a:rPr lang="nb-NO" dirty="0" err="1" smtClean="0"/>
              <a:t>authentication</a:t>
            </a:r>
            <a:endParaRPr lang="nb-NO" dirty="0" smtClean="0"/>
          </a:p>
          <a:p>
            <a:r>
              <a:rPr lang="nb-NO" dirty="0" smtClean="0"/>
              <a:t>Publishing to </a:t>
            </a:r>
            <a:r>
              <a:rPr lang="nb-NO" dirty="0" err="1" smtClean="0"/>
              <a:t>You</a:t>
            </a:r>
            <a:r>
              <a:rPr lang="nb-NO" dirty="0" smtClean="0"/>
              <a:t> Tube</a:t>
            </a:r>
          </a:p>
          <a:p>
            <a:r>
              <a:rPr lang="nb-NO" smtClean="0"/>
              <a:t>Video portal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Full </a:t>
            </a:r>
            <a:r>
              <a:rPr lang="nb-NO" dirty="0" err="1" smtClean="0"/>
              <a:t>control</a:t>
            </a:r>
            <a:endParaRPr lang="nb-NO" dirty="0" smtClean="0"/>
          </a:p>
          <a:p>
            <a:r>
              <a:rPr lang="nb-NO" dirty="0" smtClean="0"/>
              <a:t>Analytics</a:t>
            </a:r>
          </a:p>
          <a:p>
            <a:r>
              <a:rPr lang="nb-NO" smtClean="0"/>
              <a:t>edititing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4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89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Del</a:t>
            </a:r>
            <a:r>
              <a:rPr lang="nb-NO" baseline="0" dirty="0" smtClean="0"/>
              <a:t> inn i </a:t>
            </a:r>
            <a:r>
              <a:rPr lang="nb-NO" baseline="0" dirty="0" err="1" smtClean="0"/>
              <a:t>lecture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capture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collaboration</a:t>
            </a:r>
            <a:r>
              <a:rPr lang="nb-NO" baseline="0" dirty="0" smtClean="0"/>
              <a:t>, Digital </a:t>
            </a:r>
            <a:r>
              <a:rPr lang="nb-NO" baseline="0" dirty="0" err="1" smtClean="0"/>
              <a:t>assessment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Standardization</a:t>
            </a:r>
            <a:endParaRPr lang="nb-NO" dirty="0" smtClean="0"/>
          </a:p>
          <a:p>
            <a:r>
              <a:rPr lang="nb-NO" dirty="0" smtClean="0"/>
              <a:t>Best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practice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Standardization</a:t>
            </a:r>
            <a:endParaRPr lang="nb-NO" dirty="0" smtClean="0"/>
          </a:p>
          <a:p>
            <a:r>
              <a:rPr lang="nb-NO" dirty="0" smtClean="0"/>
              <a:t>Best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practice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Standardization</a:t>
            </a:r>
            <a:endParaRPr lang="nb-NO" dirty="0" smtClean="0"/>
          </a:p>
          <a:p>
            <a:r>
              <a:rPr lang="nb-NO" dirty="0" smtClean="0"/>
              <a:t>Best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practice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Standardization</a:t>
            </a:r>
            <a:endParaRPr lang="nb-NO" dirty="0" smtClean="0"/>
          </a:p>
          <a:p>
            <a:r>
              <a:rPr lang="nb-NO" dirty="0" smtClean="0"/>
              <a:t>Best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practice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Standardization</a:t>
            </a:r>
            <a:endParaRPr lang="nb-NO" dirty="0" smtClean="0"/>
          </a:p>
          <a:p>
            <a:r>
              <a:rPr lang="nb-NO" dirty="0" smtClean="0"/>
              <a:t>Best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practice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started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started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started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Feide – </a:t>
            </a:r>
            <a:r>
              <a:rPr lang="nb-NO" dirty="0" err="1" smtClean="0"/>
              <a:t>authentication</a:t>
            </a:r>
            <a:endParaRPr lang="nb-NO" dirty="0" smtClean="0"/>
          </a:p>
          <a:p>
            <a:r>
              <a:rPr lang="nb-NO" dirty="0" smtClean="0"/>
              <a:t>Publishing to </a:t>
            </a:r>
            <a:r>
              <a:rPr lang="nb-NO" dirty="0" err="1" smtClean="0"/>
              <a:t>You</a:t>
            </a:r>
            <a:r>
              <a:rPr lang="nb-NO" dirty="0" smtClean="0"/>
              <a:t> Tube</a:t>
            </a:r>
          </a:p>
          <a:p>
            <a:r>
              <a:rPr lang="nb-NO" dirty="0" smtClean="0"/>
              <a:t>Video portal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Supports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flipped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classrooom</a:t>
            </a:r>
            <a:endParaRPr lang="nb-NO" baseline="0" dirty="0" smtClean="0"/>
          </a:p>
          <a:p>
            <a:r>
              <a:rPr lang="nb-NO" baseline="0" dirty="0" err="1" smtClean="0"/>
              <a:t>Easy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smtClean="0"/>
              <a:t>started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Feide – </a:t>
            </a:r>
            <a:r>
              <a:rPr lang="nb-NO" dirty="0" err="1" smtClean="0"/>
              <a:t>authentication</a:t>
            </a:r>
            <a:endParaRPr lang="nb-NO" dirty="0" smtClean="0"/>
          </a:p>
          <a:p>
            <a:r>
              <a:rPr lang="nb-NO" dirty="0" smtClean="0"/>
              <a:t>Publishing to </a:t>
            </a:r>
            <a:r>
              <a:rPr lang="nb-NO" dirty="0" err="1" smtClean="0"/>
              <a:t>You</a:t>
            </a:r>
            <a:r>
              <a:rPr lang="nb-NO" dirty="0" smtClean="0"/>
              <a:t> Tube</a:t>
            </a:r>
          </a:p>
          <a:p>
            <a:r>
              <a:rPr lang="nb-NO" smtClean="0"/>
              <a:t>Video portal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Full </a:t>
            </a:r>
            <a:r>
              <a:rPr lang="nb-NO" dirty="0" err="1" smtClean="0"/>
              <a:t>control</a:t>
            </a:r>
            <a:endParaRPr lang="nb-NO" dirty="0" smtClean="0"/>
          </a:p>
          <a:p>
            <a:r>
              <a:rPr lang="nb-NO" dirty="0" smtClean="0"/>
              <a:t>Analytics</a:t>
            </a:r>
          </a:p>
          <a:p>
            <a:r>
              <a:rPr lang="nb-NO" dirty="0" err="1" smtClean="0"/>
              <a:t>edititing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CC71A-DE1F-4457-A284-A198AD1E2BA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10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76" y="2537855"/>
            <a:ext cx="3240000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25" y="3083338"/>
            <a:ext cx="3573820" cy="47548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40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393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812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783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8" y="3083342"/>
            <a:ext cx="3566119" cy="47548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550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71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335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543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716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725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5" y="3083342"/>
            <a:ext cx="3566118" cy="47548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34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90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3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2779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994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985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5" y="3083339"/>
            <a:ext cx="3566118" cy="47548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36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77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7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18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242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2475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8877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9" y="3083339"/>
            <a:ext cx="3566117" cy="47548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748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3451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193281" y="2500129"/>
            <a:ext cx="5089514" cy="647477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6184147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84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58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50301" y="2862670"/>
            <a:ext cx="5580000" cy="49110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6715930" y="2862670"/>
            <a:ext cx="5580000" cy="49110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6202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3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70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[Hv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4_3_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546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6_9_mønster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2" name="16_9_pil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14" y="2537855"/>
            <a:ext cx="3233533" cy="5747569"/>
          </a:xfrm>
          <a:prstGeom prst="rect">
            <a:avLst/>
          </a:prstGeom>
        </p:spPr>
      </p:pic>
      <p:pic>
        <p:nvPicPr>
          <p:cNvPr id="13" name="16_9_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5" name="4_3_mønster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4"/>
            <a:ext cx="13001694" cy="9751208"/>
          </a:xfrm>
          <a:prstGeom prst="rect">
            <a:avLst/>
          </a:prstGeom>
        </p:spPr>
      </p:pic>
      <p:pic>
        <p:nvPicPr>
          <p:cNvPr id="8" name="4_3_pil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78" y="3083338"/>
            <a:ext cx="3566119" cy="47548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2654888"/>
            <a:ext cx="6768752" cy="1538883"/>
          </a:xfrm>
        </p:spPr>
        <p:txBody>
          <a:bodyPr anchor="b" anchorCtr="0"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9731" y="4333090"/>
            <a:ext cx="6768815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80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1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3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4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6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4" name="4_3_logo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8593996"/>
            <a:ext cx="1545339" cy="417509"/>
          </a:xfrm>
          <a:prstGeom prst="rect">
            <a:avLst/>
          </a:prstGeom>
        </p:spPr>
      </p:pic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9792" y="4773442"/>
            <a:ext cx="303445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19. desember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638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34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theme" Target="../theme/theme5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theme" Target="../theme/theme6.xm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4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97" r:id="rId6"/>
    <p:sldLayoutId id="214748365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403200" algn="l" defTabSz="1616001" rtl="0" eaLnBrk="1" latinLnBrk="0" hangingPunct="1">
        <a:spcBef>
          <a:spcPts val="0"/>
        </a:spcBef>
        <a:spcAft>
          <a:spcPts val="1706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indent="-401638" algn="l" defTabSz="16160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indent="-401638" algn="l" defTabSz="161600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indent="-401638" algn="l" defTabSz="1616001" rtl="0" eaLnBrk="1" latinLnBrk="0" hangingPunct="1">
        <a:spcBef>
          <a:spcPct val="20000"/>
        </a:spcBef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96" r:id="rId6"/>
    <p:sldLayoutId id="214748366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indent="-403200" algn="l" defTabSz="1616001" rtl="0" eaLnBrk="1" latinLnBrk="0" hangingPunct="1">
        <a:spcBef>
          <a:spcPts val="0"/>
        </a:spcBef>
        <a:spcAft>
          <a:spcPts val="1706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indent="-401638" algn="l" defTabSz="16160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95" r:id="rId6"/>
    <p:sldLayoutId id="214748367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94" r:id="rId6"/>
    <p:sldLayoutId id="2147483677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3" r:id="rId6"/>
    <p:sldLayoutId id="214748368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_9_mønste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" y="403"/>
            <a:ext cx="13001694" cy="9751208"/>
          </a:xfrm>
          <a:prstGeom prst="rect">
            <a:avLst/>
          </a:prstGeom>
        </p:spPr>
      </p:pic>
      <p:pic>
        <p:nvPicPr>
          <p:cNvPr id="15" name="16_9_logo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2" y="8586316"/>
            <a:ext cx="1152000" cy="414983"/>
          </a:xfrm>
          <a:prstGeom prst="rect">
            <a:avLst/>
          </a:prstGeom>
        </p:spPr>
      </p:pic>
      <p:pic>
        <p:nvPicPr>
          <p:cNvPr id="10" name="4_3_mønste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3002768" cy="975201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0301" y="1037067"/>
            <a:ext cx="11542013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0301" y="2862670"/>
            <a:ext cx="11542013" cy="4911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marL="1152000" marR="0" lvl="1" indent="-403200" algn="l" defTabSz="161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527175" marR="0" lvl="2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74850" marR="0" lvl="3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2514600" marR="0" lvl="4" indent="-401638" algn="l" defTabSz="161600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901999" y="9105363"/>
            <a:ext cx="5655253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9893" y="9105363"/>
            <a:ext cx="68291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0AE548F1-6D36-4902-B57A-69A845AA9B7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4_3_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4" y="9011505"/>
            <a:ext cx="1545339" cy="41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2" r:id="rId6"/>
    <p:sldLayoutId id="2147483691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6160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5475" indent="-625475" algn="l" defTabSz="1616001" rtl="0" eaLnBrk="1" latinLnBrk="0" hangingPunct="1">
        <a:spcBef>
          <a:spcPts val="0"/>
        </a:spcBef>
        <a:spcAft>
          <a:spcPts val="1991"/>
        </a:spcAft>
        <a:buSzPct val="125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152000" marR="0" indent="-403200" algn="l" defTabSz="1616001" rtl="0" eaLnBrk="1" fontAlgn="auto" latinLnBrk="0" hangingPunct="1">
        <a:lnSpc>
          <a:spcPct val="100000"/>
        </a:lnSpc>
        <a:spcBef>
          <a:spcPts val="0"/>
        </a:spcBef>
        <a:spcAft>
          <a:spcPts val="1706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85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600" marR="0" indent="-401638" algn="l" defTabSz="161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4444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52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60001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68002" indent="-404000" algn="l" defTabSz="161600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000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8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6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4001" algn="l" defTabSz="1616001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6" Type="http://schemas.openxmlformats.org/officeDocument/2006/relationships/image" Target="../media/image21.gif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29792" y="1116008"/>
            <a:ext cx="6768752" cy="3077766"/>
          </a:xfrm>
        </p:spPr>
        <p:txBody>
          <a:bodyPr/>
          <a:lstStyle/>
          <a:p>
            <a:r>
              <a:rPr lang="nb-NO" dirty="0" smtClean="0"/>
              <a:t>UNINETT </a:t>
            </a:r>
            <a:r>
              <a:rPr lang="nb-NO" dirty="0" err="1" smtClean="0"/>
              <a:t>eCampus</a:t>
            </a:r>
            <a:r>
              <a:rPr lang="nb-NO" dirty="0" smtClean="0"/>
              <a:t> – </a:t>
            </a:r>
            <a:r>
              <a:rPr lang="nb-NO" dirty="0" err="1" smtClean="0"/>
              <a:t>building</a:t>
            </a:r>
            <a:r>
              <a:rPr lang="nb-NO" dirty="0" smtClean="0"/>
              <a:t> a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infrastructure</a:t>
            </a:r>
            <a:r>
              <a:rPr lang="nb-NO" dirty="0" smtClean="0"/>
              <a:t> for end-</a:t>
            </a:r>
            <a:r>
              <a:rPr lang="nb-NO" dirty="0" err="1" smtClean="0"/>
              <a:t>user</a:t>
            </a:r>
            <a:r>
              <a:rPr lang="nb-NO" dirty="0" smtClean="0"/>
              <a:t> services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Thorleif </a:t>
            </a:r>
            <a:r>
              <a:rPr lang="nb-NO" dirty="0" err="1" smtClean="0"/>
              <a:t>Hallén</a:t>
            </a:r>
            <a:r>
              <a:rPr lang="nb-NO" dirty="0" smtClean="0"/>
              <a:t> - UNINETT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/>
              <a:t>May 5th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2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Classrooms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6" name="Bilde 5" descr="collaborative_learning3_medias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57" y="5596086"/>
            <a:ext cx="5603743" cy="33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Sett inn skjermdump her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0" y="0"/>
            <a:ext cx="12949110" cy="88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My </a:t>
            </a:r>
            <a:r>
              <a:rPr lang="nb-NO" sz="4800" dirty="0" err="1" smtClean="0"/>
              <a:t>Mediasite</a:t>
            </a:r>
            <a:r>
              <a:rPr lang="nb-NO" sz="4800" dirty="0" smtClean="0"/>
              <a:t> – personal </a:t>
            </a:r>
            <a:r>
              <a:rPr lang="nb-NO" sz="4800" dirty="0" err="1" smtClean="0"/>
              <a:t>recordings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Sett inn skjermdump her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6632" y="205754"/>
            <a:ext cx="16682860" cy="86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Scaling</a:t>
            </a:r>
            <a:r>
              <a:rPr lang="nb-NO" sz="4800" dirty="0" smtClean="0"/>
              <a:t> it up - </a:t>
            </a:r>
            <a:r>
              <a:rPr lang="nb-NO" sz="4800" dirty="0" err="1" smtClean="0"/>
              <a:t>Schedulator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Enterprise personal file </a:t>
            </a:r>
            <a:r>
              <a:rPr lang="nb-NO" sz="4800" dirty="0" err="1" smtClean="0"/>
              <a:t>sharing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Norwegian data </a:t>
            </a:r>
            <a:r>
              <a:rPr lang="nb-NO" sz="4800" dirty="0" err="1" smtClean="0"/>
              <a:t>processing</a:t>
            </a:r>
            <a:r>
              <a:rPr lang="nb-NO" sz="4800" dirty="0" smtClean="0"/>
              <a:t> </a:t>
            </a:r>
            <a:r>
              <a:rPr lang="nb-NO" sz="4800" dirty="0" err="1" smtClean="0"/>
              <a:t>agreement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”</a:t>
            </a:r>
            <a:r>
              <a:rPr lang="nb-NO" sz="4800" dirty="0" err="1" smtClean="0"/>
              <a:t>Unlimited</a:t>
            </a:r>
            <a:r>
              <a:rPr lang="nb-NO" sz="4800" dirty="0" smtClean="0"/>
              <a:t>” </a:t>
            </a:r>
            <a:r>
              <a:rPr lang="nb-NO" sz="4800" dirty="0" err="1" smtClean="0"/>
              <a:t>storage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Access from </a:t>
            </a:r>
            <a:r>
              <a:rPr lang="nb-NO" sz="4800" dirty="0" err="1" smtClean="0"/>
              <a:t>every</a:t>
            </a:r>
            <a:r>
              <a:rPr lang="nb-NO" sz="4800" dirty="0" smtClean="0"/>
              <a:t> </a:t>
            </a:r>
            <a:r>
              <a:rPr lang="nb-NO" sz="4800" dirty="0" err="1" smtClean="0"/>
              <a:t>device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Box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Authentication</a:t>
            </a:r>
            <a:r>
              <a:rPr lang="nb-NO" sz="4800" dirty="0" smtClean="0"/>
              <a:t> </a:t>
            </a:r>
            <a:r>
              <a:rPr lang="nb-NO" sz="4800" dirty="0" err="1" smtClean="0"/>
              <a:t>with</a:t>
            </a:r>
            <a:r>
              <a:rPr lang="nb-NO" sz="4800" dirty="0" smtClean="0"/>
              <a:t> Feide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About</a:t>
            </a:r>
            <a:r>
              <a:rPr lang="nb-NO" dirty="0" smtClean="0"/>
              <a:t> UNINETT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The </a:t>
            </a:r>
            <a:r>
              <a:rPr lang="nb-NO" sz="4800" dirty="0" err="1" smtClean="0"/>
              <a:t>research</a:t>
            </a:r>
            <a:r>
              <a:rPr lang="nb-NO" sz="4800" dirty="0" smtClean="0"/>
              <a:t> and </a:t>
            </a:r>
            <a:r>
              <a:rPr lang="nb-NO" sz="4800" dirty="0" err="1" smtClean="0"/>
              <a:t>education</a:t>
            </a:r>
            <a:r>
              <a:rPr lang="nb-NO" sz="4800" dirty="0" smtClean="0"/>
              <a:t> </a:t>
            </a:r>
            <a:r>
              <a:rPr lang="nb-NO" sz="4800" dirty="0" err="1" smtClean="0"/>
              <a:t>network</a:t>
            </a:r>
            <a:r>
              <a:rPr lang="nb-NO" sz="4800" dirty="0" smtClean="0"/>
              <a:t> </a:t>
            </a:r>
            <a:r>
              <a:rPr lang="nb-NO" sz="4800" dirty="0" err="1" smtClean="0"/>
              <a:t>of</a:t>
            </a:r>
            <a:r>
              <a:rPr lang="nb-NO" sz="4800" baseline="0" dirty="0" smtClean="0"/>
              <a:t> Norway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1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Adobe Connect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Web </a:t>
            </a:r>
            <a:r>
              <a:rPr lang="nb-NO" sz="4800" dirty="0" err="1" smtClean="0"/>
              <a:t>based</a:t>
            </a:r>
            <a:r>
              <a:rPr lang="nb-NO" sz="4800" dirty="0" smtClean="0"/>
              <a:t> </a:t>
            </a:r>
            <a:r>
              <a:rPr lang="nb-NO" sz="4800" dirty="0" err="1" smtClean="0"/>
              <a:t>collaboration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Adobe Connect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95" y="846300"/>
            <a:ext cx="12184607" cy="63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Fast and </a:t>
            </a:r>
            <a:r>
              <a:rPr lang="nb-NO" sz="4800" dirty="0" err="1" smtClean="0"/>
              <a:t>secure</a:t>
            </a:r>
            <a:r>
              <a:rPr lang="nb-NO" sz="4800" dirty="0" smtClean="0"/>
              <a:t> transfer </a:t>
            </a:r>
            <a:r>
              <a:rPr lang="nb-NO" sz="4800" dirty="0" err="1" smtClean="0"/>
              <a:t>of</a:t>
            </a:r>
            <a:r>
              <a:rPr lang="nb-NO" sz="4800" dirty="0" smtClean="0"/>
              <a:t> </a:t>
            </a:r>
            <a:r>
              <a:rPr lang="nb-NO" sz="4800" dirty="0" err="1" smtClean="0"/>
              <a:t>large</a:t>
            </a:r>
            <a:r>
              <a:rPr lang="nb-NO" sz="4800" dirty="0" smtClean="0"/>
              <a:t> files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87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23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508" y="2341393"/>
            <a:ext cx="8783599" cy="62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FileSender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Feide for </a:t>
            </a:r>
            <a:r>
              <a:rPr lang="nb-NO" sz="4800" dirty="0" err="1" smtClean="0"/>
              <a:t>authentication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64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 </a:t>
            </a:r>
            <a:r>
              <a:rPr lang="nb-NO" dirty="0" err="1" smtClean="0"/>
              <a:t>Assesment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Joint </a:t>
            </a:r>
            <a:r>
              <a:rPr lang="nb-NO" sz="4800" dirty="0" err="1" smtClean="0"/>
              <a:t>effort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2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Frame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 for AV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17 M. Euros first </a:t>
            </a:r>
            <a:r>
              <a:rPr lang="nb-NO" sz="4800" dirty="0" err="1" smtClean="0"/>
              <a:t>year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5 services </a:t>
            </a:r>
            <a:r>
              <a:rPr lang="nb-NO" dirty="0" err="1" smtClean="0"/>
              <a:t>introduced</a:t>
            </a:r>
            <a:endParaRPr lang="nb-NO" dirty="0" smtClean="0"/>
          </a:p>
          <a:p>
            <a:r>
              <a:rPr lang="nb-NO" dirty="0" err="1" smtClean="0"/>
              <a:t>Wide</a:t>
            </a:r>
            <a:r>
              <a:rPr lang="nb-NO" dirty="0" smtClean="0"/>
              <a:t> </a:t>
            </a:r>
            <a:r>
              <a:rPr lang="nb-NO" dirty="0" err="1" smtClean="0"/>
              <a:t>spread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endParaRPr lang="nb-NO" dirty="0" smtClean="0"/>
          </a:p>
          <a:p>
            <a:r>
              <a:rPr lang="nb-NO" dirty="0" err="1" smtClean="0"/>
              <a:t>Standardization</a:t>
            </a:r>
            <a:endParaRPr lang="nb-NO" dirty="0" smtClean="0"/>
          </a:p>
          <a:p>
            <a:r>
              <a:rPr lang="nb-NO" dirty="0" err="1" smtClean="0"/>
              <a:t>Shared</a:t>
            </a:r>
            <a:r>
              <a:rPr lang="nb-NO" dirty="0" smtClean="0"/>
              <a:t> </a:t>
            </a:r>
            <a:r>
              <a:rPr lang="nb-NO" dirty="0" err="1" smtClean="0"/>
              <a:t>procurement</a:t>
            </a:r>
            <a:r>
              <a:rPr lang="nb-NO" dirty="0" smtClean="0"/>
              <a:t> – huge </a:t>
            </a:r>
            <a:r>
              <a:rPr lang="nb-NO" dirty="0" err="1" smtClean="0"/>
              <a:t>savings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........</a:t>
            </a:r>
            <a:r>
              <a:rPr lang="nb-NO" dirty="0" err="1" smtClean="0"/>
              <a:t>Success</a:t>
            </a:r>
            <a:r>
              <a:rPr lang="nb-NO" dirty="0" smtClean="0"/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We</a:t>
            </a:r>
            <a:r>
              <a:rPr lang="nb-NO" sz="4800" dirty="0" smtClean="0"/>
              <a:t> </a:t>
            </a:r>
            <a:r>
              <a:rPr lang="nb-NO" sz="4800" dirty="0" err="1" smtClean="0"/>
              <a:t>worked</a:t>
            </a:r>
            <a:r>
              <a:rPr lang="nb-NO" sz="4800" dirty="0" smtClean="0"/>
              <a:t> </a:t>
            </a:r>
            <a:r>
              <a:rPr lang="nb-NO" sz="4800" dirty="0" err="1" smtClean="0"/>
              <a:t>together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Shared</a:t>
            </a:r>
            <a:r>
              <a:rPr lang="nb-NO" sz="4800" dirty="0" smtClean="0"/>
              <a:t> </a:t>
            </a:r>
            <a:r>
              <a:rPr lang="nb-NO" sz="4800" dirty="0" err="1" smtClean="0"/>
              <a:t>knowledge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UNINETT </a:t>
            </a:r>
            <a:r>
              <a:rPr lang="nb-NO" dirty="0" err="1" smtClean="0"/>
              <a:t>eCampus</a:t>
            </a:r>
            <a:r>
              <a:rPr lang="nb-NO" dirty="0" smtClean="0"/>
              <a:t> – end-</a:t>
            </a:r>
            <a:r>
              <a:rPr lang="nb-NO" dirty="0" err="1" smtClean="0"/>
              <a:t>user</a:t>
            </a:r>
            <a:r>
              <a:rPr lang="nb-NO" dirty="0" smtClean="0"/>
              <a:t> services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programme</a:t>
            </a:r>
            <a:r>
              <a:rPr lang="nb-NO" dirty="0" smtClean="0"/>
              <a:t> </a:t>
            </a:r>
            <a:r>
              <a:rPr lang="nb-NO" dirty="0" err="1" smtClean="0"/>
              <a:t>funded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ministry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 smtClean="0"/>
          </a:p>
          <a:p>
            <a:r>
              <a:rPr lang="nb-NO" dirty="0" smtClean="0"/>
              <a:t>9 M Euros over 5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smtClean="0"/>
              <a:t>In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education</a:t>
            </a:r>
            <a:endParaRPr lang="nb-NO" dirty="0" smtClean="0"/>
          </a:p>
          <a:p>
            <a:r>
              <a:rPr lang="nb-NO" dirty="0" err="1" smtClean="0"/>
              <a:t>Working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 for </a:t>
            </a:r>
            <a:r>
              <a:rPr lang="nb-NO" dirty="0" err="1" smtClean="0"/>
              <a:t>knowledge</a:t>
            </a:r>
            <a:r>
              <a:rPr lang="nb-NO" dirty="0" smtClean="0"/>
              <a:t> </a:t>
            </a:r>
            <a:r>
              <a:rPr lang="nb-NO" dirty="0" err="1" smtClean="0"/>
              <a:t>sharing</a:t>
            </a:r>
            <a:endParaRPr lang="nb-NO" dirty="0" smtClean="0"/>
          </a:p>
          <a:p>
            <a:r>
              <a:rPr lang="nb-NO" dirty="0" smtClean="0"/>
              <a:t>Best </a:t>
            </a:r>
            <a:r>
              <a:rPr lang="nb-NO" dirty="0" err="1" smtClean="0"/>
              <a:t>practice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3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Shared</a:t>
            </a:r>
            <a:r>
              <a:rPr lang="nb-NO" sz="4800" baseline="0" dirty="0" smtClean="0"/>
              <a:t> best </a:t>
            </a:r>
            <a:r>
              <a:rPr lang="nb-NO" sz="4800" baseline="0" dirty="0" err="1" smtClean="0"/>
              <a:t>practice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Shared</a:t>
            </a:r>
            <a:r>
              <a:rPr lang="nb-NO" sz="4800" dirty="0" smtClean="0"/>
              <a:t> </a:t>
            </a:r>
            <a:r>
              <a:rPr lang="nb-NO" sz="4800" dirty="0" err="1" smtClean="0"/>
              <a:t>resources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Lecture</a:t>
            </a:r>
            <a:r>
              <a:rPr lang="nb-NO" dirty="0" smtClean="0"/>
              <a:t> </a:t>
            </a:r>
            <a:r>
              <a:rPr lang="nb-NO" dirty="0" err="1" smtClean="0"/>
              <a:t>Capture</a:t>
            </a:r>
            <a:endParaRPr lang="nb-NO" dirty="0" smtClean="0"/>
          </a:p>
          <a:p>
            <a:pPr lvl="1"/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 smtClean="0"/>
          </a:p>
          <a:p>
            <a:pPr lvl="1"/>
            <a:r>
              <a:rPr lang="nb-NO" dirty="0" err="1" smtClean="0"/>
              <a:t>Mediasite</a:t>
            </a:r>
            <a:endParaRPr lang="nb-NO" dirty="0" smtClean="0"/>
          </a:p>
          <a:p>
            <a:r>
              <a:rPr lang="nb-NO" dirty="0" smtClean="0"/>
              <a:t>Collaboration </a:t>
            </a:r>
          </a:p>
          <a:p>
            <a:pPr lvl="1"/>
            <a:r>
              <a:rPr lang="nb-NO" dirty="0" smtClean="0"/>
              <a:t>Adobe Connect</a:t>
            </a:r>
          </a:p>
          <a:p>
            <a:pPr lvl="1"/>
            <a:r>
              <a:rPr lang="nb-NO" dirty="0" err="1" smtClean="0"/>
              <a:t>FileSender</a:t>
            </a:r>
            <a:endParaRPr lang="nb-NO" dirty="0" smtClean="0"/>
          </a:p>
          <a:p>
            <a:pPr lvl="1"/>
            <a:r>
              <a:rPr lang="nb-NO" dirty="0" smtClean="0"/>
              <a:t>Box</a:t>
            </a:r>
          </a:p>
          <a:p>
            <a:endParaRPr lang="nb-NO" dirty="0" smtClean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Available</a:t>
            </a:r>
            <a:r>
              <a:rPr lang="nb-NO" dirty="0" smtClean="0"/>
              <a:t> services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9" name="Bilde 8" descr="Unknown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4" y="6175922"/>
            <a:ext cx="720080" cy="720080"/>
          </a:xfrm>
          <a:prstGeom prst="rect">
            <a:avLst/>
          </a:prstGeom>
        </p:spPr>
      </p:pic>
      <p:pic>
        <p:nvPicPr>
          <p:cNvPr id="11" name="Bilde 10" descr="rel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36" y="3282790"/>
            <a:ext cx="2125464" cy="546548"/>
          </a:xfrm>
          <a:prstGeom prst="rect">
            <a:avLst/>
          </a:prstGeom>
        </p:spPr>
      </p:pic>
      <p:pic>
        <p:nvPicPr>
          <p:cNvPr id="14" name="Bilde 13" descr="mediasite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55" y="3819486"/>
            <a:ext cx="2336800" cy="546100"/>
          </a:xfrm>
          <a:prstGeom prst="rect">
            <a:avLst/>
          </a:prstGeom>
        </p:spPr>
      </p:pic>
      <p:pic>
        <p:nvPicPr>
          <p:cNvPr id="15" name="Bilde 14" descr="adobeconnec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34" y="4824082"/>
            <a:ext cx="2488270" cy="631853"/>
          </a:xfrm>
          <a:prstGeom prst="rect">
            <a:avLst/>
          </a:prstGeom>
        </p:spPr>
      </p:pic>
      <p:pic>
        <p:nvPicPr>
          <p:cNvPr id="16" name="Bilde 15" descr="filesend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34" y="5652939"/>
            <a:ext cx="2544242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Low</a:t>
            </a:r>
            <a:r>
              <a:rPr lang="nb-NO" sz="4800" dirty="0" smtClean="0"/>
              <a:t> </a:t>
            </a:r>
            <a:r>
              <a:rPr lang="nb-NO" sz="4800" dirty="0" err="1" smtClean="0"/>
              <a:t>cost</a:t>
            </a:r>
            <a:r>
              <a:rPr lang="nb-NO" sz="4800" dirty="0" smtClean="0"/>
              <a:t> </a:t>
            </a:r>
            <a:r>
              <a:rPr lang="nb-NO" sz="4800" dirty="0" err="1" smtClean="0"/>
              <a:t>academic</a:t>
            </a:r>
            <a:r>
              <a:rPr lang="nb-NO" sz="4800" dirty="0" smtClean="0"/>
              <a:t> video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64" y="5349147"/>
            <a:ext cx="3810612" cy="349909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err="1" smtClean="0"/>
              <a:t>Easy</a:t>
            </a:r>
            <a:r>
              <a:rPr lang="nb-NO" sz="4800" dirty="0" smtClean="0"/>
              <a:t> to </a:t>
            </a:r>
            <a:r>
              <a:rPr lang="nb-NO" sz="4800" dirty="0" err="1" smtClean="0"/>
              <a:t>get</a:t>
            </a:r>
            <a:r>
              <a:rPr lang="nb-NO" sz="4800" dirty="0" smtClean="0"/>
              <a:t> </a:t>
            </a:r>
            <a:r>
              <a:rPr lang="nb-NO" sz="4800" dirty="0" err="1" smtClean="0"/>
              <a:t>started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64" y="5349147"/>
            <a:ext cx="3810612" cy="349909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Techsmith</a:t>
            </a:r>
            <a:r>
              <a:rPr lang="nb-NO" dirty="0" smtClean="0"/>
              <a:t> </a:t>
            </a:r>
            <a:r>
              <a:rPr lang="nb-NO" dirty="0" err="1" smtClean="0"/>
              <a:t>Relay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Sett inn </a:t>
            </a:r>
            <a:r>
              <a:rPr lang="nb-NO" sz="4800" dirty="0" err="1" smtClean="0"/>
              <a:t>support.ecampus.no</a:t>
            </a:r>
            <a:r>
              <a:rPr lang="nb-NO" sz="4800" dirty="0" smtClean="0"/>
              <a:t> her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" y="0"/>
            <a:ext cx="12892025" cy="90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" y="0"/>
            <a:ext cx="12899232" cy="88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Mediasite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-1" y="4011909"/>
            <a:ext cx="13004801" cy="1080121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800" dirty="0" smtClean="0"/>
              <a:t>High end </a:t>
            </a:r>
            <a:r>
              <a:rPr lang="nb-NO" sz="4800" dirty="0" err="1" smtClean="0"/>
              <a:t>academic</a:t>
            </a:r>
            <a:r>
              <a:rPr lang="nb-NO" sz="4800" dirty="0" smtClean="0"/>
              <a:t> video</a:t>
            </a:r>
            <a:endParaRPr lang="nb-NO" sz="48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3" name="Bilde 2" descr="collaborative_learning3_medias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57" y="5596086"/>
            <a:ext cx="5603743" cy="33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gendefinert 4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F58220"/>
      </a:accent1>
      <a:accent2>
        <a:srgbClr val="46C1BE"/>
      </a:accent2>
      <a:accent3>
        <a:srgbClr val="006C48"/>
      </a:accent3>
      <a:accent4>
        <a:srgbClr val="90CEF1"/>
      </a:accent4>
      <a:accent5>
        <a:srgbClr val="ED1B34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77A53FB2-5C31-C94F-BE6D-E789EFD3D108}" vid="{21B805FF-7655-8B42-9C11-260D0029C423}"/>
    </a:ext>
  </a:extLst>
</a:theme>
</file>

<file path=ppt/theme/theme2.xml><?xml version="1.0" encoding="utf-8"?>
<a:theme xmlns:a="http://schemas.openxmlformats.org/drawingml/2006/main" name="Rød">
  <a:themeElements>
    <a:clrScheme name="Uninett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ED1B34"/>
      </a:accent1>
      <a:accent2>
        <a:srgbClr val="46C1BE"/>
      </a:accent2>
      <a:accent3>
        <a:srgbClr val="006C48"/>
      </a:accent3>
      <a:accent4>
        <a:srgbClr val="90CEF1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77A53FB2-5C31-C94F-BE6D-E789EFD3D108}" vid="{F4BB2441-0A77-2F40-AA85-5D3835CEB766}"/>
    </a:ext>
  </a:extLst>
</a:theme>
</file>

<file path=ppt/theme/theme3.xml><?xml version="1.0" encoding="utf-8"?>
<a:theme xmlns:a="http://schemas.openxmlformats.org/drawingml/2006/main" name="Lilla">
  <a:themeElements>
    <a:clrScheme name="Egendefinert 5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252379"/>
      </a:accent1>
      <a:accent2>
        <a:srgbClr val="46C1BE"/>
      </a:accent2>
      <a:accent3>
        <a:srgbClr val="006C48"/>
      </a:accent3>
      <a:accent4>
        <a:srgbClr val="90CEF1"/>
      </a:accent4>
      <a:accent5>
        <a:srgbClr val="F58220"/>
      </a:accent5>
      <a:accent6>
        <a:srgbClr val="ED1B34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77A53FB2-5C31-C94F-BE6D-E789EFD3D108}" vid="{D5396494-A45A-934C-BCCE-F1DC2DC7D35A}"/>
    </a:ext>
  </a:extLst>
</a:theme>
</file>

<file path=ppt/theme/theme4.xml><?xml version="1.0" encoding="utf-8"?>
<a:theme xmlns:a="http://schemas.openxmlformats.org/drawingml/2006/main" name="Blå">
  <a:themeElements>
    <a:clrScheme name="Egendefinert 6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90CEF1"/>
      </a:accent1>
      <a:accent2>
        <a:srgbClr val="46C1BE"/>
      </a:accent2>
      <a:accent3>
        <a:srgbClr val="006C48"/>
      </a:accent3>
      <a:accent4>
        <a:srgbClr val="ED1B34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77A53FB2-5C31-C94F-BE6D-E789EFD3D108}" vid="{A2EDCB7B-B1A2-0141-BEC6-C8E192BAF574}"/>
    </a:ext>
  </a:extLst>
</a:theme>
</file>

<file path=ppt/theme/theme5.xml><?xml version="1.0" encoding="utf-8"?>
<a:theme xmlns:a="http://schemas.openxmlformats.org/drawingml/2006/main" name="Turkis">
  <a:themeElements>
    <a:clrScheme name="Egendefinert 7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46C1BE"/>
      </a:accent1>
      <a:accent2>
        <a:srgbClr val="ED1B34"/>
      </a:accent2>
      <a:accent3>
        <a:srgbClr val="006C48"/>
      </a:accent3>
      <a:accent4>
        <a:srgbClr val="90CEF1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77A53FB2-5C31-C94F-BE6D-E789EFD3D108}" vid="{84325854-EED0-4C48-B403-00F00CB5A623}"/>
    </a:ext>
  </a:extLst>
</a:theme>
</file>

<file path=ppt/theme/theme6.xml><?xml version="1.0" encoding="utf-8"?>
<a:theme xmlns:a="http://schemas.openxmlformats.org/drawingml/2006/main" name="Grønn">
  <a:themeElements>
    <a:clrScheme name="Egendefinert 8">
      <a:dk1>
        <a:sysClr val="windowText" lastClr="000000"/>
      </a:dk1>
      <a:lt1>
        <a:sysClr val="window" lastClr="FFFFFF"/>
      </a:lt1>
      <a:dk2>
        <a:srgbClr val="F58220"/>
      </a:dk2>
      <a:lt2>
        <a:srgbClr val="90CEF1"/>
      </a:lt2>
      <a:accent1>
        <a:srgbClr val="006C48"/>
      </a:accent1>
      <a:accent2>
        <a:srgbClr val="46C1BE"/>
      </a:accent2>
      <a:accent3>
        <a:srgbClr val="ED1B34"/>
      </a:accent3>
      <a:accent4>
        <a:srgbClr val="90CEF1"/>
      </a:accent4>
      <a:accent5>
        <a:srgbClr val="F58220"/>
      </a:accent5>
      <a:accent6>
        <a:srgbClr val="252379"/>
      </a:accent6>
      <a:hlink>
        <a:srgbClr val="ED1B34"/>
      </a:hlink>
      <a:folHlink>
        <a:srgbClr val="252379"/>
      </a:folHlink>
    </a:clrScheme>
    <a:fontScheme name="Trebuchet M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77A53FB2-5C31-C94F-BE6D-E789EFD3D108}" vid="{1DC223BC-E485-5E4E-A83F-35EC16F256AD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444</Words>
  <Application>Microsoft Macintosh PowerPoint</Application>
  <PresentationFormat>Tilpasset</PresentationFormat>
  <Paragraphs>186</Paragraphs>
  <Slides>31</Slides>
  <Notes>27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31</vt:i4>
      </vt:variant>
    </vt:vector>
  </HeadingPairs>
  <TitlesOfParts>
    <vt:vector size="40" baseType="lpstr">
      <vt:lpstr>Arial</vt:lpstr>
      <vt:lpstr>Calibri</vt:lpstr>
      <vt:lpstr>Trebuchet MS</vt:lpstr>
      <vt:lpstr>blank</vt:lpstr>
      <vt:lpstr>Rød</vt:lpstr>
      <vt:lpstr>Lilla</vt:lpstr>
      <vt:lpstr>Blå</vt:lpstr>
      <vt:lpstr>Turkis</vt:lpstr>
      <vt:lpstr>Grønn</vt:lpstr>
      <vt:lpstr>UNINETT eCampus – building a national infrastructure for end-user services</vt:lpstr>
      <vt:lpstr>About UNINETT</vt:lpstr>
      <vt:lpstr>UNINETT eCampus – end-user services</vt:lpstr>
      <vt:lpstr>Available services</vt:lpstr>
      <vt:lpstr>Techsmith Relay</vt:lpstr>
      <vt:lpstr>Techsmith Relay</vt:lpstr>
      <vt:lpstr>Techsmith Relay</vt:lpstr>
      <vt:lpstr>PowerPoint-presentasjon</vt:lpstr>
      <vt:lpstr>Mediasite</vt:lpstr>
      <vt:lpstr>Mediasite</vt:lpstr>
      <vt:lpstr>Mediasite</vt:lpstr>
      <vt:lpstr>Mediasite</vt:lpstr>
      <vt:lpstr>Mediasite</vt:lpstr>
      <vt:lpstr>Mediasite</vt:lpstr>
      <vt:lpstr>Box</vt:lpstr>
      <vt:lpstr>Box</vt:lpstr>
      <vt:lpstr>Box</vt:lpstr>
      <vt:lpstr>Box</vt:lpstr>
      <vt:lpstr>Box</vt:lpstr>
      <vt:lpstr>Adobe Connect</vt:lpstr>
      <vt:lpstr>Adobe Connect</vt:lpstr>
      <vt:lpstr>FileSender</vt:lpstr>
      <vt:lpstr>FileSender</vt:lpstr>
      <vt:lpstr>FileSender</vt:lpstr>
      <vt:lpstr>Digital Assesment</vt:lpstr>
      <vt:lpstr>Frame work agreement for AV</vt:lpstr>
      <vt:lpstr>Status</vt:lpstr>
      <vt:lpstr>How did we get there?</vt:lpstr>
      <vt:lpstr>How did we get there?</vt:lpstr>
      <vt:lpstr>How did we get there?</vt:lpstr>
      <vt:lpstr>How did we get there?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Thorleif Hallén</dc:creator>
  <cp:lastModifiedBy>Thorleif Hallén</cp:lastModifiedBy>
  <cp:revision>13</cp:revision>
  <dcterms:created xsi:type="dcterms:W3CDTF">2015-04-25T19:23:29Z</dcterms:created>
  <dcterms:modified xsi:type="dcterms:W3CDTF">2015-05-03T17:48:32Z</dcterms:modified>
</cp:coreProperties>
</file>