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1" r:id="rId4"/>
    <p:sldId id="262" r:id="rId5"/>
    <p:sldId id="263" r:id="rId6"/>
    <p:sldId id="264" r:id="rId7"/>
    <p:sldId id="259" r:id="rId8"/>
    <p:sldId id="260" r:id="rId9"/>
    <p:sldId id="268" r:id="rId10"/>
    <p:sldId id="258" r:id="rId11"/>
    <p:sldId id="265" r:id="rId12"/>
    <p:sldId id="270" r:id="rId13"/>
    <p:sldId id="266" r:id="rId14"/>
    <p:sldId id="271" r:id="rId15"/>
  </p:sldIdLst>
  <p:sldSz cx="9144000" cy="5715000" type="screen16x1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CC5C"/>
    <a:srgbClr val="8DD5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6" autoAdjust="0"/>
  </p:normalViewPr>
  <p:slideViewPr>
    <p:cSldViewPr>
      <p:cViewPr varScale="1">
        <p:scale>
          <a:sx n="118" d="100"/>
          <a:sy n="118" d="100"/>
        </p:scale>
        <p:origin x="-120" y="-29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36FB7-3883-422D-9BD1-935C3924696F}" type="datetimeFigureOut">
              <a:rPr lang="es-ES" smtClean="0"/>
              <a:pPr/>
              <a:t>27/11/2011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426CE-BB1D-46FE-9401-15699E4FFA8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A2E2-E8D5-6041-B053-6E4322317DB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16, 2010     [Presentation Name via Insert tab &gt; Header &amp; Footer]      Copyright © 2010 CA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5F87D-5C7E-4E81-B394-6213845ECF5D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6A2E2-E8D5-6041-B053-6E4322317DB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16, 2010     [Presentation Name via Insert tab &gt; Header &amp; Footer]      Copyright © 2010 CA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49277" y="4029605"/>
            <a:ext cx="4043363" cy="30559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endParaRPr lang="es-ES" sz="1800">
              <a:ea typeface="ＭＳ Ｐゴシック" pitchFamily="58" charset="-128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7813" y="4029605"/>
            <a:ext cx="4043362" cy="30559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endParaRPr lang="es-ES" sz="1800">
              <a:solidFill>
                <a:schemeClr val="bg1"/>
              </a:solidFill>
              <a:ea typeface="ＭＳ Ｐゴシック" pitchFamily="58" charset="-128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277815" y="4410605"/>
            <a:ext cx="8599487" cy="10583"/>
          </a:xfrm>
          <a:prstGeom prst="line">
            <a:avLst/>
          </a:prstGeom>
          <a:noFill/>
          <a:ln w="22225" cap="rnd">
            <a:solidFill>
              <a:srgbClr val="FFFFFF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s-ES">
              <a:ea typeface="ＭＳ Ｐゴシック" pitchFamily="58" charset="-128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277815" y="2020095"/>
            <a:ext cx="8599487" cy="10583"/>
          </a:xfrm>
          <a:prstGeom prst="line">
            <a:avLst/>
          </a:prstGeom>
          <a:noFill/>
          <a:ln w="22225" cap="rnd">
            <a:solidFill>
              <a:srgbClr val="FFFFFF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s-ES">
              <a:ea typeface="ＭＳ Ｐゴシック" pitchFamily="58" charset="-128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277815" y="4026960"/>
            <a:ext cx="8599487" cy="10583"/>
          </a:xfrm>
          <a:prstGeom prst="line">
            <a:avLst/>
          </a:prstGeom>
          <a:noFill/>
          <a:ln w="22225" cap="rnd">
            <a:solidFill>
              <a:srgbClr val="FFFFFF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s-ES">
              <a:ea typeface="ＭＳ Ｐゴシック" pitchFamily="58" charset="-128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60338" y="5008564"/>
            <a:ext cx="939800" cy="547688"/>
          </a:xfrm>
          <a:prstGeom prst="rect">
            <a:avLst/>
          </a:prstGeom>
          <a:solidFill>
            <a:schemeClr val="bg1"/>
          </a:solidFill>
          <a:ln w="222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s-ES">
              <a:ea typeface="ＭＳ Ｐゴシック" pitchFamily="58" charset="-128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 sz="quarter"/>
          </p:nvPr>
        </p:nvSpPr>
        <p:spPr bwMode="ltGray">
          <a:xfrm>
            <a:off x="277815" y="2041262"/>
            <a:ext cx="8599487" cy="1234281"/>
          </a:xfrm>
        </p:spPr>
        <p:txBody>
          <a:bodyPr/>
          <a:lstStyle>
            <a:lvl1pPr>
              <a:defRPr sz="39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sz="quarter" idx="1"/>
          </p:nvPr>
        </p:nvSpPr>
        <p:spPr bwMode="ltGray">
          <a:xfrm>
            <a:off x="277813" y="3365500"/>
            <a:ext cx="8069262" cy="538428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 bwMode="ltGray">
          <a:xfrm>
            <a:off x="277815" y="4242595"/>
            <a:ext cx="1912937" cy="15610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1"/>
                </a:solidFill>
                <a:ea typeface="ＭＳ Ｐゴシック" pitchFamily="58" charset="-128"/>
              </a:defRPr>
            </a:lvl1pPr>
          </a:lstStyle>
          <a:p>
            <a:fld id="{D5CDE08E-FC9B-485B-959B-C02427B78C56}" type="datetimeFigureOut">
              <a:rPr lang="es-ES" smtClean="0"/>
              <a:pPr/>
              <a:t>27/11/2011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 bwMode="auto">
          <a:xfrm>
            <a:off x="8001024" y="690001"/>
            <a:ext cx="571504" cy="1190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ＭＳ Ｐゴシック" pitchFamily="58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59575" y="224896"/>
            <a:ext cx="2160588" cy="50165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77813" y="224896"/>
            <a:ext cx="6329362" cy="50165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ítulo, text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7815" y="224896"/>
            <a:ext cx="7566025" cy="7209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30200" y="1191949"/>
            <a:ext cx="4217988" cy="404944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gráfico"/>
          <p:cNvSpPr>
            <a:spLocks noGrp="1"/>
          </p:cNvSpPr>
          <p:nvPr>
            <p:ph type="chart" sz="half" idx="2"/>
          </p:nvPr>
        </p:nvSpPr>
        <p:spPr>
          <a:xfrm>
            <a:off x="4700589" y="1191949"/>
            <a:ext cx="4219575" cy="4049448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 gráfico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65100" y="5490105"/>
            <a:ext cx="914400" cy="166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A89D77-3570-4DAB-8013-B057AFEB335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2066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577852" y="1241071"/>
            <a:ext cx="8113713" cy="37200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black">
          <a:xfrm>
            <a:off x="576072" y="152400"/>
            <a:ext cx="8119872" cy="6096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69900" y="5393532"/>
            <a:ext cx="382588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013AE-E29A-4A0C-B163-40D6C560E14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 - w/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latin typeface="CA Sans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77852" y="5052060"/>
            <a:ext cx="8113713" cy="1711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50">
                <a:latin typeface="CA Sans" pitchFamily="2" charset="0"/>
              </a:defRPr>
            </a:lvl1pPr>
            <a:lvl2pPr marL="165100" indent="-165100">
              <a:lnSpc>
                <a:spcPct val="100000"/>
              </a:lnSpc>
              <a:spcBef>
                <a:spcPts val="0"/>
              </a:spcBef>
              <a:defRPr sz="1050">
                <a:latin typeface="CA Sans" pitchFamily="2" charset="0"/>
              </a:defRPr>
            </a:lvl2pPr>
            <a:lvl3pPr>
              <a:lnSpc>
                <a:spcPct val="100000"/>
              </a:lnSpc>
              <a:buNone/>
              <a:defRPr sz="11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4"/>
          </p:nvPr>
        </p:nvSpPr>
        <p:spPr bwMode="black">
          <a:xfrm>
            <a:off x="470152" y="5393920"/>
            <a:ext cx="381895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CA Sans" pitchFamily="2" charset="0"/>
              </a:defRPr>
            </a:lvl1pPr>
          </a:lstStyle>
          <a:p>
            <a:pPr>
              <a:defRPr/>
            </a:pPr>
            <a:fld id="{6C14262C-82C6-49B9-AE6A-D1C3F6F81525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5"/>
          </p:nvPr>
        </p:nvSpPr>
        <p:spPr bwMode="black">
          <a:xfrm>
            <a:off x="850187" y="5393920"/>
            <a:ext cx="6924106" cy="304271"/>
          </a:xfrm>
          <a:prstGeom prst="rect">
            <a:avLst/>
          </a:prstGeom>
        </p:spPr>
        <p:txBody>
          <a:bodyPr/>
          <a:lstStyle>
            <a:lvl1pPr>
              <a:defRPr>
                <a:latin typeface="CA Sans" pitchFamily="2" charset="0"/>
              </a:defRPr>
            </a:lvl1pPr>
          </a:lstStyle>
          <a:p>
            <a:pPr>
              <a:defRPr/>
            </a:pPr>
            <a:r>
              <a:rPr lang="en-US" dirty="0" smtClean="0"/>
              <a:t>[Insert PPT Name via Insert tab &gt; Header &amp; Footer]          Copyright © 2011 CA. All rights reserved.</a:t>
            </a:r>
            <a:endParaRPr lang="en-US"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2"/>
          </p:nvPr>
        </p:nvSpPr>
        <p:spPr>
          <a:xfrm>
            <a:off x="870557" y="5393532"/>
            <a:ext cx="1234440" cy="30427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defTabSz="457200" rtl="0" fontAlgn="auto">
              <a:spcBef>
                <a:spcPts val="0"/>
              </a:spcBef>
              <a:spcAft>
                <a:spcPts val="0"/>
              </a:spcAft>
              <a:defRPr lang="en-US" sz="1000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A08F97B-EEA0-48C2-98D9-C5DF5A6D62FF}" type="datetime4">
              <a:rPr lang="en-US" smtClean="0"/>
              <a:pPr>
                <a:defRPr/>
              </a:pPr>
              <a:t>November 27, 2011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356047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30200" y="1191949"/>
            <a:ext cx="4217988" cy="4049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00589" y="1191949"/>
            <a:ext cx="4219575" cy="4049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30202" y="1191949"/>
            <a:ext cx="8589963" cy="404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 dirty="0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277815" y="224896"/>
            <a:ext cx="7566025" cy="72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GB" smtClean="0"/>
          </a:p>
        </p:txBody>
      </p:sp>
      <p:sp>
        <p:nvSpPr>
          <p:cNvPr id="5" name="4 Rectángulo"/>
          <p:cNvSpPr/>
          <p:nvPr/>
        </p:nvSpPr>
        <p:spPr bwMode="auto">
          <a:xfrm>
            <a:off x="8358214" y="495001"/>
            <a:ext cx="357190" cy="595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ＭＳ Ｐゴシック" pitchFamily="58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Georg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Georg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Georg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Georg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Georgia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Georgia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Georgia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Georgia" pitchFamily="18" charset="0"/>
        </a:defRPr>
      </a:lvl9pPr>
    </p:titleStyle>
    <p:bodyStyle>
      <a:lvl1pPr marL="195263" indent="-195263" algn="l" rtl="0" eaLnBrk="1" fontAlgn="base" hangingPunct="1">
        <a:lnSpc>
          <a:spcPct val="105000"/>
        </a:lnSpc>
        <a:spcBef>
          <a:spcPct val="75000"/>
        </a:spcBef>
        <a:spcAft>
          <a:spcPct val="0"/>
        </a:spcAft>
        <a:buClr>
          <a:srgbClr val="245980"/>
        </a:buClr>
        <a:buSzPct val="120000"/>
        <a:buFont typeface="Times" pitchFamily="18" charset="0"/>
        <a:buChar char="•"/>
        <a:defRPr sz="2400">
          <a:solidFill>
            <a:srgbClr val="245980"/>
          </a:solidFill>
          <a:latin typeface="+mn-lt"/>
          <a:ea typeface="+mn-ea"/>
          <a:cs typeface="+mn-cs"/>
        </a:defRPr>
      </a:lvl1pPr>
      <a:lvl2pPr marL="574675" indent="-188913" algn="l" rtl="0" eaLnBrk="1" fontAlgn="base" hangingPunct="1">
        <a:lnSpc>
          <a:spcPct val="105000"/>
        </a:lnSpc>
        <a:spcBef>
          <a:spcPct val="75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000">
          <a:solidFill>
            <a:srgbClr val="006600"/>
          </a:solidFill>
          <a:latin typeface="+mn-lt"/>
        </a:defRPr>
      </a:lvl2pPr>
      <a:lvl3pPr marL="955675" indent="-190500" algn="l" rtl="0" eaLnBrk="1" fontAlgn="base" hangingPunct="1">
        <a:lnSpc>
          <a:spcPct val="105000"/>
        </a:lnSpc>
        <a:spcBef>
          <a:spcPct val="75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1800">
          <a:solidFill>
            <a:schemeClr val="tx1"/>
          </a:solidFill>
          <a:latin typeface="+mn-lt"/>
        </a:defRPr>
      </a:lvl3pPr>
      <a:lvl4pPr marL="1335088" indent="-188913" algn="l" rtl="0" eaLnBrk="1" fontAlgn="base" hangingPunct="1">
        <a:lnSpc>
          <a:spcPct val="105000"/>
        </a:lnSpc>
        <a:spcBef>
          <a:spcPct val="75000"/>
        </a:spcBef>
        <a:spcAft>
          <a:spcPct val="0"/>
        </a:spcAft>
        <a:buClr>
          <a:schemeClr val="bg2"/>
        </a:buClr>
        <a:buFont typeface="Wingdings" pitchFamily="2" charset="2"/>
        <a:buChar char="Ø"/>
        <a:defRPr sz="1600">
          <a:solidFill>
            <a:schemeClr val="bg2"/>
          </a:solidFill>
          <a:latin typeface="+mn-lt"/>
        </a:defRPr>
      </a:lvl4pPr>
      <a:lvl5pPr marL="1714500" indent="-188913" algn="l" rtl="0" eaLnBrk="1" fontAlgn="base" hangingPunct="1">
        <a:lnSpc>
          <a:spcPct val="105000"/>
        </a:lnSpc>
        <a:spcBef>
          <a:spcPct val="75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1400">
          <a:solidFill>
            <a:srgbClr val="A50021"/>
          </a:solidFill>
          <a:latin typeface="+mn-lt"/>
        </a:defRPr>
      </a:lvl5pPr>
      <a:lvl6pPr marL="2171700" indent="-188913" algn="l" rtl="0" eaLnBrk="1" fontAlgn="base" hangingPunct="1">
        <a:lnSpc>
          <a:spcPct val="105000"/>
        </a:lnSpc>
        <a:spcBef>
          <a:spcPct val="75000"/>
        </a:spcBef>
        <a:spcAft>
          <a:spcPct val="0"/>
        </a:spcAft>
        <a:buClr>
          <a:schemeClr val="tx2"/>
        </a:buClr>
        <a:buFont typeface="Times" charset="0"/>
        <a:buChar char="•"/>
        <a:defRPr sz="1400">
          <a:solidFill>
            <a:srgbClr val="A50021"/>
          </a:solidFill>
          <a:latin typeface="+mn-lt"/>
        </a:defRPr>
      </a:lvl6pPr>
      <a:lvl7pPr marL="2628900" indent="-188913" algn="l" rtl="0" eaLnBrk="1" fontAlgn="base" hangingPunct="1">
        <a:lnSpc>
          <a:spcPct val="105000"/>
        </a:lnSpc>
        <a:spcBef>
          <a:spcPct val="75000"/>
        </a:spcBef>
        <a:spcAft>
          <a:spcPct val="0"/>
        </a:spcAft>
        <a:buClr>
          <a:schemeClr val="tx2"/>
        </a:buClr>
        <a:buFont typeface="Times" charset="0"/>
        <a:buChar char="•"/>
        <a:defRPr sz="1400">
          <a:solidFill>
            <a:srgbClr val="A50021"/>
          </a:solidFill>
          <a:latin typeface="+mn-lt"/>
        </a:defRPr>
      </a:lvl7pPr>
      <a:lvl8pPr marL="3086100" indent="-188913" algn="l" rtl="0" eaLnBrk="1" fontAlgn="base" hangingPunct="1">
        <a:lnSpc>
          <a:spcPct val="105000"/>
        </a:lnSpc>
        <a:spcBef>
          <a:spcPct val="75000"/>
        </a:spcBef>
        <a:spcAft>
          <a:spcPct val="0"/>
        </a:spcAft>
        <a:buClr>
          <a:schemeClr val="tx2"/>
        </a:buClr>
        <a:buFont typeface="Times" charset="0"/>
        <a:buChar char="•"/>
        <a:defRPr sz="1400">
          <a:solidFill>
            <a:srgbClr val="A50021"/>
          </a:solidFill>
          <a:latin typeface="+mn-lt"/>
        </a:defRPr>
      </a:lvl8pPr>
      <a:lvl9pPr marL="3543300" indent="-188913" algn="l" rtl="0" eaLnBrk="1" fontAlgn="base" hangingPunct="1">
        <a:lnSpc>
          <a:spcPct val="105000"/>
        </a:lnSpc>
        <a:spcBef>
          <a:spcPct val="75000"/>
        </a:spcBef>
        <a:spcAft>
          <a:spcPct val="0"/>
        </a:spcAft>
        <a:buClr>
          <a:schemeClr val="tx2"/>
        </a:buClr>
        <a:buFont typeface="Times" charset="0"/>
        <a:buChar char="•"/>
        <a:defRPr sz="1400">
          <a:solidFill>
            <a:srgbClr val="A5002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Descargas\Jet%20Man.avi" TargetMode="External"/><Relationship Id="rId1" Type="http://schemas.openxmlformats.org/officeDocument/2006/relationships/video" Target="file:///D:\Descargas\very%20funny%20Video%20Clips%20Of%20Early%20Flight%20Attempts.avi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ES" dirty="0" smtClean="0"/>
              <a:t>Con los pies en la nubes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" sz="2000" dirty="0" smtClean="0"/>
              <a:t>Jornadas Técnicas REDIRIS. Valladolid 2011.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26 Grupo"/>
          <p:cNvGrpSpPr/>
          <p:nvPr/>
        </p:nvGrpSpPr>
        <p:grpSpPr>
          <a:xfrm>
            <a:off x="214282" y="1131081"/>
            <a:ext cx="8786874" cy="4464876"/>
            <a:chOff x="214282" y="1357298"/>
            <a:chExt cx="8786874" cy="5357850"/>
          </a:xfrm>
        </p:grpSpPr>
        <p:pic>
          <p:nvPicPr>
            <p:cNvPr id="5126" name="Picture 6" descr="http://kevineloy.files.wordpress.com/2011/04/long_road_to_nowher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0" y="1379800"/>
              <a:ext cx="8643998" cy="5316257"/>
            </a:xfrm>
            <a:prstGeom prst="rect">
              <a:avLst/>
            </a:prstGeom>
            <a:noFill/>
          </p:spPr>
        </p:pic>
        <p:sp>
          <p:nvSpPr>
            <p:cNvPr id="26" name="25 Rectángulo"/>
            <p:cNvSpPr/>
            <p:nvPr/>
          </p:nvSpPr>
          <p:spPr bwMode="auto">
            <a:xfrm>
              <a:off x="214282" y="1357298"/>
              <a:ext cx="8786874" cy="5357850"/>
            </a:xfrm>
            <a:prstGeom prst="rect">
              <a:avLst/>
            </a:prstGeom>
            <a:gradFill flip="none" rotWithShape="1">
              <a:gsLst>
                <a:gs pos="12000">
                  <a:schemeClr val="bg1">
                    <a:alpha val="74000"/>
                  </a:schemeClr>
                </a:gs>
                <a:gs pos="74000">
                  <a:schemeClr val="bg1"/>
                </a:gs>
                <a:gs pos="96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ＭＳ Ｐゴシック" pitchFamily="58" charset="-128"/>
              </a:endParaRPr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cualquier viaje necesita un camino…</a:t>
            </a:r>
            <a:br>
              <a:rPr lang="es-ES" dirty="0" smtClean="0"/>
            </a:br>
            <a:r>
              <a:rPr lang="es-ES" sz="2400" i="1" dirty="0" smtClean="0"/>
              <a:t>¿cómo moveremos los datos?</a:t>
            </a:r>
            <a:endParaRPr lang="es-ES" i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28596" y="2202651"/>
            <a:ext cx="918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3G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0035" y="3214691"/>
            <a:ext cx="119295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4400" b="1" cap="all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Franklin Gothic Demi" pitchFamily="34" charset="0"/>
              </a:rPr>
              <a:t>FCP</a:t>
            </a:r>
            <a:endParaRPr lang="es-ES" sz="4400" b="1" cap="all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Franklin Gothic Dem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7158" y="4286260"/>
            <a:ext cx="163538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tencil" pitchFamily="82" charset="0"/>
              </a:rPr>
              <a:t>40G</a:t>
            </a:r>
            <a:r>
              <a:rPr lang="es-E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tencil" pitchFamily="82" charset="0"/>
              </a:rPr>
              <a:t>b</a:t>
            </a:r>
            <a:r>
              <a:rPr lang="es-E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tencil" pitchFamily="82" charset="0"/>
              </a:rPr>
              <a:t>E</a:t>
            </a:r>
            <a:endParaRPr lang="es-E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tencil" pitchFamily="8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500432" y="2321716"/>
            <a:ext cx="2924647" cy="641201"/>
          </a:xfrm>
          <a:prstGeom prst="rect">
            <a:avLst/>
          </a:prstGeom>
          <a:noFill/>
        </p:spPr>
        <p:txBody>
          <a:bodyPr wrap="none" rtlCol="0">
            <a:prstTxWarp prst="textCircle">
              <a:avLst/>
            </a:prstTxWarp>
            <a:spAutoFit/>
          </a:bodyPr>
          <a:lstStyle/>
          <a:p>
            <a:r>
              <a:rPr lang="es-E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Infiniband</a:t>
            </a:r>
            <a:endParaRPr lang="es-E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92D05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43042" y="1904995"/>
            <a:ext cx="1353256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ettenschweiler" pitchFamily="34" charset="0"/>
              </a:rPr>
              <a:t>AoE</a:t>
            </a:r>
            <a:endParaRPr lang="es-E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000232" y="3274221"/>
            <a:ext cx="1569660" cy="769442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</a:rPr>
              <a:t>LTE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50800" algn="tl" rotWithShape="0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428994" y="3452817"/>
            <a:ext cx="3337773" cy="769442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185576"/>
              </a:avLst>
            </a:prstTxWarp>
            <a:spAutoFit/>
          </a:bodyPr>
          <a:lstStyle/>
          <a:p>
            <a:r>
              <a:rPr lang="es-ES" sz="5400" b="1" dirty="0" smtClean="0">
                <a:ln w="1905"/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Ethernet</a:t>
            </a:r>
            <a:endParaRPr lang="es-ES" sz="5400" b="1" dirty="0">
              <a:ln w="1905"/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429388" y="4881578"/>
            <a:ext cx="1564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iner Hand ITC" pitchFamily="66" charset="0"/>
              </a:rPr>
              <a:t>16 </a:t>
            </a:r>
            <a:r>
              <a:rPr lang="es-E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iner Hand ITC" pitchFamily="66" charset="0"/>
              </a:rPr>
              <a:t>Gbps</a:t>
            </a:r>
            <a:endParaRPr lang="es-E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Viner Hand ITC" pitchFamily="66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572266" y="1250145"/>
            <a:ext cx="220925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es-E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8DD5E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itchFamily="34" charset="0"/>
              </a:rPr>
              <a:t>10GbE</a:t>
            </a:r>
            <a:endParaRPr lang="es-E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8DD5E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 rot="544293">
            <a:off x="7049701" y="3390121"/>
            <a:ext cx="18950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oor Richard" pitchFamily="18" charset="0"/>
              </a:rPr>
              <a:t>100GbE</a:t>
            </a:r>
            <a:endParaRPr lang="es-ES" sz="4400" dirty="0"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oor Richard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500430" y="3988603"/>
            <a:ext cx="3536866" cy="436017"/>
          </a:xfrm>
          <a:prstGeom prst="rect">
            <a:avLst/>
          </a:prstGeom>
          <a:noFill/>
        </p:spPr>
        <p:txBody>
          <a:bodyPr wrap="none" rtlCol="0">
            <a:prstTxWarp prst="textCurveUp">
              <a:avLst/>
            </a:prstTxWarp>
            <a:spAutoFit/>
          </a:bodyPr>
          <a:lstStyle/>
          <a:p>
            <a:r>
              <a:rPr lang="es-ES" sz="2800" b="1" spc="200" dirty="0" smtClean="0">
                <a:ln w="29210">
                  <a:solidFill>
                    <a:srgbClr val="7030A0"/>
                  </a:solidFill>
                </a:ln>
                <a:noFill/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Franklin Gothic Heavy" pitchFamily="34" charset="0"/>
              </a:rPr>
              <a:t>No </a:t>
            </a:r>
            <a:r>
              <a:rPr lang="es-ES" sz="2800" b="1" spc="200" dirty="0" err="1" smtClean="0">
                <a:ln w="29210">
                  <a:solidFill>
                    <a:srgbClr val="7030A0"/>
                  </a:solidFill>
                </a:ln>
                <a:noFill/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Franklin Gothic Heavy" pitchFamily="34" charset="0"/>
              </a:rPr>
              <a:t>Spanning</a:t>
            </a:r>
            <a:r>
              <a:rPr lang="es-ES" sz="2800" b="1" spc="200" dirty="0" smtClean="0">
                <a:ln w="29210">
                  <a:solidFill>
                    <a:srgbClr val="7030A0"/>
                  </a:solidFill>
                </a:ln>
                <a:noFill/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Franklin Gothic Heavy" pitchFamily="34" charset="0"/>
              </a:rPr>
              <a:t> </a:t>
            </a:r>
            <a:r>
              <a:rPr lang="es-ES" sz="2800" b="1" spc="200" dirty="0" err="1" smtClean="0">
                <a:ln w="29210">
                  <a:solidFill>
                    <a:srgbClr val="7030A0"/>
                  </a:solidFill>
                </a:ln>
                <a:noFill/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Franklin Gothic Heavy" pitchFamily="34" charset="0"/>
              </a:rPr>
              <a:t>Tree</a:t>
            </a:r>
            <a:endParaRPr lang="es-ES" sz="2800" b="1" spc="200" dirty="0" smtClean="0">
              <a:ln w="29210">
                <a:solidFill>
                  <a:srgbClr val="7030A0"/>
                </a:solidFill>
              </a:ln>
              <a:noFill/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Franklin Gothic Heavy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358083" y="4226729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Rockwell" pitchFamily="18" charset="0"/>
              </a:rPr>
              <a:t>TRILL</a:t>
            </a:r>
            <a:endParaRPr lang="es-E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 rot="20857034">
            <a:off x="8071662" y="2873431"/>
            <a:ext cx="743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 pitchFamily="34" charset="0"/>
              </a:rPr>
              <a:t>OTV</a:t>
            </a:r>
            <a:endParaRPr lang="es-E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Impact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428862" y="1309677"/>
            <a:ext cx="1608133" cy="589906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es-E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es-E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SCSI</a:t>
            </a:r>
            <a:endParaRPr lang="es-E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500300" y="4524387"/>
            <a:ext cx="2874505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s-ES" sz="6600" b="1" dirty="0" err="1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empus Sans ITC" pitchFamily="82" charset="0"/>
              </a:rPr>
              <a:t>VxLAN</a:t>
            </a:r>
            <a:endParaRPr lang="es-ES" sz="6600" b="1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Tempus Sans ITC" pitchFamily="82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429124" y="1309677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sz="4000" b="1" dirty="0" smtClean="0">
                <a:ln w="50800"/>
                <a:solidFill>
                  <a:srgbClr val="7030A0"/>
                </a:solidFill>
                <a:latin typeface="Arial Black" pitchFamily="34" charset="0"/>
              </a:rPr>
              <a:t>QDR</a:t>
            </a:r>
            <a:endParaRPr lang="es-ES" sz="4000" b="1" dirty="0">
              <a:ln w="50800"/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00034" y="1309677"/>
            <a:ext cx="1643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FCoE</a:t>
            </a:r>
            <a:endParaRPr lang="es-E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lin Sans FB Demi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643702" y="2143121"/>
            <a:ext cx="1417376" cy="92333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>
                <a:gd name="adj" fmla="val 87019"/>
              </a:avLst>
            </a:prstTxWarp>
            <a:spAutoFit/>
          </a:bodyPr>
          <a:lstStyle/>
          <a:p>
            <a:r>
              <a:rPr lang="es-E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es-E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endParaRPr lang="es-E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.25 0.3331  E" pathEditMode="relative" ptsTypes="">
                                      <p:cBhvr>
                                        <p:cTn id="11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7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-2.18136E-6 L 0.11511 0.30303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00"/>
                            </p:stCondLst>
                            <p:childTnLst>
                              <p:par>
                                <p:cTn id="21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3004 0.31344 L 1.66667E-6 -2.18136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100"/>
                            </p:stCondLst>
                            <p:childTnLst>
                              <p:par>
                                <p:cTn id="29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6059 0.31876 L 2.77778E-7 -2.56072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900"/>
                            </p:stCondLst>
                            <p:childTnLst>
                              <p:par>
                                <p:cTn id="3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22049 0.13648 " pathEditMode="relative" ptsTypes="AA">
                                      <p:cBhvr>
                                        <p:cTn id="43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300"/>
                            </p:stCondLst>
                            <p:childTnLst>
                              <p:par>
                                <p:cTn id="4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-0.23611 0.09461 " pathEditMode="relative" ptsTypes="AA">
                                      <p:cBhvr>
                                        <p:cTn id="51" dur="2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-0.36233 0.05251 " pathEditMode="relative" ptsTypes="AA">
                                      <p:cBhvr>
                                        <p:cTn id="59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900"/>
                            </p:stCondLst>
                            <p:childTnLst>
                              <p:par>
                                <p:cTn id="6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-0.34653 -0.05251 " pathEditMode="relative" ptsTypes="AA">
                                      <p:cBhvr>
                                        <p:cTn id="67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900"/>
                            </p:stCondLst>
                            <p:childTnLst>
                              <p:par>
                                <p:cTn id="6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458 0.14588 L -0.04271 0.0002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-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700"/>
                            </p:stCondLst>
                            <p:childTnLst>
                              <p:par>
                                <p:cTn id="7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-0.32292 -0.14689 " pathEditMode="relative" ptsTypes="AA">
                                      <p:cBhvr>
                                        <p:cTn id="83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6500"/>
                            </p:stCondLst>
                            <p:childTnLst>
                              <p:par>
                                <p:cTn id="8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-0.25209 -0.26232 " pathEditMode="relative" ptsTypes="AA">
                                      <p:cBhvr>
                                        <p:cTn id="91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9500"/>
                            </p:stCondLst>
                            <p:childTnLst>
                              <p:par>
                                <p:cTn id="9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4100"/>
                            </p:stCondLst>
                            <p:childTnLst>
                              <p:par>
                                <p:cTn id="9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37014 -0.18876 " pathEditMode="relative" ptsTypes="AA">
                                      <p:cBhvr>
                                        <p:cTn id="105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6900"/>
                            </p:stCondLst>
                            <p:childTnLst>
                              <p:par>
                                <p:cTn id="10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17326 -0.06292 " pathEditMode="relative" ptsTypes="AA">
                                      <p:cBhvr>
                                        <p:cTn id="113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9300"/>
                            </p:stCondLst>
                            <p:childTnLst>
                              <p:par>
                                <p:cTn id="1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2700"/>
                            </p:stCondLst>
                            <p:childTnLst>
                              <p:par>
                                <p:cTn id="1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39375 -0.03146 " pathEditMode="relative" ptsTypes="AA">
                                      <p:cBhvr>
                                        <p:cTn id="127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5100"/>
                            </p:stCondLst>
                            <p:childTnLst>
                              <p:par>
                                <p:cTn id="1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40937 0.11543 " pathEditMode="relative" ptsTypes="AA">
                                      <p:cBhvr>
                                        <p:cTn id="135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7300"/>
                            </p:stCondLst>
                            <p:childTnLst>
                              <p:par>
                                <p:cTn id="13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08663 -0.30419 " pathEditMode="relative" ptsTypes="AA">
                                      <p:cBhvr>
                                        <p:cTn id="143" dur="2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1" grpId="2"/>
      <p:bldP spid="22" grpId="0"/>
      <p:bldP spid="22" grpId="1"/>
      <p:bldP spid="24" grpId="0"/>
      <p:bldP spid="24" grpId="1"/>
      <p:bldP spid="24" grpId="2"/>
      <p:bldP spid="25" grpId="0"/>
      <p:bldP spid="2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Ethernet</a:t>
            </a:r>
            <a:r>
              <a:rPr lang="es-ES" dirty="0" smtClean="0"/>
              <a:t>, por su versatilidad, será el protocolo universal de transporte para todos los datos.</a:t>
            </a:r>
          </a:p>
          <a:p>
            <a:pPr lvl="1"/>
            <a:r>
              <a:rPr lang="es-ES" dirty="0" smtClean="0"/>
              <a:t>FCP. Costes elevados, rendimiento  inferior</a:t>
            </a:r>
          </a:p>
          <a:p>
            <a:pPr lvl="1"/>
            <a:r>
              <a:rPr lang="es-ES" dirty="0" err="1" smtClean="0"/>
              <a:t>FCoE</a:t>
            </a:r>
            <a:r>
              <a:rPr lang="es-ES" dirty="0" smtClean="0"/>
              <a:t>. Paso intermedio. Protege la inversión y avanza hacia </a:t>
            </a:r>
            <a:r>
              <a:rPr lang="es-ES" dirty="0" err="1" smtClean="0"/>
              <a:t>ethernet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Ethernet 10G. Bloque: </a:t>
            </a:r>
            <a:r>
              <a:rPr lang="es-ES" dirty="0" err="1" smtClean="0"/>
              <a:t>iSCSI</a:t>
            </a:r>
            <a:r>
              <a:rPr lang="es-ES" dirty="0" smtClean="0"/>
              <a:t>. </a:t>
            </a:r>
            <a:r>
              <a:rPr lang="es-ES" dirty="0" err="1" smtClean="0"/>
              <a:t>File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: NFS, </a:t>
            </a:r>
            <a:r>
              <a:rPr lang="es-ES" dirty="0" err="1" smtClean="0"/>
              <a:t>pNFS</a:t>
            </a:r>
            <a:r>
              <a:rPr lang="es-ES" dirty="0" smtClean="0"/>
              <a:t>, CIFS…</a:t>
            </a:r>
          </a:p>
          <a:p>
            <a:pPr lvl="1"/>
            <a:r>
              <a:rPr lang="es-ES" dirty="0" smtClean="0"/>
              <a:t>Evoluciones disponibles. 40G, 100G.</a:t>
            </a:r>
          </a:p>
          <a:p>
            <a:pPr lvl="1"/>
            <a:r>
              <a:rPr lang="es-ES" dirty="0" err="1" smtClean="0"/>
              <a:t>Lossless</a:t>
            </a:r>
            <a:r>
              <a:rPr lang="es-ES" dirty="0" smtClean="0"/>
              <a:t>, </a:t>
            </a:r>
            <a:r>
              <a:rPr lang="es-ES" dirty="0" err="1" smtClean="0"/>
              <a:t>UltraLow</a:t>
            </a:r>
            <a:r>
              <a:rPr lang="es-ES" dirty="0" smtClean="0"/>
              <a:t> </a:t>
            </a:r>
            <a:r>
              <a:rPr lang="es-ES" dirty="0" err="1" smtClean="0"/>
              <a:t>latency</a:t>
            </a:r>
            <a:r>
              <a:rPr lang="es-ES" dirty="0" smtClean="0"/>
              <a:t>, No </a:t>
            </a:r>
            <a:r>
              <a:rPr lang="es-ES" dirty="0" err="1" smtClean="0"/>
              <a:t>Spanning</a:t>
            </a:r>
            <a:r>
              <a:rPr lang="es-ES" dirty="0" smtClean="0"/>
              <a:t> </a:t>
            </a:r>
            <a:r>
              <a:rPr lang="es-ES" dirty="0" err="1" smtClean="0"/>
              <a:t>Tree</a:t>
            </a:r>
            <a:r>
              <a:rPr lang="es-ES" dirty="0" smtClean="0"/>
              <a:t>, </a:t>
            </a:r>
            <a:r>
              <a:rPr lang="es-ES" dirty="0" err="1" smtClean="0"/>
              <a:t>Multipath</a:t>
            </a:r>
            <a:r>
              <a:rPr lang="es-ES" dirty="0" smtClean="0"/>
              <a:t>, </a:t>
            </a:r>
            <a:r>
              <a:rPr lang="es-ES" dirty="0" err="1" smtClean="0"/>
              <a:t>etc</a:t>
            </a:r>
            <a:r>
              <a:rPr lang="es-ES" dirty="0" smtClean="0"/>
              <a:t>…</a:t>
            </a:r>
          </a:p>
          <a:p>
            <a:pPr lvl="1"/>
            <a:r>
              <a:rPr lang="es-ES" dirty="0" smtClean="0"/>
              <a:t>Protocolos de extensión DCB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lo que viene?</a:t>
            </a:r>
            <a:br>
              <a:rPr lang="es-ES" dirty="0" smtClean="0"/>
            </a:br>
            <a:r>
              <a:rPr lang="es-ES" sz="2400" i="1" dirty="0" smtClean="0"/>
              <a:t>Almacenamiento hacia </a:t>
            </a:r>
            <a:r>
              <a:rPr lang="es-ES" sz="2400" i="1" dirty="0" err="1" smtClean="0"/>
              <a:t>ethernet</a:t>
            </a:r>
            <a:endParaRPr lang="es-E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1643042" y="1369208"/>
            <a:ext cx="6572296" cy="3393306"/>
            <a:chOff x="1643042" y="1643050"/>
            <a:chExt cx="6572296" cy="4071966"/>
          </a:xfrm>
        </p:grpSpPr>
        <p:pic>
          <p:nvPicPr>
            <p:cNvPr id="3074" name="Picture 2" descr="http://1.bp.blogspot.com/_HLdnmBus4mA/TPhF_1bpLyI/AAAAAAAAAFg/-Uq6rxzhU0E/s1600/burger-king-homer%255B1%255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07349" y="1643050"/>
              <a:ext cx="6407989" cy="4071966"/>
            </a:xfrm>
            <a:prstGeom prst="rect">
              <a:avLst/>
            </a:prstGeom>
            <a:noFill/>
            <a:scene3d>
              <a:camera prst="perspectiveHeroicExtremeLeftFacing"/>
              <a:lightRig rig="threePt" dir="t"/>
            </a:scene3d>
          </p:spPr>
        </p:pic>
        <p:sp>
          <p:nvSpPr>
            <p:cNvPr id="7" name="6 Rectángulo"/>
            <p:cNvSpPr/>
            <p:nvPr/>
          </p:nvSpPr>
          <p:spPr bwMode="auto">
            <a:xfrm>
              <a:off x="1643042" y="1643050"/>
              <a:ext cx="6325835" cy="4071965"/>
            </a:xfrm>
            <a:prstGeom prst="rect">
              <a:avLst/>
            </a:prstGeom>
            <a:gradFill flip="none" rotWithShape="1">
              <a:gsLst>
                <a:gs pos="54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scene3d>
              <a:camera prst="perspectiveHeroicExtremeLeftFacing"/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ＭＳ Ｐゴシック" pitchFamily="58" charset="-128"/>
              </a:endParaRPr>
            </a:p>
          </p:txBody>
        </p:sp>
      </p:grpSp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lo que viene?</a:t>
            </a:r>
            <a:br>
              <a:rPr lang="es-ES" dirty="0" smtClean="0"/>
            </a:br>
            <a:r>
              <a:rPr lang="es-ES" sz="2400" i="1" dirty="0" smtClean="0"/>
              <a:t>…visibilidad total sin complejidad…</a:t>
            </a:r>
            <a:endParaRPr lang="es-ES" i="1" dirty="0"/>
          </a:p>
        </p:txBody>
      </p:sp>
      <p:sp>
        <p:nvSpPr>
          <p:cNvPr id="10" name="9 Rectángulo"/>
          <p:cNvSpPr/>
          <p:nvPr/>
        </p:nvSpPr>
        <p:spPr>
          <a:xfrm>
            <a:off x="357158" y="1309677"/>
            <a:ext cx="8286808" cy="4107686"/>
          </a:xfrm>
          <a:prstGeom prst="rect">
            <a:avLst/>
          </a:prstGeom>
        </p:spPr>
        <p:txBody>
          <a:bodyPr wrap="none">
            <a:prstTxWarp prst="textCircle">
              <a:avLst>
                <a:gd name="adj" fmla="val 3451"/>
              </a:avLst>
            </a:prstTxWarp>
            <a:spAutoFit/>
          </a:bodyPr>
          <a:lstStyle/>
          <a:p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Bold ITC" pitchFamily="34" charset="0"/>
              </a:rPr>
              <a:t>Sencillez, 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Bold ITC" pitchFamily="34" charset="0"/>
              </a:rPr>
              <a:t>sencillez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Bold ITC" pitchFamily="34" charset="0"/>
              </a:rPr>
              <a:t>, sencillez, 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Bold ITC" pitchFamily="34" charset="0"/>
              </a:rPr>
              <a:t>sencillez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Bold ITC" pitchFamily="34" charset="0"/>
              </a:rPr>
              <a:t>, 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Bold ITC" pitchFamily="34" charset="0"/>
              </a:rPr>
              <a:t>sencillez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Bold ITC" pitchFamily="34" charset="0"/>
              </a:rPr>
              <a:t>, sencillez, 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Bold ITC" pitchFamily="34" charset="0"/>
              </a:rPr>
              <a:t>sencillez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Bold ITC" pitchFamily="34" charset="0"/>
              </a:rPr>
              <a:t>, sencillez,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Bold ITC" pitchFamily="34" charset="0"/>
              </a:rPr>
              <a:t> sencillez…</a:t>
            </a:r>
            <a:endParaRPr lang="es-E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57158" y="1309677"/>
            <a:ext cx="8286808" cy="4107686"/>
          </a:xfrm>
          <a:prstGeom prst="rect">
            <a:avLst/>
          </a:prstGeom>
        </p:spPr>
        <p:txBody>
          <a:bodyPr wrap="none">
            <a:prstTxWarp prst="textCircle">
              <a:avLst>
                <a:gd name="adj" fmla="val 3451"/>
              </a:avLst>
            </a:prstTxWarp>
            <a:spAutoFit/>
          </a:bodyPr>
          <a:lstStyle/>
          <a:p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Bold ITC" pitchFamily="34" charset="0"/>
              </a:rPr>
              <a:t>Sencillez, 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Bold ITC" pitchFamily="34" charset="0"/>
              </a:rPr>
              <a:t>sencillez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Bold ITC" pitchFamily="34" charset="0"/>
              </a:rPr>
              <a:t>, sencillez, 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Bold ITC" pitchFamily="34" charset="0"/>
              </a:rPr>
              <a:t>sencillez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Bold ITC" pitchFamily="34" charset="0"/>
              </a:rPr>
              <a:t>, 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Bold ITC" pitchFamily="34" charset="0"/>
              </a:rPr>
              <a:t>sencillez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Bold ITC" pitchFamily="34" charset="0"/>
              </a:rPr>
              <a:t>, sencillez, 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Bold ITC" pitchFamily="34" charset="0"/>
              </a:rPr>
              <a:t>sencillez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Bold ITC" pitchFamily="34" charset="0"/>
              </a:rPr>
              <a:t>, sencillez,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Bold ITC" pitchFamily="34" charset="0"/>
              </a:rPr>
              <a:t> sencillez…</a:t>
            </a:r>
            <a:endParaRPr lang="es-E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000232" y="1643054"/>
            <a:ext cx="5072098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Ubicuidad </a:t>
            </a:r>
          </a:p>
          <a:p>
            <a:pPr algn="ctr"/>
            <a:r>
              <a:rPr lang="es-E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Geocluster</a:t>
            </a:r>
            <a:r>
              <a:rPr lang="es-E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 </a:t>
            </a:r>
          </a:p>
          <a:p>
            <a:pPr algn="ctr"/>
            <a:r>
              <a:rPr lang="es-E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itchFamily="34" charset="0"/>
              </a:rPr>
              <a:t>Brokering</a:t>
            </a:r>
            <a:endParaRPr lang="es-ES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175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Protocolo </a:t>
            </a:r>
            <a:r>
              <a:rPr lang="es-ES" dirty="0" err="1" smtClean="0"/>
              <a:t>VxLAN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400" i="1" dirty="0" smtClean="0"/>
              <a:t>…haciendo visibles la nubes</a:t>
            </a:r>
            <a:endParaRPr lang="es-ES" i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85722" y="4822046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vDatacenter</a:t>
            </a:r>
            <a:r>
              <a:rPr lang="es-ES" dirty="0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 1</a:t>
            </a:r>
            <a:endParaRPr lang="es-ES" dirty="0">
              <a:solidFill>
                <a:schemeClr val="tx2"/>
              </a:solidFill>
              <a:latin typeface="Lucida Handwriting" pitchFamily="66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 bwMode="auto">
          <a:xfrm>
            <a:off x="357158" y="3393286"/>
            <a:ext cx="1857388" cy="1309697"/>
          </a:xfrm>
          <a:prstGeom prst="roundRect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ＭＳ Ｐゴシック" pitchFamily="58" charset="-128"/>
            </a:endParaRPr>
          </a:p>
        </p:txBody>
      </p:sp>
      <p:sp>
        <p:nvSpPr>
          <p:cNvPr id="6" name="5 Rectángulo redondeado"/>
          <p:cNvSpPr/>
          <p:nvPr/>
        </p:nvSpPr>
        <p:spPr bwMode="auto">
          <a:xfrm>
            <a:off x="571472" y="4167197"/>
            <a:ext cx="642942" cy="416722"/>
          </a:xfrm>
          <a:prstGeom prst="roundRect">
            <a:avLst>
              <a:gd name="adj" fmla="val 18221"/>
            </a:avLst>
          </a:prstGeom>
          <a:solidFill>
            <a:schemeClr val="accent3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000" dirty="0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VM </a:t>
            </a:r>
            <a:r>
              <a:rPr lang="es-ES" sz="1000" dirty="0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 1.1</a:t>
            </a:r>
            <a:endParaRPr lang="es-ES" sz="1000" dirty="0">
              <a:solidFill>
                <a:schemeClr val="tx2"/>
              </a:solidFill>
              <a:latin typeface="Lucida Handwriting" pitchFamily="66" charset="0"/>
              <a:cs typeface="Arial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 bwMode="auto">
          <a:xfrm>
            <a:off x="1357290" y="4167197"/>
            <a:ext cx="642942" cy="416722"/>
          </a:xfrm>
          <a:prstGeom prst="roundRect">
            <a:avLst>
              <a:gd name="adj" fmla="val 18221"/>
            </a:avLst>
          </a:prstGeom>
          <a:solidFill>
            <a:schemeClr val="accent3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000" dirty="0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VM </a:t>
            </a:r>
            <a:r>
              <a:rPr lang="es-ES" sz="1000" dirty="0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 1.2</a:t>
            </a:r>
            <a:endParaRPr lang="es-ES" sz="1000" dirty="0">
              <a:solidFill>
                <a:schemeClr val="tx2"/>
              </a:solidFill>
              <a:latin typeface="Lucida Handwriting" pitchFamily="66" charset="0"/>
              <a:cs typeface="Arial" pitchFamily="34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571472" y="3631412"/>
            <a:ext cx="928694" cy="238127"/>
            <a:chOff x="2071670" y="2214554"/>
            <a:chExt cx="928694" cy="285752"/>
          </a:xfrm>
        </p:grpSpPr>
        <p:sp>
          <p:nvSpPr>
            <p:cNvPr id="15" name="14 Rectángulo"/>
            <p:cNvSpPr/>
            <p:nvPr/>
          </p:nvSpPr>
          <p:spPr bwMode="auto">
            <a:xfrm>
              <a:off x="2071670" y="2214554"/>
              <a:ext cx="928694" cy="285752"/>
            </a:xfrm>
            <a:prstGeom prst="rect">
              <a:avLst/>
            </a:prstGeom>
            <a:noFill/>
            <a:ln w="25400" cap="sq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ＭＳ Ｐゴシック" pitchFamily="58" charset="-128"/>
              </a:endParaRPr>
            </a:p>
          </p:txBody>
        </p:sp>
        <p:sp>
          <p:nvSpPr>
            <p:cNvPr id="16" name="15 Rectángulo"/>
            <p:cNvSpPr/>
            <p:nvPr/>
          </p:nvSpPr>
          <p:spPr bwMode="auto">
            <a:xfrm>
              <a:off x="2143108" y="2357430"/>
              <a:ext cx="142876" cy="108000"/>
            </a:xfrm>
            <a:prstGeom prst="rect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ＭＳ Ｐゴシック" pitchFamily="58" charset="-128"/>
              </a:endParaRPr>
            </a:p>
          </p:txBody>
        </p:sp>
        <p:sp>
          <p:nvSpPr>
            <p:cNvPr id="17" name="16 Rectángulo"/>
            <p:cNvSpPr/>
            <p:nvPr/>
          </p:nvSpPr>
          <p:spPr bwMode="auto">
            <a:xfrm>
              <a:off x="2357422" y="2357430"/>
              <a:ext cx="142876" cy="108000"/>
            </a:xfrm>
            <a:prstGeom prst="rect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ＭＳ Ｐゴシック" pitchFamily="58" charset="-128"/>
              </a:endParaRPr>
            </a:p>
          </p:txBody>
        </p:sp>
        <p:sp>
          <p:nvSpPr>
            <p:cNvPr id="18" name="17 Rectángulo"/>
            <p:cNvSpPr/>
            <p:nvPr/>
          </p:nvSpPr>
          <p:spPr bwMode="auto">
            <a:xfrm>
              <a:off x="2571736" y="2357430"/>
              <a:ext cx="142876" cy="108000"/>
            </a:xfrm>
            <a:prstGeom prst="rect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ＭＳ Ｐゴシック" pitchFamily="58" charset="-128"/>
              </a:endParaRPr>
            </a:p>
          </p:txBody>
        </p:sp>
        <p:sp>
          <p:nvSpPr>
            <p:cNvPr id="19" name="18 Rectángulo"/>
            <p:cNvSpPr/>
            <p:nvPr/>
          </p:nvSpPr>
          <p:spPr bwMode="auto">
            <a:xfrm>
              <a:off x="2786050" y="2357430"/>
              <a:ext cx="142876" cy="108000"/>
            </a:xfrm>
            <a:prstGeom prst="rect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ＭＳ Ｐゴシック" pitchFamily="58" charset="-128"/>
              </a:endParaRPr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571472" y="3869538"/>
            <a:ext cx="928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vSwitch</a:t>
            </a:r>
            <a:r>
              <a:rPr lang="es-ES" sz="1100" dirty="0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 1</a:t>
            </a:r>
            <a:endParaRPr lang="es-ES" sz="1100" dirty="0">
              <a:solidFill>
                <a:schemeClr val="tx2"/>
              </a:solidFill>
              <a:latin typeface="Lucida Handwriting" pitchFamily="66" charset="0"/>
              <a:cs typeface="Arial" pitchFamily="34" charset="0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1000100" y="3155161"/>
            <a:ext cx="928694" cy="263776"/>
            <a:chOff x="2714612" y="3500438"/>
            <a:chExt cx="928694" cy="316530"/>
          </a:xfrm>
        </p:grpSpPr>
        <p:grpSp>
          <p:nvGrpSpPr>
            <p:cNvPr id="22" name="36 Grupo"/>
            <p:cNvGrpSpPr/>
            <p:nvPr/>
          </p:nvGrpSpPr>
          <p:grpSpPr>
            <a:xfrm>
              <a:off x="2714612" y="3500438"/>
              <a:ext cx="928694" cy="285752"/>
              <a:chOff x="2071670" y="2214554"/>
              <a:chExt cx="928694" cy="285752"/>
            </a:xfrm>
          </p:grpSpPr>
          <p:sp>
            <p:nvSpPr>
              <p:cNvPr id="24" name="23 Rectángulo"/>
              <p:cNvSpPr/>
              <p:nvPr/>
            </p:nvSpPr>
            <p:spPr bwMode="auto">
              <a:xfrm>
                <a:off x="2071670" y="2214554"/>
                <a:ext cx="928694" cy="285752"/>
              </a:xfrm>
              <a:prstGeom prst="rect">
                <a:avLst/>
              </a:prstGeom>
              <a:noFill/>
              <a:ln w="25400" cap="sq" cmpd="sng" algn="ctr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ＭＳ Ｐゴシック" pitchFamily="58" charset="-128"/>
                </a:endParaRPr>
              </a:p>
            </p:txBody>
          </p:sp>
          <p:sp>
            <p:nvSpPr>
              <p:cNvPr id="25" name="24 Rectángulo"/>
              <p:cNvSpPr/>
              <p:nvPr/>
            </p:nvSpPr>
            <p:spPr bwMode="auto">
              <a:xfrm>
                <a:off x="2143108" y="2350116"/>
                <a:ext cx="142876" cy="108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ＭＳ Ｐゴシック" pitchFamily="58" charset="-128"/>
                </a:endParaRPr>
              </a:p>
            </p:txBody>
          </p:sp>
          <p:sp>
            <p:nvSpPr>
              <p:cNvPr id="26" name="25 Rectángulo"/>
              <p:cNvSpPr/>
              <p:nvPr/>
            </p:nvSpPr>
            <p:spPr bwMode="auto">
              <a:xfrm>
                <a:off x="2357422" y="2350116"/>
                <a:ext cx="142876" cy="108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ＭＳ Ｐゴシック" pitchFamily="58" charset="-128"/>
                </a:endParaRPr>
              </a:p>
            </p:txBody>
          </p:sp>
        </p:grpSp>
        <p:sp>
          <p:nvSpPr>
            <p:cNvPr id="23" name="22 CuadroTexto"/>
            <p:cNvSpPr txBox="1"/>
            <p:nvPr/>
          </p:nvSpPr>
          <p:spPr>
            <a:xfrm>
              <a:off x="3286116" y="3539970"/>
              <a:ext cx="357190" cy="276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ES" sz="900" b="1" dirty="0" smtClean="0">
                  <a:solidFill>
                    <a:schemeClr val="tx2"/>
                  </a:solidFill>
                  <a:latin typeface="Arial Black" pitchFamily="34" charset="0"/>
                  <a:cs typeface="Arial" pitchFamily="34" charset="0"/>
                </a:rPr>
                <a:t>L3</a:t>
              </a:r>
              <a:endParaRPr lang="es-ES" sz="900" b="1" dirty="0">
                <a:solidFill>
                  <a:schemeClr val="tx2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sp>
        <p:nvSpPr>
          <p:cNvPr id="27" name="26 CuadroTexto"/>
          <p:cNvSpPr txBox="1"/>
          <p:nvPr/>
        </p:nvSpPr>
        <p:spPr>
          <a:xfrm>
            <a:off x="1000100" y="2928938"/>
            <a:ext cx="928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Router</a:t>
            </a:r>
            <a:r>
              <a:rPr lang="es-ES" sz="1100" dirty="0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 </a:t>
            </a:r>
            <a:r>
              <a:rPr lang="es-ES" sz="1100" dirty="0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1</a:t>
            </a:r>
            <a:endParaRPr lang="es-ES" sz="1100" dirty="0">
              <a:solidFill>
                <a:schemeClr val="tx2"/>
              </a:solidFill>
              <a:latin typeface="Lucida Handwriting" pitchFamily="66" charset="0"/>
              <a:cs typeface="Arial" pitchFamily="34" charset="0"/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3428992" y="1428740"/>
            <a:ext cx="2071702" cy="824745"/>
            <a:chOff x="2714612" y="1428736"/>
            <a:chExt cx="3643338" cy="1643074"/>
          </a:xfrm>
        </p:grpSpPr>
        <p:sp>
          <p:nvSpPr>
            <p:cNvPr id="36" name="35 Nube"/>
            <p:cNvSpPr/>
            <p:nvPr/>
          </p:nvSpPr>
          <p:spPr bwMode="auto">
            <a:xfrm>
              <a:off x="2714612" y="1428736"/>
              <a:ext cx="3643338" cy="1643074"/>
            </a:xfrm>
            <a:prstGeom prst="cloud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ＭＳ Ｐゴシック" pitchFamily="58" charset="-128"/>
              </a:endParaRPr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3594038" y="1855697"/>
              <a:ext cx="1884483" cy="858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 smtClean="0">
                  <a:solidFill>
                    <a:schemeClr val="tx2"/>
                  </a:solidFill>
                  <a:latin typeface="Lucida Handwriting" pitchFamily="66" charset="0"/>
                  <a:cs typeface="Arial" pitchFamily="34" charset="0"/>
                </a:rPr>
                <a:t>LA </a:t>
              </a:r>
              <a:r>
                <a:rPr lang="es-ES" sz="1100" dirty="0" smtClean="0">
                  <a:solidFill>
                    <a:schemeClr val="tx2"/>
                  </a:solidFill>
                  <a:latin typeface="Lucida Handwriting" pitchFamily="66" charset="0"/>
                  <a:cs typeface="Arial" pitchFamily="34" charset="0"/>
                </a:rPr>
                <a:t>CLOUD (L3)</a:t>
              </a:r>
              <a:endParaRPr lang="es-ES" sz="1100" dirty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endParaRPr>
            </a:p>
          </p:txBody>
        </p:sp>
      </p:grpSp>
      <p:grpSp>
        <p:nvGrpSpPr>
          <p:cNvPr id="74" name="73 Grupo"/>
          <p:cNvGrpSpPr/>
          <p:nvPr/>
        </p:nvGrpSpPr>
        <p:grpSpPr>
          <a:xfrm>
            <a:off x="1714480" y="3679038"/>
            <a:ext cx="285752" cy="119063"/>
            <a:chOff x="3143240" y="2214554"/>
            <a:chExt cx="428629" cy="214314"/>
          </a:xfrm>
        </p:grpSpPr>
        <p:sp>
          <p:nvSpPr>
            <p:cNvPr id="75" name="74 Elipse"/>
            <p:cNvSpPr/>
            <p:nvPr/>
          </p:nvSpPr>
          <p:spPr bwMode="auto">
            <a:xfrm>
              <a:off x="3143240" y="2214554"/>
              <a:ext cx="214314" cy="214314"/>
            </a:xfrm>
            <a:prstGeom prst="ellips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ＭＳ Ｐゴシック" pitchFamily="58" charset="-128"/>
              </a:endParaRPr>
            </a:p>
          </p:txBody>
        </p:sp>
        <p:cxnSp>
          <p:nvCxnSpPr>
            <p:cNvPr id="76" name="75 Conector recto"/>
            <p:cNvCxnSpPr>
              <a:stCxn id="75" idx="0"/>
            </p:cNvCxnSpPr>
            <p:nvPr/>
          </p:nvCxnSpPr>
          <p:spPr bwMode="auto">
            <a:xfrm rot="16200000" flipH="1">
              <a:off x="3375413" y="2089538"/>
              <a:ext cx="71440" cy="321473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7" name="76 Conector recto"/>
            <p:cNvCxnSpPr>
              <a:stCxn id="75" idx="5"/>
            </p:cNvCxnSpPr>
            <p:nvPr/>
          </p:nvCxnSpPr>
          <p:spPr bwMode="auto">
            <a:xfrm rot="5400000" flipH="1" flipV="1">
              <a:off x="3393273" y="2218887"/>
              <a:ext cx="111490" cy="24570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78" name="77 CuadroTexto"/>
          <p:cNvSpPr txBox="1"/>
          <p:nvPr/>
        </p:nvSpPr>
        <p:spPr>
          <a:xfrm>
            <a:off x="1571604" y="3857632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vTEP</a:t>
            </a:r>
            <a:endParaRPr lang="es-ES" sz="1100" dirty="0">
              <a:solidFill>
                <a:schemeClr val="tx2"/>
              </a:solidFill>
              <a:latin typeface="Lucida Handwriting" pitchFamily="66" charset="0"/>
              <a:cs typeface="Arial" pitchFamily="34" charset="0"/>
            </a:endParaRPr>
          </a:p>
        </p:txBody>
      </p:sp>
      <p:sp>
        <p:nvSpPr>
          <p:cNvPr id="79" name="78 CuadroTexto"/>
          <p:cNvSpPr txBox="1"/>
          <p:nvPr/>
        </p:nvSpPr>
        <p:spPr>
          <a:xfrm>
            <a:off x="6643702" y="4857764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vDatacenter</a:t>
            </a:r>
            <a:r>
              <a:rPr lang="es-ES" dirty="0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 </a:t>
            </a:r>
            <a:r>
              <a:rPr lang="es-ES" dirty="0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2</a:t>
            </a:r>
            <a:endParaRPr lang="es-ES" dirty="0">
              <a:solidFill>
                <a:schemeClr val="tx2"/>
              </a:solidFill>
              <a:latin typeface="Lucida Handwriting" pitchFamily="66" charset="0"/>
              <a:cs typeface="Arial" pitchFamily="34" charset="0"/>
            </a:endParaRPr>
          </a:p>
        </p:txBody>
      </p:sp>
      <p:sp>
        <p:nvSpPr>
          <p:cNvPr id="80" name="79 Rectángulo redondeado"/>
          <p:cNvSpPr/>
          <p:nvPr/>
        </p:nvSpPr>
        <p:spPr bwMode="auto">
          <a:xfrm>
            <a:off x="6715138" y="3429004"/>
            <a:ext cx="1857388" cy="1309697"/>
          </a:xfrm>
          <a:prstGeom prst="roundRect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ＭＳ Ｐゴシック" pitchFamily="58" charset="-128"/>
            </a:endParaRPr>
          </a:p>
        </p:txBody>
      </p:sp>
      <p:sp>
        <p:nvSpPr>
          <p:cNvPr id="81" name="80 Rectángulo redondeado"/>
          <p:cNvSpPr/>
          <p:nvPr/>
        </p:nvSpPr>
        <p:spPr bwMode="auto">
          <a:xfrm>
            <a:off x="6929452" y="4202915"/>
            <a:ext cx="642942" cy="416722"/>
          </a:xfrm>
          <a:prstGeom prst="roundRect">
            <a:avLst>
              <a:gd name="adj" fmla="val 18221"/>
            </a:avLst>
          </a:prstGeom>
          <a:solidFill>
            <a:schemeClr val="accent3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000" dirty="0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VM </a:t>
            </a:r>
            <a:r>
              <a:rPr lang="es-ES" sz="1000" dirty="0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 2.1</a:t>
            </a:r>
            <a:endParaRPr lang="es-ES" sz="1000" dirty="0">
              <a:solidFill>
                <a:schemeClr val="tx2"/>
              </a:solidFill>
              <a:latin typeface="Lucida Handwriting" pitchFamily="66" charset="0"/>
              <a:cs typeface="Arial" pitchFamily="34" charset="0"/>
            </a:endParaRPr>
          </a:p>
        </p:txBody>
      </p:sp>
      <p:sp>
        <p:nvSpPr>
          <p:cNvPr id="82" name="81 Rectángulo redondeado"/>
          <p:cNvSpPr/>
          <p:nvPr/>
        </p:nvSpPr>
        <p:spPr bwMode="auto">
          <a:xfrm>
            <a:off x="7715270" y="4202915"/>
            <a:ext cx="642942" cy="416722"/>
          </a:xfrm>
          <a:prstGeom prst="roundRect">
            <a:avLst>
              <a:gd name="adj" fmla="val 18221"/>
            </a:avLst>
          </a:prstGeom>
          <a:solidFill>
            <a:schemeClr val="accent3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000" dirty="0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VM </a:t>
            </a:r>
            <a:r>
              <a:rPr lang="es-ES" sz="1000" dirty="0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 2.2</a:t>
            </a:r>
            <a:endParaRPr lang="es-ES" sz="1000" dirty="0">
              <a:solidFill>
                <a:schemeClr val="tx2"/>
              </a:solidFill>
              <a:latin typeface="Lucida Handwriting" pitchFamily="66" charset="0"/>
              <a:cs typeface="Arial" pitchFamily="34" charset="0"/>
            </a:endParaRPr>
          </a:p>
        </p:txBody>
      </p:sp>
      <p:grpSp>
        <p:nvGrpSpPr>
          <p:cNvPr id="83" name="82 Grupo"/>
          <p:cNvGrpSpPr/>
          <p:nvPr/>
        </p:nvGrpSpPr>
        <p:grpSpPr>
          <a:xfrm>
            <a:off x="6929452" y="3667130"/>
            <a:ext cx="928694" cy="238127"/>
            <a:chOff x="2071670" y="2214554"/>
            <a:chExt cx="928694" cy="285752"/>
          </a:xfrm>
        </p:grpSpPr>
        <p:sp>
          <p:nvSpPr>
            <p:cNvPr id="84" name="83 Rectángulo"/>
            <p:cNvSpPr/>
            <p:nvPr/>
          </p:nvSpPr>
          <p:spPr bwMode="auto">
            <a:xfrm>
              <a:off x="2071670" y="2214554"/>
              <a:ext cx="928694" cy="285752"/>
            </a:xfrm>
            <a:prstGeom prst="rect">
              <a:avLst/>
            </a:prstGeom>
            <a:noFill/>
            <a:ln w="25400" cap="sq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ＭＳ Ｐゴシック" pitchFamily="58" charset="-128"/>
              </a:endParaRPr>
            </a:p>
          </p:txBody>
        </p:sp>
        <p:sp>
          <p:nvSpPr>
            <p:cNvPr id="85" name="84 Rectángulo"/>
            <p:cNvSpPr/>
            <p:nvPr/>
          </p:nvSpPr>
          <p:spPr bwMode="auto">
            <a:xfrm>
              <a:off x="2143108" y="2357430"/>
              <a:ext cx="142876" cy="108000"/>
            </a:xfrm>
            <a:prstGeom prst="rect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ＭＳ Ｐゴシック" pitchFamily="58" charset="-128"/>
              </a:endParaRPr>
            </a:p>
          </p:txBody>
        </p:sp>
        <p:sp>
          <p:nvSpPr>
            <p:cNvPr id="86" name="85 Rectángulo"/>
            <p:cNvSpPr/>
            <p:nvPr/>
          </p:nvSpPr>
          <p:spPr bwMode="auto">
            <a:xfrm>
              <a:off x="2357422" y="2357430"/>
              <a:ext cx="142876" cy="108000"/>
            </a:xfrm>
            <a:prstGeom prst="rect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ＭＳ Ｐゴシック" pitchFamily="58" charset="-128"/>
              </a:endParaRPr>
            </a:p>
          </p:txBody>
        </p:sp>
        <p:sp>
          <p:nvSpPr>
            <p:cNvPr id="87" name="86 Rectángulo"/>
            <p:cNvSpPr/>
            <p:nvPr/>
          </p:nvSpPr>
          <p:spPr bwMode="auto">
            <a:xfrm>
              <a:off x="2571736" y="2357430"/>
              <a:ext cx="142876" cy="108000"/>
            </a:xfrm>
            <a:prstGeom prst="rect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ＭＳ Ｐゴシック" pitchFamily="58" charset="-128"/>
              </a:endParaRPr>
            </a:p>
          </p:txBody>
        </p:sp>
        <p:sp>
          <p:nvSpPr>
            <p:cNvPr id="88" name="87 Rectángulo"/>
            <p:cNvSpPr/>
            <p:nvPr/>
          </p:nvSpPr>
          <p:spPr bwMode="auto">
            <a:xfrm>
              <a:off x="2786050" y="2357430"/>
              <a:ext cx="142876" cy="108000"/>
            </a:xfrm>
            <a:prstGeom prst="rect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ＭＳ Ｐゴシック" pitchFamily="58" charset="-128"/>
              </a:endParaRPr>
            </a:p>
          </p:txBody>
        </p:sp>
      </p:grpSp>
      <p:sp>
        <p:nvSpPr>
          <p:cNvPr id="89" name="88 CuadroTexto"/>
          <p:cNvSpPr txBox="1"/>
          <p:nvPr/>
        </p:nvSpPr>
        <p:spPr>
          <a:xfrm>
            <a:off x="6929452" y="3905256"/>
            <a:ext cx="928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vSwitch</a:t>
            </a:r>
            <a:r>
              <a:rPr lang="es-ES" sz="1100" dirty="0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 </a:t>
            </a:r>
            <a:r>
              <a:rPr lang="es-ES" sz="1100" dirty="0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2</a:t>
            </a:r>
            <a:endParaRPr lang="es-ES" sz="1100" dirty="0">
              <a:solidFill>
                <a:schemeClr val="tx2"/>
              </a:solidFill>
              <a:latin typeface="Lucida Handwriting" pitchFamily="66" charset="0"/>
              <a:cs typeface="Arial" pitchFamily="34" charset="0"/>
            </a:endParaRPr>
          </a:p>
        </p:txBody>
      </p:sp>
      <p:grpSp>
        <p:nvGrpSpPr>
          <p:cNvPr id="90" name="89 Grupo"/>
          <p:cNvGrpSpPr/>
          <p:nvPr/>
        </p:nvGrpSpPr>
        <p:grpSpPr>
          <a:xfrm>
            <a:off x="7358080" y="3190879"/>
            <a:ext cx="928694" cy="263776"/>
            <a:chOff x="2714612" y="3500438"/>
            <a:chExt cx="928694" cy="316530"/>
          </a:xfrm>
        </p:grpSpPr>
        <p:grpSp>
          <p:nvGrpSpPr>
            <p:cNvPr id="91" name="36 Grupo"/>
            <p:cNvGrpSpPr/>
            <p:nvPr/>
          </p:nvGrpSpPr>
          <p:grpSpPr>
            <a:xfrm>
              <a:off x="2714612" y="3500438"/>
              <a:ext cx="928694" cy="285752"/>
              <a:chOff x="2071670" y="2214554"/>
              <a:chExt cx="928694" cy="285752"/>
            </a:xfrm>
          </p:grpSpPr>
          <p:sp>
            <p:nvSpPr>
              <p:cNvPr id="93" name="92 Rectángulo"/>
              <p:cNvSpPr/>
              <p:nvPr/>
            </p:nvSpPr>
            <p:spPr bwMode="auto">
              <a:xfrm>
                <a:off x="2071670" y="2214554"/>
                <a:ext cx="928694" cy="285752"/>
              </a:xfrm>
              <a:prstGeom prst="rect">
                <a:avLst/>
              </a:prstGeom>
              <a:noFill/>
              <a:ln w="25400" cap="sq" cmpd="sng" algn="ctr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ＭＳ Ｐゴシック" pitchFamily="58" charset="-128"/>
                </a:endParaRPr>
              </a:p>
            </p:txBody>
          </p:sp>
          <p:sp>
            <p:nvSpPr>
              <p:cNvPr id="94" name="93 Rectángulo"/>
              <p:cNvSpPr/>
              <p:nvPr/>
            </p:nvSpPr>
            <p:spPr bwMode="auto">
              <a:xfrm>
                <a:off x="2143108" y="2350116"/>
                <a:ext cx="142876" cy="108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ＭＳ Ｐゴシック" pitchFamily="58" charset="-128"/>
                </a:endParaRPr>
              </a:p>
            </p:txBody>
          </p:sp>
          <p:sp>
            <p:nvSpPr>
              <p:cNvPr id="95" name="94 Rectángulo"/>
              <p:cNvSpPr/>
              <p:nvPr/>
            </p:nvSpPr>
            <p:spPr bwMode="auto">
              <a:xfrm>
                <a:off x="2357422" y="2350116"/>
                <a:ext cx="142876" cy="108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ＭＳ Ｐゴシック" pitchFamily="58" charset="-128"/>
                </a:endParaRPr>
              </a:p>
            </p:txBody>
          </p:sp>
        </p:grpSp>
        <p:sp>
          <p:nvSpPr>
            <p:cNvPr id="92" name="91 CuadroTexto"/>
            <p:cNvSpPr txBox="1"/>
            <p:nvPr/>
          </p:nvSpPr>
          <p:spPr>
            <a:xfrm>
              <a:off x="3286116" y="3539970"/>
              <a:ext cx="357190" cy="276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ES" sz="900" b="1" dirty="0" smtClean="0">
                  <a:solidFill>
                    <a:schemeClr val="tx2"/>
                  </a:solidFill>
                  <a:latin typeface="Arial Black" pitchFamily="34" charset="0"/>
                  <a:cs typeface="Arial" pitchFamily="34" charset="0"/>
                </a:rPr>
                <a:t>L3</a:t>
              </a:r>
              <a:endParaRPr lang="es-ES" sz="900" b="1" dirty="0">
                <a:solidFill>
                  <a:schemeClr val="tx2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sp>
        <p:nvSpPr>
          <p:cNvPr id="96" name="95 CuadroTexto"/>
          <p:cNvSpPr txBox="1"/>
          <p:nvPr/>
        </p:nvSpPr>
        <p:spPr>
          <a:xfrm>
            <a:off x="7358080" y="2964656"/>
            <a:ext cx="928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Router</a:t>
            </a:r>
            <a:r>
              <a:rPr lang="es-ES" sz="1100" dirty="0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 </a:t>
            </a:r>
            <a:r>
              <a:rPr lang="es-ES" sz="1100" dirty="0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2</a:t>
            </a:r>
            <a:endParaRPr lang="es-ES" sz="1100" dirty="0">
              <a:solidFill>
                <a:schemeClr val="tx2"/>
              </a:solidFill>
              <a:latin typeface="Lucida Handwriting" pitchFamily="66" charset="0"/>
              <a:cs typeface="Arial" pitchFamily="34" charset="0"/>
            </a:endParaRPr>
          </a:p>
        </p:txBody>
      </p:sp>
      <p:grpSp>
        <p:nvGrpSpPr>
          <p:cNvPr id="97" name="96 Grupo"/>
          <p:cNvGrpSpPr/>
          <p:nvPr/>
        </p:nvGrpSpPr>
        <p:grpSpPr>
          <a:xfrm>
            <a:off x="8072460" y="3714756"/>
            <a:ext cx="285752" cy="119063"/>
            <a:chOff x="3143240" y="2214554"/>
            <a:chExt cx="428629" cy="214314"/>
          </a:xfrm>
        </p:grpSpPr>
        <p:sp>
          <p:nvSpPr>
            <p:cNvPr id="98" name="97 Elipse"/>
            <p:cNvSpPr/>
            <p:nvPr/>
          </p:nvSpPr>
          <p:spPr bwMode="auto">
            <a:xfrm>
              <a:off x="3143240" y="2214554"/>
              <a:ext cx="214314" cy="214314"/>
            </a:xfrm>
            <a:prstGeom prst="ellips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ＭＳ Ｐゴシック" pitchFamily="58" charset="-128"/>
              </a:endParaRPr>
            </a:p>
          </p:txBody>
        </p:sp>
        <p:cxnSp>
          <p:nvCxnSpPr>
            <p:cNvPr id="99" name="98 Conector recto"/>
            <p:cNvCxnSpPr>
              <a:stCxn id="98" idx="0"/>
            </p:cNvCxnSpPr>
            <p:nvPr/>
          </p:nvCxnSpPr>
          <p:spPr bwMode="auto">
            <a:xfrm rot="16200000" flipH="1">
              <a:off x="3375413" y="2089538"/>
              <a:ext cx="71440" cy="321473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0" name="99 Conector recto"/>
            <p:cNvCxnSpPr>
              <a:stCxn id="98" idx="5"/>
            </p:cNvCxnSpPr>
            <p:nvPr/>
          </p:nvCxnSpPr>
          <p:spPr bwMode="auto">
            <a:xfrm rot="5400000" flipH="1" flipV="1">
              <a:off x="3393273" y="2218887"/>
              <a:ext cx="111490" cy="24570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01" name="100 CuadroTexto"/>
          <p:cNvSpPr txBox="1"/>
          <p:nvPr/>
        </p:nvSpPr>
        <p:spPr>
          <a:xfrm>
            <a:off x="7929584" y="3893350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vTEP</a:t>
            </a:r>
            <a:endParaRPr lang="es-ES" sz="1100" dirty="0">
              <a:solidFill>
                <a:schemeClr val="tx2"/>
              </a:solidFill>
              <a:latin typeface="Lucida Handwriting" pitchFamily="66" charset="0"/>
              <a:cs typeface="Arial" pitchFamily="34" charset="0"/>
            </a:endParaRPr>
          </a:p>
        </p:txBody>
      </p:sp>
      <p:cxnSp>
        <p:nvCxnSpPr>
          <p:cNvPr id="104" name="103 Conector recto de flecha"/>
          <p:cNvCxnSpPr>
            <a:stCxn id="23" idx="3"/>
            <a:endCxn id="36" idx="2"/>
          </p:cNvCxnSpPr>
          <p:nvPr/>
        </p:nvCxnSpPr>
        <p:spPr bwMode="auto">
          <a:xfrm flipV="1">
            <a:off x="1928794" y="1841113"/>
            <a:ext cx="1506624" cy="1462403"/>
          </a:xfrm>
          <a:prstGeom prst="straightConnector1">
            <a:avLst/>
          </a:prstGeom>
          <a:noFill/>
          <a:ln w="88900" cap="flat" cmpd="sng" algn="ctr">
            <a:solidFill>
              <a:schemeClr val="accent2"/>
            </a:solidFill>
            <a:prstDash val="solid"/>
            <a:round/>
            <a:headEnd type="none" w="sm" len="sm"/>
            <a:tailEnd type="oval" w="sm" len="sm"/>
          </a:ln>
          <a:effectLst/>
        </p:spPr>
      </p:cxnSp>
      <p:cxnSp>
        <p:nvCxnSpPr>
          <p:cNvPr id="107" name="106 Conector recto de flecha"/>
          <p:cNvCxnSpPr>
            <a:stCxn id="93" idx="1"/>
            <a:endCxn id="36" idx="0"/>
          </p:cNvCxnSpPr>
          <p:nvPr/>
        </p:nvCxnSpPr>
        <p:spPr bwMode="auto">
          <a:xfrm rot="10800000">
            <a:off x="5498968" y="1841113"/>
            <a:ext cx="1859112" cy="1468830"/>
          </a:xfrm>
          <a:prstGeom prst="straightConnector1">
            <a:avLst/>
          </a:prstGeom>
          <a:noFill/>
          <a:ln w="88900" cap="flat" cmpd="sng" algn="ctr">
            <a:solidFill>
              <a:schemeClr val="accent2"/>
            </a:solidFill>
            <a:prstDash val="solid"/>
            <a:round/>
            <a:headEnd type="none" w="sm" len="sm"/>
            <a:tailEnd type="oval" w="sm" len="sm"/>
          </a:ln>
          <a:effectLst/>
        </p:spPr>
      </p:cxnSp>
      <p:grpSp>
        <p:nvGrpSpPr>
          <p:cNvPr id="112" name="111 Grupo"/>
          <p:cNvGrpSpPr/>
          <p:nvPr/>
        </p:nvGrpSpPr>
        <p:grpSpPr>
          <a:xfrm>
            <a:off x="285720" y="1285864"/>
            <a:ext cx="1212191" cy="288000"/>
            <a:chOff x="285720" y="1285864"/>
            <a:chExt cx="1212191" cy="288000"/>
          </a:xfrm>
        </p:grpSpPr>
        <p:sp>
          <p:nvSpPr>
            <p:cNvPr id="108" name="107 Elipse"/>
            <p:cNvSpPr/>
            <p:nvPr/>
          </p:nvSpPr>
          <p:spPr bwMode="auto">
            <a:xfrm>
              <a:off x="285720" y="1285864"/>
              <a:ext cx="288000" cy="288000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ＭＳ Ｐゴシック" pitchFamily="58" charset="-128"/>
              </a:endParaRPr>
            </a:p>
          </p:txBody>
        </p:sp>
        <p:sp>
          <p:nvSpPr>
            <p:cNvPr id="109" name="108 CuadroTexto"/>
            <p:cNvSpPr txBox="1"/>
            <p:nvPr/>
          </p:nvSpPr>
          <p:spPr>
            <a:xfrm>
              <a:off x="285720" y="1285864"/>
              <a:ext cx="12121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err="1" smtClean="0">
                  <a:solidFill>
                    <a:schemeClr val="bg1"/>
                  </a:solidFill>
                </a:rPr>
                <a:t>Vx</a:t>
              </a:r>
              <a:r>
                <a:rPr lang="es-ES" sz="1200" dirty="0" err="1" smtClean="0"/>
                <a:t>LAN</a:t>
              </a:r>
              <a:r>
                <a:rPr lang="es-ES" sz="1200" dirty="0" smtClean="0"/>
                <a:t> 14</a:t>
              </a:r>
              <a:endParaRPr lang="es-ES" sz="1200" dirty="0"/>
            </a:p>
          </p:txBody>
        </p:sp>
      </p:grpSp>
      <p:grpSp>
        <p:nvGrpSpPr>
          <p:cNvPr id="113" name="112 Grupo"/>
          <p:cNvGrpSpPr/>
          <p:nvPr/>
        </p:nvGrpSpPr>
        <p:grpSpPr>
          <a:xfrm>
            <a:off x="285720" y="1643054"/>
            <a:ext cx="1214446" cy="288000"/>
            <a:chOff x="285720" y="1643054"/>
            <a:chExt cx="1214446" cy="288000"/>
          </a:xfrm>
        </p:grpSpPr>
        <p:sp>
          <p:nvSpPr>
            <p:cNvPr id="110" name="109 Elipse"/>
            <p:cNvSpPr/>
            <p:nvPr/>
          </p:nvSpPr>
          <p:spPr bwMode="auto">
            <a:xfrm>
              <a:off x="285720" y="1643054"/>
              <a:ext cx="288000" cy="288000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ＭＳ Ｐゴシック" pitchFamily="58" charset="-128"/>
              </a:endParaRPr>
            </a:p>
          </p:txBody>
        </p:sp>
        <p:sp>
          <p:nvSpPr>
            <p:cNvPr id="111" name="110 CuadroTexto"/>
            <p:cNvSpPr txBox="1"/>
            <p:nvPr/>
          </p:nvSpPr>
          <p:spPr>
            <a:xfrm>
              <a:off x="287975" y="1651807"/>
              <a:ext cx="12121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err="1" smtClean="0">
                  <a:solidFill>
                    <a:schemeClr val="bg1"/>
                  </a:solidFill>
                </a:rPr>
                <a:t>Vx</a:t>
              </a:r>
              <a:r>
                <a:rPr lang="es-ES" sz="1200" dirty="0" err="1" smtClean="0"/>
                <a:t>LAN</a:t>
              </a:r>
              <a:r>
                <a:rPr lang="es-ES" sz="1200" dirty="0" smtClean="0"/>
                <a:t> 21</a:t>
              </a:r>
              <a:endParaRPr lang="es-ES" sz="1200" dirty="0"/>
            </a:p>
          </p:txBody>
        </p:sp>
      </p:grpSp>
      <p:sp>
        <p:nvSpPr>
          <p:cNvPr id="114" name="113 Llamada rectangular redondeada"/>
          <p:cNvSpPr/>
          <p:nvPr/>
        </p:nvSpPr>
        <p:spPr bwMode="auto">
          <a:xfrm>
            <a:off x="2428860" y="4857764"/>
            <a:ext cx="2428892" cy="500066"/>
          </a:xfrm>
          <a:prstGeom prst="wedgeRoundRectCallout">
            <a:avLst>
              <a:gd name="adj1" fmla="val -68193"/>
              <a:gd name="adj2" fmla="val -275055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ＭＳ Ｐゴシック" pitchFamily="58" charset="-128"/>
              </a:rPr>
              <a:t>Join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ＭＳ Ｐゴシック" pitchFamily="58" charset="-128"/>
              </a:rPr>
              <a:t>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ＭＳ Ｐゴシック" pitchFamily="58" charset="-128"/>
              </a:rPr>
              <a:t>Multicast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ＭＳ Ｐゴシック" pitchFamily="58" charset="-128"/>
              </a:rPr>
              <a:t> 229.0.0.1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ＭＳ Ｐゴシック" pitchFamily="58" charset="-128"/>
              </a:rPr>
              <a:t>VxLAN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ＭＳ Ｐゴシック" pitchFamily="58" charset="-128"/>
              </a:rPr>
              <a:t> 14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Handwriting" pitchFamily="66" charset="0"/>
              <a:ea typeface="ＭＳ Ｐゴシック" pitchFamily="58" charset="-128"/>
            </a:endParaRPr>
          </a:p>
        </p:txBody>
      </p:sp>
      <p:sp>
        <p:nvSpPr>
          <p:cNvPr id="115" name="114 Elipse"/>
          <p:cNvSpPr/>
          <p:nvPr/>
        </p:nvSpPr>
        <p:spPr bwMode="auto">
          <a:xfrm flipH="1">
            <a:off x="1071538" y="3214690"/>
            <a:ext cx="142876" cy="142876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ＭＳ Ｐゴシック" pitchFamily="58" charset="-128"/>
            </a:endParaRPr>
          </a:p>
        </p:txBody>
      </p:sp>
      <p:sp>
        <p:nvSpPr>
          <p:cNvPr id="116" name="115 Elipse"/>
          <p:cNvSpPr/>
          <p:nvPr/>
        </p:nvSpPr>
        <p:spPr bwMode="auto">
          <a:xfrm flipH="1">
            <a:off x="7643834" y="3286128"/>
            <a:ext cx="142876" cy="142876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ＭＳ Ｐゴシック" pitchFamily="58" charset="-128"/>
            </a:endParaRPr>
          </a:p>
        </p:txBody>
      </p:sp>
      <p:sp>
        <p:nvSpPr>
          <p:cNvPr id="117" name="116 Llamada rectangular redondeada"/>
          <p:cNvSpPr/>
          <p:nvPr/>
        </p:nvSpPr>
        <p:spPr bwMode="auto">
          <a:xfrm>
            <a:off x="4214810" y="4857764"/>
            <a:ext cx="2428892" cy="500066"/>
          </a:xfrm>
          <a:prstGeom prst="wedgeRoundRectCallout">
            <a:avLst>
              <a:gd name="adj1" fmla="val 63738"/>
              <a:gd name="adj2" fmla="val -258873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ＭＳ Ｐゴシック" pitchFamily="58" charset="-128"/>
              </a:rPr>
              <a:t>Join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ＭＳ Ｐゴシック" pitchFamily="58" charset="-128"/>
              </a:rPr>
              <a:t>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ＭＳ Ｐゴシック" pitchFamily="58" charset="-128"/>
              </a:rPr>
              <a:t>Multicast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ＭＳ Ｐゴシック" pitchFamily="58" charset="-128"/>
              </a:rPr>
              <a:t> 229.0.0.1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ＭＳ Ｐゴシック" pitchFamily="58" charset="-128"/>
              </a:rPr>
              <a:t>VxLAN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  <a:ea typeface="ＭＳ Ｐゴシック" pitchFamily="58" charset="-128"/>
              </a:rPr>
              <a:t> 14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Handwriting" pitchFamily="66" charset="0"/>
              <a:ea typeface="ＭＳ Ｐゴシック" pitchFamily="58" charset="-128"/>
            </a:endParaRPr>
          </a:p>
        </p:txBody>
      </p:sp>
      <p:sp>
        <p:nvSpPr>
          <p:cNvPr id="118" name="117 CuadroTexto"/>
          <p:cNvSpPr txBox="1"/>
          <p:nvPr/>
        </p:nvSpPr>
        <p:spPr>
          <a:xfrm>
            <a:off x="3571868" y="4488432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vDatacenter</a:t>
            </a:r>
            <a:r>
              <a:rPr lang="es-ES" dirty="0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 </a:t>
            </a:r>
            <a:r>
              <a:rPr lang="es-ES" dirty="0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3</a:t>
            </a:r>
            <a:endParaRPr lang="es-ES" dirty="0">
              <a:solidFill>
                <a:schemeClr val="tx2"/>
              </a:solidFill>
              <a:latin typeface="Lucida Handwriting" pitchFamily="66" charset="0"/>
              <a:cs typeface="Arial" pitchFamily="34" charset="0"/>
            </a:endParaRPr>
          </a:p>
        </p:txBody>
      </p:sp>
      <p:sp>
        <p:nvSpPr>
          <p:cNvPr id="119" name="118 Rectángulo redondeado"/>
          <p:cNvSpPr/>
          <p:nvPr/>
        </p:nvSpPr>
        <p:spPr bwMode="auto">
          <a:xfrm>
            <a:off x="3643304" y="3059672"/>
            <a:ext cx="1857388" cy="1309697"/>
          </a:xfrm>
          <a:prstGeom prst="roundRect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ＭＳ Ｐゴシック" pitchFamily="58" charset="-128"/>
            </a:endParaRPr>
          </a:p>
        </p:txBody>
      </p:sp>
      <p:sp>
        <p:nvSpPr>
          <p:cNvPr id="120" name="119 Rectángulo redondeado"/>
          <p:cNvSpPr/>
          <p:nvPr/>
        </p:nvSpPr>
        <p:spPr bwMode="auto">
          <a:xfrm>
            <a:off x="3857618" y="3833583"/>
            <a:ext cx="642942" cy="416722"/>
          </a:xfrm>
          <a:prstGeom prst="roundRect">
            <a:avLst>
              <a:gd name="adj" fmla="val 18221"/>
            </a:avLst>
          </a:prstGeom>
          <a:solidFill>
            <a:schemeClr val="accent3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000" dirty="0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VM </a:t>
            </a:r>
            <a:r>
              <a:rPr lang="es-ES" sz="1000" dirty="0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 3.1</a:t>
            </a:r>
            <a:endParaRPr lang="es-ES" sz="1000" dirty="0">
              <a:solidFill>
                <a:schemeClr val="tx2"/>
              </a:solidFill>
              <a:latin typeface="Lucida Handwriting" pitchFamily="66" charset="0"/>
              <a:cs typeface="Arial" pitchFamily="34" charset="0"/>
            </a:endParaRPr>
          </a:p>
        </p:txBody>
      </p:sp>
      <p:sp>
        <p:nvSpPr>
          <p:cNvPr id="121" name="120 Rectángulo redondeado"/>
          <p:cNvSpPr/>
          <p:nvPr/>
        </p:nvSpPr>
        <p:spPr bwMode="auto">
          <a:xfrm>
            <a:off x="4643436" y="3833583"/>
            <a:ext cx="642942" cy="416722"/>
          </a:xfrm>
          <a:prstGeom prst="roundRect">
            <a:avLst>
              <a:gd name="adj" fmla="val 18221"/>
            </a:avLst>
          </a:prstGeom>
          <a:solidFill>
            <a:schemeClr val="accent3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000" dirty="0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VM </a:t>
            </a:r>
            <a:r>
              <a:rPr lang="es-ES" sz="1000" dirty="0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 3.2</a:t>
            </a:r>
            <a:endParaRPr lang="es-ES" sz="1000" dirty="0">
              <a:solidFill>
                <a:schemeClr val="tx2"/>
              </a:solidFill>
              <a:latin typeface="Lucida Handwriting" pitchFamily="66" charset="0"/>
              <a:cs typeface="Arial" pitchFamily="34" charset="0"/>
            </a:endParaRPr>
          </a:p>
        </p:txBody>
      </p:sp>
      <p:grpSp>
        <p:nvGrpSpPr>
          <p:cNvPr id="122" name="121 Grupo"/>
          <p:cNvGrpSpPr/>
          <p:nvPr/>
        </p:nvGrpSpPr>
        <p:grpSpPr>
          <a:xfrm>
            <a:off x="3857618" y="3297798"/>
            <a:ext cx="928694" cy="238127"/>
            <a:chOff x="2071670" y="2214554"/>
            <a:chExt cx="928694" cy="285752"/>
          </a:xfrm>
        </p:grpSpPr>
        <p:sp>
          <p:nvSpPr>
            <p:cNvPr id="123" name="122 Rectángulo"/>
            <p:cNvSpPr/>
            <p:nvPr/>
          </p:nvSpPr>
          <p:spPr bwMode="auto">
            <a:xfrm>
              <a:off x="2071670" y="2214554"/>
              <a:ext cx="928694" cy="285752"/>
            </a:xfrm>
            <a:prstGeom prst="rect">
              <a:avLst/>
            </a:prstGeom>
            <a:noFill/>
            <a:ln w="25400" cap="sq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ＭＳ Ｐゴシック" pitchFamily="58" charset="-128"/>
              </a:endParaRPr>
            </a:p>
          </p:txBody>
        </p:sp>
        <p:sp>
          <p:nvSpPr>
            <p:cNvPr id="124" name="123 Rectángulo"/>
            <p:cNvSpPr/>
            <p:nvPr/>
          </p:nvSpPr>
          <p:spPr bwMode="auto">
            <a:xfrm>
              <a:off x="2143108" y="2357430"/>
              <a:ext cx="142876" cy="108000"/>
            </a:xfrm>
            <a:prstGeom prst="rect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ＭＳ Ｐゴシック" pitchFamily="58" charset="-128"/>
              </a:endParaRPr>
            </a:p>
          </p:txBody>
        </p:sp>
        <p:sp>
          <p:nvSpPr>
            <p:cNvPr id="125" name="124 Rectángulo"/>
            <p:cNvSpPr/>
            <p:nvPr/>
          </p:nvSpPr>
          <p:spPr bwMode="auto">
            <a:xfrm>
              <a:off x="2357422" y="2357430"/>
              <a:ext cx="142876" cy="108000"/>
            </a:xfrm>
            <a:prstGeom prst="rect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ＭＳ Ｐゴシック" pitchFamily="58" charset="-128"/>
              </a:endParaRPr>
            </a:p>
          </p:txBody>
        </p:sp>
        <p:sp>
          <p:nvSpPr>
            <p:cNvPr id="126" name="125 Rectángulo"/>
            <p:cNvSpPr/>
            <p:nvPr/>
          </p:nvSpPr>
          <p:spPr bwMode="auto">
            <a:xfrm>
              <a:off x="2571736" y="2357430"/>
              <a:ext cx="142876" cy="108000"/>
            </a:xfrm>
            <a:prstGeom prst="rect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ＭＳ Ｐゴシック" pitchFamily="58" charset="-128"/>
              </a:endParaRPr>
            </a:p>
          </p:txBody>
        </p:sp>
        <p:sp>
          <p:nvSpPr>
            <p:cNvPr id="127" name="126 Rectángulo"/>
            <p:cNvSpPr/>
            <p:nvPr/>
          </p:nvSpPr>
          <p:spPr bwMode="auto">
            <a:xfrm>
              <a:off x="2786050" y="2357430"/>
              <a:ext cx="142876" cy="108000"/>
            </a:xfrm>
            <a:prstGeom prst="rect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ＭＳ Ｐゴシック" pitchFamily="58" charset="-128"/>
              </a:endParaRPr>
            </a:p>
          </p:txBody>
        </p:sp>
      </p:grpSp>
      <p:sp>
        <p:nvSpPr>
          <p:cNvPr id="128" name="127 CuadroTexto"/>
          <p:cNvSpPr txBox="1"/>
          <p:nvPr/>
        </p:nvSpPr>
        <p:spPr>
          <a:xfrm>
            <a:off x="3857618" y="3535924"/>
            <a:ext cx="928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vSwitch</a:t>
            </a:r>
            <a:r>
              <a:rPr lang="es-ES" sz="1100" dirty="0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 </a:t>
            </a:r>
            <a:r>
              <a:rPr lang="es-ES" sz="1100" dirty="0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3</a:t>
            </a:r>
            <a:endParaRPr lang="es-ES" sz="1100" dirty="0">
              <a:solidFill>
                <a:schemeClr val="tx2"/>
              </a:solidFill>
              <a:latin typeface="Lucida Handwriting" pitchFamily="66" charset="0"/>
              <a:cs typeface="Arial" pitchFamily="34" charset="0"/>
            </a:endParaRPr>
          </a:p>
        </p:txBody>
      </p:sp>
      <p:grpSp>
        <p:nvGrpSpPr>
          <p:cNvPr id="129" name="128 Grupo"/>
          <p:cNvGrpSpPr/>
          <p:nvPr/>
        </p:nvGrpSpPr>
        <p:grpSpPr>
          <a:xfrm>
            <a:off x="4286246" y="2821547"/>
            <a:ext cx="928694" cy="263776"/>
            <a:chOff x="2714612" y="3500438"/>
            <a:chExt cx="928694" cy="316530"/>
          </a:xfrm>
        </p:grpSpPr>
        <p:grpSp>
          <p:nvGrpSpPr>
            <p:cNvPr id="130" name="36 Grupo"/>
            <p:cNvGrpSpPr/>
            <p:nvPr/>
          </p:nvGrpSpPr>
          <p:grpSpPr>
            <a:xfrm>
              <a:off x="2714612" y="3500438"/>
              <a:ext cx="928694" cy="285752"/>
              <a:chOff x="2071670" y="2214554"/>
              <a:chExt cx="928694" cy="285752"/>
            </a:xfrm>
          </p:grpSpPr>
          <p:sp>
            <p:nvSpPr>
              <p:cNvPr id="132" name="131 Rectángulo"/>
              <p:cNvSpPr/>
              <p:nvPr/>
            </p:nvSpPr>
            <p:spPr bwMode="auto">
              <a:xfrm>
                <a:off x="2071670" y="2214554"/>
                <a:ext cx="928694" cy="285752"/>
              </a:xfrm>
              <a:prstGeom prst="rect">
                <a:avLst/>
              </a:prstGeom>
              <a:noFill/>
              <a:ln w="25400" cap="sq" cmpd="sng" algn="ctr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ＭＳ Ｐゴシック" pitchFamily="58" charset="-128"/>
                </a:endParaRPr>
              </a:p>
            </p:txBody>
          </p:sp>
          <p:sp>
            <p:nvSpPr>
              <p:cNvPr id="133" name="132 Rectángulo"/>
              <p:cNvSpPr/>
              <p:nvPr/>
            </p:nvSpPr>
            <p:spPr bwMode="auto">
              <a:xfrm>
                <a:off x="2143108" y="2350116"/>
                <a:ext cx="142876" cy="108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ＭＳ Ｐゴシック" pitchFamily="58" charset="-128"/>
                </a:endParaRPr>
              </a:p>
            </p:txBody>
          </p:sp>
          <p:sp>
            <p:nvSpPr>
              <p:cNvPr id="134" name="133 Rectángulo"/>
              <p:cNvSpPr/>
              <p:nvPr/>
            </p:nvSpPr>
            <p:spPr bwMode="auto">
              <a:xfrm>
                <a:off x="2357422" y="2350116"/>
                <a:ext cx="142876" cy="108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ＭＳ Ｐゴシック" pitchFamily="58" charset="-128"/>
                </a:endParaRPr>
              </a:p>
            </p:txBody>
          </p:sp>
        </p:grpSp>
        <p:sp>
          <p:nvSpPr>
            <p:cNvPr id="131" name="130 CuadroTexto"/>
            <p:cNvSpPr txBox="1"/>
            <p:nvPr/>
          </p:nvSpPr>
          <p:spPr>
            <a:xfrm>
              <a:off x="3286116" y="3539970"/>
              <a:ext cx="357190" cy="276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ES" sz="900" b="1" dirty="0" smtClean="0">
                  <a:solidFill>
                    <a:schemeClr val="tx2"/>
                  </a:solidFill>
                  <a:latin typeface="Arial Black" pitchFamily="34" charset="0"/>
                  <a:cs typeface="Arial" pitchFamily="34" charset="0"/>
                </a:rPr>
                <a:t>L3</a:t>
              </a:r>
              <a:endParaRPr lang="es-ES" sz="900" b="1" dirty="0">
                <a:solidFill>
                  <a:schemeClr val="tx2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sp>
        <p:nvSpPr>
          <p:cNvPr id="135" name="134 CuadroTexto"/>
          <p:cNvSpPr txBox="1"/>
          <p:nvPr/>
        </p:nvSpPr>
        <p:spPr>
          <a:xfrm>
            <a:off x="4286246" y="2595324"/>
            <a:ext cx="928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Router</a:t>
            </a:r>
            <a:r>
              <a:rPr lang="es-ES" sz="1100" dirty="0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 </a:t>
            </a:r>
            <a:r>
              <a:rPr lang="es-ES" sz="1100" dirty="0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3</a:t>
            </a:r>
            <a:endParaRPr lang="es-ES" sz="1100" dirty="0">
              <a:solidFill>
                <a:schemeClr val="tx2"/>
              </a:solidFill>
              <a:latin typeface="Lucida Handwriting" pitchFamily="66" charset="0"/>
              <a:cs typeface="Arial" pitchFamily="34" charset="0"/>
            </a:endParaRPr>
          </a:p>
        </p:txBody>
      </p:sp>
      <p:grpSp>
        <p:nvGrpSpPr>
          <p:cNvPr id="136" name="135 Grupo"/>
          <p:cNvGrpSpPr/>
          <p:nvPr/>
        </p:nvGrpSpPr>
        <p:grpSpPr>
          <a:xfrm>
            <a:off x="5000626" y="3345424"/>
            <a:ext cx="285752" cy="119063"/>
            <a:chOff x="3143240" y="2214554"/>
            <a:chExt cx="428629" cy="214314"/>
          </a:xfrm>
        </p:grpSpPr>
        <p:sp>
          <p:nvSpPr>
            <p:cNvPr id="137" name="136 Elipse"/>
            <p:cNvSpPr/>
            <p:nvPr/>
          </p:nvSpPr>
          <p:spPr bwMode="auto">
            <a:xfrm>
              <a:off x="3143240" y="2214554"/>
              <a:ext cx="214314" cy="214314"/>
            </a:xfrm>
            <a:prstGeom prst="ellips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ＭＳ Ｐゴシック" pitchFamily="58" charset="-128"/>
              </a:endParaRPr>
            </a:p>
          </p:txBody>
        </p:sp>
        <p:cxnSp>
          <p:nvCxnSpPr>
            <p:cNvPr id="138" name="137 Conector recto"/>
            <p:cNvCxnSpPr>
              <a:stCxn id="137" idx="0"/>
            </p:cNvCxnSpPr>
            <p:nvPr/>
          </p:nvCxnSpPr>
          <p:spPr bwMode="auto">
            <a:xfrm rot="16200000" flipH="1">
              <a:off x="3375413" y="2089538"/>
              <a:ext cx="71440" cy="321473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39" name="138 Conector recto"/>
            <p:cNvCxnSpPr>
              <a:stCxn id="137" idx="5"/>
            </p:cNvCxnSpPr>
            <p:nvPr/>
          </p:nvCxnSpPr>
          <p:spPr bwMode="auto">
            <a:xfrm rot="5400000" flipH="1" flipV="1">
              <a:off x="3393273" y="2218887"/>
              <a:ext cx="111490" cy="245700"/>
            </a:xfrm>
            <a:prstGeom prst="lin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40" name="139 CuadroTexto"/>
          <p:cNvSpPr txBox="1"/>
          <p:nvPr/>
        </p:nvSpPr>
        <p:spPr>
          <a:xfrm>
            <a:off x="4857750" y="3524018"/>
            <a:ext cx="57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chemeClr val="tx2"/>
                </a:solidFill>
                <a:latin typeface="Lucida Handwriting" pitchFamily="66" charset="0"/>
                <a:cs typeface="Arial" pitchFamily="34" charset="0"/>
              </a:rPr>
              <a:t>vTEP</a:t>
            </a:r>
            <a:endParaRPr lang="es-ES" sz="1100" dirty="0">
              <a:solidFill>
                <a:schemeClr val="tx2"/>
              </a:solidFill>
              <a:latin typeface="Lucida Handwriting" pitchFamily="66" charset="0"/>
              <a:cs typeface="Arial" pitchFamily="34" charset="0"/>
            </a:endParaRPr>
          </a:p>
        </p:txBody>
      </p:sp>
      <p:sp>
        <p:nvSpPr>
          <p:cNvPr id="141" name="140 Elipse"/>
          <p:cNvSpPr/>
          <p:nvPr/>
        </p:nvSpPr>
        <p:spPr bwMode="auto">
          <a:xfrm flipH="1">
            <a:off x="4572000" y="2916796"/>
            <a:ext cx="142876" cy="142876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ＭＳ Ｐゴシック" pitchFamily="58" charset="-128"/>
            </a:endParaRPr>
          </a:p>
        </p:txBody>
      </p:sp>
      <p:cxnSp>
        <p:nvCxnSpPr>
          <p:cNvPr id="142" name="141 Conector recto de flecha"/>
          <p:cNvCxnSpPr>
            <a:stCxn id="135" idx="0"/>
            <a:endCxn id="36" idx="1"/>
          </p:cNvCxnSpPr>
          <p:nvPr/>
        </p:nvCxnSpPr>
        <p:spPr bwMode="auto">
          <a:xfrm rot="16200000" flipV="1">
            <a:off x="4436360" y="2281091"/>
            <a:ext cx="342717" cy="285750"/>
          </a:xfrm>
          <a:prstGeom prst="straightConnector1">
            <a:avLst/>
          </a:prstGeom>
          <a:noFill/>
          <a:ln w="88900" cap="flat" cmpd="sng" algn="ctr">
            <a:solidFill>
              <a:schemeClr val="accent2"/>
            </a:solidFill>
            <a:prstDash val="solid"/>
            <a:round/>
            <a:headEnd type="none" w="sm" len="sm"/>
            <a:tailEnd type="oval" w="sm" len="sm"/>
          </a:ln>
          <a:effectLst/>
        </p:spPr>
      </p:cxnSp>
      <p:sp>
        <p:nvSpPr>
          <p:cNvPr id="146" name="145 Flecha curvada hacia abajo"/>
          <p:cNvSpPr/>
          <p:nvPr/>
        </p:nvSpPr>
        <p:spPr bwMode="auto">
          <a:xfrm>
            <a:off x="2000232" y="2428872"/>
            <a:ext cx="2714644" cy="785818"/>
          </a:xfrm>
          <a:prstGeom prst="curvedDownArrow">
            <a:avLst>
              <a:gd name="adj1" fmla="val 39191"/>
              <a:gd name="adj2" fmla="val 82178"/>
              <a:gd name="adj3" fmla="val 28089"/>
            </a:avLst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ＭＳ Ｐゴシック" pitchFamily="58" charset="-128"/>
            </a:endParaRPr>
          </a:p>
        </p:txBody>
      </p:sp>
      <p:sp>
        <p:nvSpPr>
          <p:cNvPr id="147" name="146 Flecha curvada hacia abajo"/>
          <p:cNvSpPr/>
          <p:nvPr/>
        </p:nvSpPr>
        <p:spPr bwMode="auto">
          <a:xfrm>
            <a:off x="2000232" y="2071682"/>
            <a:ext cx="5357850" cy="1143008"/>
          </a:xfrm>
          <a:prstGeom prst="curvedDownArrow">
            <a:avLst>
              <a:gd name="adj1" fmla="val 23859"/>
              <a:gd name="adj2" fmla="val 59342"/>
              <a:gd name="adj3" fmla="val 25000"/>
            </a:avLst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Handwriting" pitchFamily="66" charset="0"/>
              <a:ea typeface="ＭＳ Ｐゴシック" pitchFamily="58" charset="-128"/>
            </a:endParaRPr>
          </a:p>
        </p:txBody>
      </p:sp>
      <p:sp>
        <p:nvSpPr>
          <p:cNvPr id="148" name="147 Flecha curvada hacia arriba"/>
          <p:cNvSpPr/>
          <p:nvPr/>
        </p:nvSpPr>
        <p:spPr bwMode="auto">
          <a:xfrm flipH="1">
            <a:off x="714348" y="4714888"/>
            <a:ext cx="7500990" cy="714380"/>
          </a:xfrm>
          <a:prstGeom prst="curvedUpArrow">
            <a:avLst>
              <a:gd name="adj1" fmla="val 56221"/>
              <a:gd name="adj2" fmla="val 105060"/>
              <a:gd name="adj3" fmla="val 25000"/>
            </a:avLst>
          </a:prstGeom>
          <a:solidFill>
            <a:srgbClr val="7030A0"/>
          </a:solidFill>
          <a:ln w="25400" cap="flat" cmpd="sng" algn="ctr">
            <a:noFill/>
            <a:prstDash val="solid"/>
            <a:round/>
            <a:headEnd type="stealth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ＭＳ Ｐゴシック" pitchFamily="58" charset="-128"/>
            </a:endParaRPr>
          </a:p>
        </p:txBody>
      </p:sp>
      <p:sp>
        <p:nvSpPr>
          <p:cNvPr id="149" name="148 Rectángulo"/>
          <p:cNvSpPr/>
          <p:nvPr/>
        </p:nvSpPr>
        <p:spPr>
          <a:xfrm>
            <a:off x="2571736" y="2285996"/>
            <a:ext cx="41537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100" dirty="0" smtClean="0">
                <a:latin typeface="Lucida Handwriting" pitchFamily="66" charset="0"/>
                <a:ea typeface="ＭＳ Ｐゴシック" pitchFamily="58" charset="-128"/>
              </a:rPr>
              <a:t>VM1.1 a VM2.2 - Resolución </a:t>
            </a:r>
            <a:r>
              <a:rPr lang="es-ES" sz="1100" dirty="0" smtClean="0">
                <a:latin typeface="Lucida Handwriting" pitchFamily="66" charset="0"/>
                <a:ea typeface="ＭＳ Ｐゴシック" pitchFamily="58" charset="-128"/>
              </a:rPr>
              <a:t>MAC, vía </a:t>
            </a:r>
            <a:r>
              <a:rPr lang="es-ES" sz="1100" dirty="0" err="1" smtClean="0">
                <a:latin typeface="Lucida Handwriting" pitchFamily="66" charset="0"/>
                <a:ea typeface="ＭＳ Ｐゴシック" pitchFamily="58" charset="-128"/>
              </a:rPr>
              <a:t>Multicast</a:t>
            </a:r>
            <a:r>
              <a:rPr lang="es-ES" sz="1100" dirty="0" smtClean="0">
                <a:latin typeface="Lucida Handwriting" pitchFamily="66" charset="0"/>
                <a:ea typeface="ＭＳ Ｐゴシック" pitchFamily="58" charset="-128"/>
              </a:rPr>
              <a:t> L3</a:t>
            </a:r>
          </a:p>
        </p:txBody>
      </p:sp>
      <p:sp>
        <p:nvSpPr>
          <p:cNvPr id="150" name="149 Rectángulo"/>
          <p:cNvSpPr/>
          <p:nvPr/>
        </p:nvSpPr>
        <p:spPr>
          <a:xfrm>
            <a:off x="1071538" y="5357830"/>
            <a:ext cx="7143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100" dirty="0" smtClean="0">
                <a:latin typeface="Lucida Handwriting" pitchFamily="66" charset="0"/>
                <a:ea typeface="ＭＳ Ｐゴシック" pitchFamily="58" charset="-128"/>
              </a:rPr>
              <a:t>Envío </a:t>
            </a:r>
            <a:r>
              <a:rPr lang="es-ES" sz="1100" dirty="0" err="1" smtClean="0">
                <a:latin typeface="Lucida Handwriting" pitchFamily="66" charset="0"/>
                <a:ea typeface="ＭＳ Ｐゴシック" pitchFamily="58" charset="-128"/>
              </a:rPr>
              <a:t>Unicast</a:t>
            </a:r>
            <a:r>
              <a:rPr lang="es-ES" sz="1100" dirty="0" smtClean="0">
                <a:latin typeface="Lucida Handwriting" pitchFamily="66" charset="0"/>
                <a:ea typeface="ＭＳ Ｐゴシック" pitchFamily="58" charset="-128"/>
              </a:rPr>
              <a:t>  VM2.2 a VM1.1 vía </a:t>
            </a:r>
            <a:r>
              <a:rPr lang="es-ES" sz="1100" dirty="0" err="1" smtClean="0">
                <a:latin typeface="Lucida Handwriting" pitchFamily="66" charset="0"/>
                <a:ea typeface="ＭＳ Ｐゴシック" pitchFamily="58" charset="-128"/>
              </a:rPr>
              <a:t>VxLAN</a:t>
            </a:r>
            <a:r>
              <a:rPr lang="es-ES" sz="1100" dirty="0" smtClean="0">
                <a:latin typeface="Lucida Handwriting" pitchFamily="66" charset="0"/>
                <a:ea typeface="ＭＳ Ｐゴシック" pitchFamily="58" charset="-128"/>
              </a:rPr>
              <a:t> GW y memorización de MAC y </a:t>
            </a:r>
            <a:r>
              <a:rPr lang="es-ES" sz="1100" dirty="0" err="1" smtClean="0">
                <a:latin typeface="Lucida Handwriting" pitchFamily="66" charset="0"/>
                <a:ea typeface="ＭＳ Ｐゴシック" pitchFamily="58" charset="-128"/>
              </a:rPr>
              <a:t>vTEP</a:t>
            </a:r>
            <a:endParaRPr lang="es-ES" sz="1100" dirty="0" smtClean="0">
              <a:latin typeface="Lucida Handwriting" pitchFamily="66" charset="0"/>
              <a:ea typeface="ＭＳ Ｐゴシック" pitchFamily="58" charset="-128"/>
            </a:endParaRPr>
          </a:p>
        </p:txBody>
      </p:sp>
      <p:sp>
        <p:nvSpPr>
          <p:cNvPr id="151" name="150 Elipse"/>
          <p:cNvSpPr/>
          <p:nvPr/>
        </p:nvSpPr>
        <p:spPr bwMode="auto">
          <a:xfrm flipH="1">
            <a:off x="1285852" y="3214690"/>
            <a:ext cx="142876" cy="142876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ＭＳ Ｐゴシック" pitchFamily="58" charset="-128"/>
            </a:endParaRPr>
          </a:p>
        </p:txBody>
      </p:sp>
      <p:sp>
        <p:nvSpPr>
          <p:cNvPr id="152" name="151 Elipse"/>
          <p:cNvSpPr/>
          <p:nvPr/>
        </p:nvSpPr>
        <p:spPr bwMode="auto">
          <a:xfrm flipH="1">
            <a:off x="7429520" y="3286128"/>
            <a:ext cx="142876" cy="142876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ＭＳ Ｐゴシック" pitchFamily="58" charset="-128"/>
            </a:endParaRPr>
          </a:p>
        </p:txBody>
      </p:sp>
      <p:sp>
        <p:nvSpPr>
          <p:cNvPr id="153" name="152 Rectángulo redondeado"/>
          <p:cNvSpPr/>
          <p:nvPr/>
        </p:nvSpPr>
        <p:spPr bwMode="auto">
          <a:xfrm>
            <a:off x="357158" y="3571880"/>
            <a:ext cx="1857388" cy="523879"/>
          </a:xfrm>
          <a:prstGeom prst="roundRect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ＭＳ Ｐゴシック" pitchFamily="58" charset="-128"/>
            </a:endParaRPr>
          </a:p>
        </p:txBody>
      </p:sp>
      <p:sp>
        <p:nvSpPr>
          <p:cNvPr id="154" name="153 CuadroTexto"/>
          <p:cNvSpPr txBox="1"/>
          <p:nvPr/>
        </p:nvSpPr>
        <p:spPr>
          <a:xfrm>
            <a:off x="428596" y="3714756"/>
            <a:ext cx="164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err="1" smtClean="0">
                <a:latin typeface="Lucida Handwriting" pitchFamily="66" charset="0"/>
              </a:rPr>
              <a:t>VxLAN</a:t>
            </a:r>
            <a:r>
              <a:rPr lang="es-ES" sz="1200" b="1" dirty="0" smtClean="0">
                <a:latin typeface="Lucida Handwriting" pitchFamily="66" charset="0"/>
              </a:rPr>
              <a:t> Gateway</a:t>
            </a:r>
            <a:endParaRPr lang="es-ES" sz="1200" b="1" dirty="0"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4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69" dur="indefinite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50"/>
                            </p:stCondLst>
                            <p:childTnLst>
                              <p:par>
                                <p:cTn id="10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250"/>
                            </p:stCondLst>
                            <p:childTnLst>
                              <p:par>
                                <p:cTn id="10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750"/>
                            </p:stCondLst>
                            <p:childTnLst>
                              <p:par>
                                <p:cTn id="10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250"/>
                            </p:stCondLst>
                            <p:childTnLst>
                              <p:par>
                                <p:cTn id="1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750"/>
                            </p:stCondLst>
                            <p:childTnLst>
                              <p:par>
                                <p:cTn id="1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6" dur="8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7" dur="8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8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20"/>
                            </p:stCondLst>
                            <p:childTnLst>
                              <p:par>
                                <p:cTn id="19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20"/>
                            </p:stCondLst>
                            <p:childTnLst>
                              <p:par>
                                <p:cTn id="19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20"/>
                            </p:stCondLst>
                            <p:childTnLst>
                              <p:par>
                                <p:cTn id="19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20"/>
                            </p:stCondLst>
                            <p:childTnLst>
                              <p:par>
                                <p:cTn id="20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4" dur="8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5" dur="8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8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880"/>
                            </p:stCondLst>
                            <p:childTnLst>
                              <p:par>
                                <p:cTn id="20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380"/>
                            </p:stCondLst>
                            <p:childTnLst>
                              <p:par>
                                <p:cTn id="2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4" dur="8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5" dur="8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8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700"/>
                            </p:stCondLst>
                            <p:childTnLst>
                              <p:par>
                                <p:cTn id="2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4" dur="8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5" dur="8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8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4400"/>
                            </p:stCondLst>
                            <p:childTnLst>
                              <p:par>
                                <p:cTn id="2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900"/>
                            </p:stCondLst>
                            <p:childTnLst>
                              <p:par>
                                <p:cTn id="2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9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25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6" dur="10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7" dur="50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000"/>
                            </p:stCondLst>
                            <p:childTnLst>
                              <p:par>
                                <p:cTn id="26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0" dur="100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" dur="500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4" dur="10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5" dur="50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6" dur="2000" fill="hold"/>
                                        <p:tgtEl>
                                          <p:spTgt spid="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9" dur="10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50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000"/>
                            </p:stCondLst>
                            <p:childTnLst>
                              <p:par>
                                <p:cTn id="30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3" dur="100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4" dur="500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6" grpId="1" animBg="1"/>
      <p:bldP spid="7" grpId="0" animBg="1"/>
      <p:bldP spid="20" grpId="0"/>
      <p:bldP spid="27" grpId="0"/>
      <p:bldP spid="78" grpId="0"/>
      <p:bldP spid="79" grpId="0"/>
      <p:bldP spid="80" grpId="0" animBg="1"/>
      <p:bldP spid="81" grpId="0" animBg="1"/>
      <p:bldP spid="82" grpId="0" animBg="1"/>
      <p:bldP spid="82" grpId="1" animBg="1"/>
      <p:bldP spid="89" grpId="0"/>
      <p:bldP spid="96" grpId="0"/>
      <p:bldP spid="101" grpId="0"/>
      <p:bldP spid="114" grpId="0" animBg="1"/>
      <p:bldP spid="114" grpId="1" animBg="1"/>
      <p:bldP spid="115" grpId="0" animBg="1"/>
      <p:bldP spid="116" grpId="0" animBg="1"/>
      <p:bldP spid="117" grpId="0" animBg="1"/>
      <p:bldP spid="117" grpId="1" animBg="1"/>
      <p:bldP spid="118" grpId="0"/>
      <p:bldP spid="119" grpId="0" animBg="1"/>
      <p:bldP spid="120" grpId="0" animBg="1"/>
      <p:bldP spid="121" grpId="0" animBg="1"/>
      <p:bldP spid="128" grpId="0"/>
      <p:bldP spid="135" grpId="0"/>
      <p:bldP spid="140" grpId="0"/>
      <p:bldP spid="141" grpId="0" animBg="1"/>
      <p:bldP spid="146" grpId="0" animBg="1"/>
      <p:bldP spid="146" grpId="1" animBg="1"/>
      <p:bldP spid="146" grpId="2" animBg="1"/>
      <p:bldP spid="147" grpId="0" animBg="1"/>
      <p:bldP spid="147" grpId="1" animBg="1"/>
      <p:bldP spid="147" grpId="2" animBg="1"/>
      <p:bldP spid="148" grpId="0" animBg="1"/>
      <p:bldP spid="148" grpId="1" animBg="1"/>
      <p:bldP spid="148" grpId="2" animBg="1"/>
      <p:bldP spid="149" grpId="0"/>
      <p:bldP spid="149" grpId="1"/>
      <p:bldP spid="149" grpId="2"/>
      <p:bldP spid="150" grpId="0"/>
      <p:bldP spid="150" grpId="1"/>
      <p:bldP spid="150" grpId="2"/>
      <p:bldP spid="151" grpId="0" animBg="1"/>
      <p:bldP spid="152" grpId="0" animBg="1"/>
      <p:bldP spid="153" grpId="0" animBg="1"/>
      <p:bldP spid="153" grpId="1" animBg="1"/>
      <p:bldP spid="153" grpId="2" animBg="1"/>
      <p:bldP spid="154" grpId="0"/>
      <p:bldP spid="15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ES" dirty="0" smtClean="0"/>
              <a:t>Gracias por su atención</a:t>
            </a:r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guillermo.martinez@telindus.es</a:t>
            </a:r>
            <a:endParaRPr lang="es-ES" dirty="0"/>
          </a:p>
        </p:txBody>
      </p:sp>
      <p:grpSp>
        <p:nvGrpSpPr>
          <p:cNvPr id="9" name="8 Grupo"/>
          <p:cNvGrpSpPr/>
          <p:nvPr/>
        </p:nvGrpSpPr>
        <p:grpSpPr>
          <a:xfrm>
            <a:off x="2643174" y="857236"/>
            <a:ext cx="4857784" cy="1785950"/>
            <a:chOff x="2643174" y="857236"/>
            <a:chExt cx="4857784" cy="1785950"/>
          </a:xfrm>
        </p:grpSpPr>
        <p:sp>
          <p:nvSpPr>
            <p:cNvPr id="6" name="5 Llamada rectangular redondeada"/>
            <p:cNvSpPr/>
            <p:nvPr/>
          </p:nvSpPr>
          <p:spPr bwMode="auto">
            <a:xfrm>
              <a:off x="2643174" y="857236"/>
              <a:ext cx="4857784" cy="1785950"/>
            </a:xfrm>
            <a:prstGeom prst="wedgeRoundRectCallout">
              <a:avLst>
                <a:gd name="adj1" fmla="val -55648"/>
                <a:gd name="adj2" fmla="val 103731"/>
                <a:gd name="adj3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ＭＳ Ｐゴシック" pitchFamily="58" charset="-128"/>
                </a:rPr>
                <a:t>Sobre todo a estas horas y después de lo de ayer…..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ES" sz="1600" dirty="0" smtClean="0">
                <a:solidFill>
                  <a:schemeClr val="tx1"/>
                </a:solidFill>
                <a:latin typeface="Georgia" pitchFamily="18" charset="0"/>
                <a:ea typeface="ＭＳ Ｐゴシック" pitchFamily="58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eorgia" pitchFamily="18" charset="0"/>
                  <a:ea typeface="ＭＳ Ｐゴシック" pitchFamily="58" charset="-128"/>
                </a:rPr>
                <a:t>JAJAJAJAJAJAJAJA</a:t>
              </a:r>
              <a:endPara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ＭＳ Ｐゴシック" pitchFamily="58" charset="-128"/>
              </a:endParaRPr>
            </a:p>
          </p:txBody>
        </p:sp>
        <p:pic>
          <p:nvPicPr>
            <p:cNvPr id="34818" name="Picture 2" descr="http://www.defondos.com/bulkupload/wallpapers-chistosos/Chistosos/Lengua%20de%20Mono_80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72132" y="1285864"/>
              <a:ext cx="1619235" cy="121442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¿en qué nube quiero estar y quien quiero ser en la nube?</a:t>
            </a:r>
          </a:p>
          <a:p>
            <a:pPr lvl="1"/>
            <a:r>
              <a:rPr lang="es-ES" dirty="0" smtClean="0"/>
              <a:t>La nube del NIST</a:t>
            </a:r>
          </a:p>
          <a:p>
            <a:pPr lvl="1"/>
            <a:r>
              <a:rPr lang="es-ES" dirty="0" smtClean="0"/>
              <a:t>Grados de madurez</a:t>
            </a:r>
          </a:p>
          <a:p>
            <a:pPr lvl="1"/>
            <a:r>
              <a:rPr lang="es-ES" dirty="0" smtClean="0"/>
              <a:t>Posicionamiento de nube híbrida. Federación.</a:t>
            </a:r>
          </a:p>
          <a:p>
            <a:r>
              <a:rPr lang="es-ES" dirty="0" smtClean="0"/>
              <a:t>¿y que está pasando con la red?</a:t>
            </a:r>
          </a:p>
          <a:p>
            <a:pPr lvl="1"/>
            <a:r>
              <a:rPr lang="es-ES" dirty="0" smtClean="0"/>
              <a:t>Tendencia FCP vs Ethernet</a:t>
            </a:r>
          </a:p>
          <a:p>
            <a:pPr lvl="1"/>
            <a:r>
              <a:rPr lang="es-ES" dirty="0" smtClean="0"/>
              <a:t>Protocolos de extensión de capa 2</a:t>
            </a:r>
          </a:p>
          <a:p>
            <a:pPr lvl="1"/>
            <a:r>
              <a:rPr lang="es-ES" dirty="0" err="1" smtClean="0"/>
              <a:t>VxLAN</a:t>
            </a:r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qué más decir de la nube? </a:t>
            </a:r>
            <a:endParaRPr lang="es-ES" dirty="0"/>
          </a:p>
        </p:txBody>
      </p:sp>
      <p:grpSp>
        <p:nvGrpSpPr>
          <p:cNvPr id="9" name="8 Grupo"/>
          <p:cNvGrpSpPr/>
          <p:nvPr/>
        </p:nvGrpSpPr>
        <p:grpSpPr>
          <a:xfrm>
            <a:off x="785786" y="1369209"/>
            <a:ext cx="7715304" cy="3825489"/>
            <a:chOff x="857224" y="1643050"/>
            <a:chExt cx="7715304" cy="4590587"/>
          </a:xfrm>
        </p:grpSpPr>
        <p:pic>
          <p:nvPicPr>
            <p:cNvPr id="7" name="6 Imagen" descr="nubedepalabras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7224" y="1643050"/>
              <a:ext cx="7715272" cy="4590587"/>
            </a:xfrm>
            <a:prstGeom prst="rect">
              <a:avLst/>
            </a:prstGeom>
          </p:spPr>
        </p:pic>
        <p:sp>
          <p:nvSpPr>
            <p:cNvPr id="8" name="7 Rectángulo"/>
            <p:cNvSpPr/>
            <p:nvPr/>
          </p:nvSpPr>
          <p:spPr bwMode="auto">
            <a:xfrm>
              <a:off x="6858016" y="5968800"/>
              <a:ext cx="1714512" cy="24628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ＭＳ Ｐゴシック" pitchFamily="58" charset="-128"/>
              </a:endParaRPr>
            </a:p>
          </p:txBody>
        </p:sp>
      </p:grpSp>
      <p:pic>
        <p:nvPicPr>
          <p:cNvPr id="6" name="very funny Video Clips Of Early Flight Attempt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85720" y="1131083"/>
            <a:ext cx="5524528" cy="3452830"/>
          </a:xfrm>
          <a:prstGeom prst="rect">
            <a:avLst/>
          </a:prstGeom>
        </p:spPr>
      </p:pic>
      <p:pic>
        <p:nvPicPr>
          <p:cNvPr id="10" name="Jet Man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5715008" y="2857500"/>
            <a:ext cx="3048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4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7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97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mute="1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exactamente?</a:t>
            </a:r>
            <a:br>
              <a:rPr lang="es-ES" dirty="0" smtClean="0"/>
            </a:br>
            <a:r>
              <a:rPr lang="es-ES" sz="2400" dirty="0" smtClean="0"/>
              <a:t>Definiciones formales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0201" y="1369209"/>
            <a:ext cx="5670560" cy="1844147"/>
          </a:xfrm>
        </p:spPr>
        <p:txBody>
          <a:bodyPr/>
          <a:lstStyle/>
          <a:p>
            <a:r>
              <a:rPr lang="es-ES" sz="2000" dirty="0" smtClean="0"/>
              <a:t>Definiciones</a:t>
            </a:r>
          </a:p>
          <a:p>
            <a:pPr lvl="1"/>
            <a:r>
              <a:rPr lang="es-ES" sz="1600" i="1" dirty="0" smtClean="0"/>
              <a:t>Paradigma de computación en el cual los límites están marcados por conceptos de racionalización económica más que por argumentos puramente técnicos. </a:t>
            </a:r>
            <a:r>
              <a:rPr lang="es-ES" sz="1200" dirty="0" smtClean="0"/>
              <a:t>Prof. Kenneth K </a:t>
            </a:r>
            <a:r>
              <a:rPr lang="es-ES" sz="1200" dirty="0" err="1" smtClean="0"/>
              <a:t>Chellapa</a:t>
            </a:r>
            <a:r>
              <a:rPr lang="es-ES" sz="1200" dirty="0" smtClean="0"/>
              <a:t> 1997</a:t>
            </a:r>
          </a:p>
        </p:txBody>
      </p:sp>
      <p:pic>
        <p:nvPicPr>
          <p:cNvPr id="78850" name="Picture 2" descr="http://www.ecofield.com.ar/images-blog/IMAGES/241209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230313"/>
            <a:ext cx="2476500" cy="1746251"/>
          </a:xfrm>
          <a:prstGeom prst="rect">
            <a:avLst/>
          </a:prstGeom>
          <a:noFill/>
        </p:spPr>
      </p:pic>
      <p:sp>
        <p:nvSpPr>
          <p:cNvPr id="9" name="2 Marcador de contenido"/>
          <p:cNvSpPr txBox="1">
            <a:spLocks/>
          </p:cNvSpPr>
          <p:nvPr/>
        </p:nvSpPr>
        <p:spPr bwMode="gray">
          <a:xfrm>
            <a:off x="285720" y="2977898"/>
            <a:ext cx="8643998" cy="237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74675" marR="0" lvl="1" indent="-188913" algn="l" defTabSz="914400" rtl="0" eaLnBrk="0" fontAlgn="base" latinLnBrk="0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El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aprovisionamiento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dinámico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de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recursos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IT (HW, SW o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Servicios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)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desde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terceros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y </a:t>
            </a:r>
            <a:r>
              <a:rPr kumimoji="0" lang="en-US" sz="16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sobre</a:t>
            </a:r>
            <a:r>
              <a:rPr kumimoji="0" lang="en-US" sz="1600" b="0" i="1" u="sng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6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una</a:t>
            </a:r>
            <a:r>
              <a:rPr kumimoji="0" lang="en-US" sz="1600" b="0" i="1" u="sng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red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574675" lvl="1" indent="-188913" eaLnBrk="0" hangingPunct="0">
              <a:lnSpc>
                <a:spcPct val="105000"/>
              </a:lnSpc>
              <a:spcBef>
                <a:spcPct val="75000"/>
              </a:spcBef>
              <a:buClr>
                <a:srgbClr val="006600"/>
              </a:buClr>
              <a:buFont typeface="Wingdings" pitchFamily="2" charset="2"/>
              <a:buChar char="§"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Cloud Computing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es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un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modelo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que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habilita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el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acceso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bajo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demanda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600" b="0" i="1" u="sng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a </a:t>
            </a:r>
            <a:r>
              <a:rPr kumimoji="0" lang="en-US" sz="16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través</a:t>
            </a:r>
            <a:r>
              <a:rPr kumimoji="0" lang="en-US" sz="1600" b="0" i="1" u="sng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de </a:t>
            </a:r>
            <a:r>
              <a:rPr kumimoji="0" lang="en-US" sz="16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una</a:t>
            </a:r>
            <a:r>
              <a:rPr kumimoji="0" lang="en-US" sz="1600" b="0" i="1" u="sng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red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a un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conjunto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de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recursos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de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computación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compartidos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(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redes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servidores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almacenamiento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y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servicios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), con la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característica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particular de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poder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ser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aprovisionados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y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desplegados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rápidamente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, con un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mínimo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esfuerzo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de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gestión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o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interacción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del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proveedor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de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dichos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servicios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</a:rPr>
              <a:t>. </a:t>
            </a:r>
            <a:r>
              <a:rPr lang="en-US" sz="1200" dirty="0">
                <a:solidFill>
                  <a:srgbClr val="006600"/>
                </a:solidFill>
                <a:latin typeface="+mn-lt"/>
              </a:rPr>
              <a:t>NIST National Institute for Standard and </a:t>
            </a:r>
            <a:r>
              <a:rPr lang="en-US" sz="1200" dirty="0" smtClean="0">
                <a:solidFill>
                  <a:srgbClr val="006600"/>
                </a:solidFill>
                <a:latin typeface="+mn-lt"/>
              </a:rPr>
              <a:t>Technology </a:t>
            </a:r>
            <a:endParaRPr lang="es-ES" sz="1200" dirty="0">
              <a:solidFill>
                <a:srgbClr val="006600"/>
              </a:solidFill>
              <a:latin typeface="+mn-lt"/>
            </a:endParaRPr>
          </a:p>
          <a:p>
            <a:pPr marL="195263" marR="0" lvl="0" indent="-195263" algn="l" defTabSz="914400" rtl="0" eaLnBrk="0" fontAlgn="base" latinLnBrk="0" hangingPunct="0">
              <a:lnSpc>
                <a:spcPct val="105000"/>
              </a:lnSpc>
              <a:spcBef>
                <a:spcPct val="75000"/>
              </a:spcBef>
              <a:spcAft>
                <a:spcPct val="0"/>
              </a:spcAft>
              <a:buClr>
                <a:srgbClr val="245980"/>
              </a:buClr>
              <a:buSzPct val="120000"/>
              <a:buFont typeface="Times" pitchFamily="18" charset="0"/>
              <a:buChar char="•"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2459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elementos la componen?</a:t>
            </a:r>
            <a:br>
              <a:rPr lang="es-ES" dirty="0" smtClean="0"/>
            </a:br>
            <a:r>
              <a:rPr lang="es-ES" sz="2400" dirty="0" smtClean="0"/>
              <a:t>quién quiero ser y que necesito para serlo….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413" y="1280061"/>
            <a:ext cx="8326869" cy="40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7540708" y="5535483"/>
            <a:ext cx="16033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/>
              <a:t>Fuente: NIST. Septiembre 2011</a:t>
            </a:r>
            <a:endParaRPr lang="es-ES" sz="800" dirty="0"/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500034" y="4762514"/>
            <a:ext cx="8358246" cy="535786"/>
          </a:xfrm>
          <a:prstGeom prst="roundRect">
            <a:avLst/>
          </a:prstGeom>
          <a:noFill/>
          <a:ln w="57150"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ＭＳ Ｐゴシック" pitchFamily="5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576638" y="3852334"/>
            <a:ext cx="3852882" cy="27384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AUTOSERVICIO DE SERVIDORES CONTABILIZABLE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08290" y="4141612"/>
            <a:ext cx="4621231" cy="2857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ADOPCIÓN DE 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</a:rPr>
              <a:t>ESTANDARES Y POLITICAS DE CUMPLIMIENTO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05026" y="4442795"/>
            <a:ext cx="5324495" cy="30162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AUTOMATIZACIÓN DEL APROVISIONAMIENTO DE SERVIDORES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27150" y="4759855"/>
            <a:ext cx="6102370" cy="2592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DESPLIEGUE  DE INFRAESTRUCTURAS DE DATACENTER  DINÁMICAS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490538" y="2067720"/>
            <a:ext cx="7048500" cy="3018896"/>
          </a:xfrm>
          <a:custGeom>
            <a:avLst/>
            <a:gdLst>
              <a:gd name="T0" fmla="*/ 0 w 8361948"/>
              <a:gd name="T1" fmla="*/ 3344863 h 3344779"/>
              <a:gd name="T2" fmla="*/ 8192930 w 8361948"/>
              <a:gd name="T3" fmla="*/ 288765 h 3344779"/>
              <a:gd name="T4" fmla="*/ 8216992 w 8361948"/>
              <a:gd name="T5" fmla="*/ 372988 h 3344779"/>
              <a:gd name="T6" fmla="*/ 8361362 w 8361948"/>
              <a:gd name="T7" fmla="*/ 96255 h 3344779"/>
              <a:gd name="T8" fmla="*/ 8060591 w 8361948"/>
              <a:gd name="T9" fmla="*/ 0 h 3344779"/>
              <a:gd name="T10" fmla="*/ 8096685 w 8361948"/>
              <a:gd name="T11" fmla="*/ 84223 h 3344779"/>
              <a:gd name="T12" fmla="*/ 0 w 8361948"/>
              <a:gd name="T13" fmla="*/ 3116257 h 3344779"/>
              <a:gd name="T14" fmla="*/ 0 w 8361948"/>
              <a:gd name="T15" fmla="*/ 3344863 h 33447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61948"/>
              <a:gd name="T25" fmla="*/ 0 h 3344779"/>
              <a:gd name="T26" fmla="*/ 8361948 w 8361948"/>
              <a:gd name="T27" fmla="*/ 3344779 h 33447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61948" h="3344779">
                <a:moveTo>
                  <a:pt x="0" y="3344779"/>
                </a:moveTo>
                <a:lnTo>
                  <a:pt x="8193506" y="288758"/>
                </a:lnTo>
                <a:lnTo>
                  <a:pt x="8217569" y="372979"/>
                </a:lnTo>
                <a:lnTo>
                  <a:pt x="8361948" y="96253"/>
                </a:lnTo>
                <a:lnTo>
                  <a:pt x="8061158" y="0"/>
                </a:lnTo>
                <a:lnTo>
                  <a:pt x="8097253" y="84221"/>
                </a:lnTo>
                <a:lnTo>
                  <a:pt x="0" y="3116179"/>
                </a:lnTo>
                <a:lnTo>
                  <a:pt x="0" y="3344779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+mn-ea"/>
              <a:cs typeface="Calibri" pitchFamily="34" charset="0"/>
            </a:endParaRPr>
          </a:p>
        </p:txBody>
      </p:sp>
      <p:grpSp>
        <p:nvGrpSpPr>
          <p:cNvPr id="2" name="Group 336"/>
          <p:cNvGrpSpPr>
            <a:grpSpLocks/>
          </p:cNvGrpSpPr>
          <p:nvPr/>
        </p:nvGrpSpPr>
        <p:grpSpPr bwMode="auto">
          <a:xfrm>
            <a:off x="128590" y="4042834"/>
            <a:ext cx="2268537" cy="668073"/>
            <a:chOff x="969264" y="4852134"/>
            <a:chExt cx="2268538" cy="800479"/>
          </a:xfrm>
        </p:grpSpPr>
        <p:sp>
          <p:nvSpPr>
            <p:cNvPr id="19" name="Oval 18"/>
            <p:cNvSpPr/>
            <p:nvPr/>
          </p:nvSpPr>
          <p:spPr bwMode="auto">
            <a:xfrm>
              <a:off x="2184429" y="5332573"/>
              <a:ext cx="322691" cy="320040"/>
            </a:xfrm>
            <a:prstGeom prst="ellips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chilly" dir="t"/>
            </a:scene3d>
            <a:sp3d prstMaterial="softEdge">
              <a:bevelT w="304800" h="38100"/>
            </a:sp3d>
          </p:spPr>
          <p:txBody>
            <a:bodyPr wrap="none" anchor="ctr"/>
            <a:lstStyle/>
            <a:p>
              <a:pPr algn="ctr" defTabSz="914400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>
                <a:solidFill>
                  <a:sysClr val="windowText" lastClr="000000"/>
                </a:solidFill>
                <a:ea typeface="+mn-ea"/>
                <a:cs typeface="Calibri" pitchFamily="34" charset="0"/>
              </a:endParaRPr>
            </a:p>
          </p:txBody>
        </p:sp>
        <p:sp>
          <p:nvSpPr>
            <p:cNvPr id="20" name="TextBox 96"/>
            <p:cNvSpPr txBox="1">
              <a:spLocks noChangeArrowheads="1"/>
            </p:cNvSpPr>
            <p:nvPr/>
          </p:nvSpPr>
          <p:spPr bwMode="auto">
            <a:xfrm>
              <a:off x="969264" y="4852134"/>
              <a:ext cx="2268538" cy="331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cs typeface="Calibri" pitchFamily="34" charset="0"/>
                </a:rPr>
                <a:t>Consolidation</a:t>
              </a:r>
            </a:p>
          </p:txBody>
        </p:sp>
      </p:grpSp>
      <p:grpSp>
        <p:nvGrpSpPr>
          <p:cNvPr id="3" name="Group 337"/>
          <p:cNvGrpSpPr>
            <a:grpSpLocks/>
          </p:cNvGrpSpPr>
          <p:nvPr/>
        </p:nvGrpSpPr>
        <p:grpSpPr bwMode="auto">
          <a:xfrm>
            <a:off x="2249709" y="3335074"/>
            <a:ext cx="1234632" cy="670719"/>
            <a:chOff x="3092259" y="4002115"/>
            <a:chExt cx="1233762" cy="803909"/>
          </a:xfrm>
        </p:grpSpPr>
        <p:sp>
          <p:nvSpPr>
            <p:cNvPr id="22" name="Oval 21"/>
            <p:cNvSpPr/>
            <p:nvPr/>
          </p:nvSpPr>
          <p:spPr bwMode="auto">
            <a:xfrm>
              <a:off x="3942498" y="4485984"/>
              <a:ext cx="322691" cy="320040"/>
            </a:xfrm>
            <a:prstGeom prst="ellips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chilly" dir="t"/>
            </a:scene3d>
            <a:sp3d prstMaterial="softEdge">
              <a:bevelT w="304800" h="38100"/>
            </a:sp3d>
          </p:spPr>
          <p:txBody>
            <a:bodyPr wrap="none" anchor="ctr"/>
            <a:lstStyle/>
            <a:p>
              <a:pPr algn="ctr" defTabSz="914400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>
                <a:solidFill>
                  <a:sysClr val="windowText" lastClr="000000"/>
                </a:solidFill>
                <a:ea typeface="+mn-ea"/>
                <a:cs typeface="Calibri" pitchFamily="34" charset="0"/>
              </a:endParaRPr>
            </a:p>
          </p:txBody>
        </p:sp>
        <p:sp>
          <p:nvSpPr>
            <p:cNvPr id="23" name="TextBox 97"/>
            <p:cNvSpPr txBox="1">
              <a:spLocks noChangeArrowheads="1"/>
            </p:cNvSpPr>
            <p:nvPr/>
          </p:nvSpPr>
          <p:spPr bwMode="auto">
            <a:xfrm>
              <a:off x="3092259" y="4002115"/>
              <a:ext cx="1233762" cy="49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cs typeface="Calibri" pitchFamily="34" charset="0"/>
                </a:rPr>
                <a:t>Optimization</a:t>
              </a:r>
            </a:p>
            <a:p>
              <a:pPr algn="ctr"/>
              <a:r>
                <a:rPr lang="en-US" sz="900" b="1" dirty="0">
                  <a:solidFill>
                    <a:srgbClr val="000000"/>
                  </a:solidFill>
                  <a:cs typeface="Calibri" pitchFamily="34" charset="0"/>
                </a:rPr>
                <a:t>(standardization)</a:t>
              </a:r>
            </a:p>
          </p:txBody>
        </p:sp>
      </p:grpSp>
      <p:grpSp>
        <p:nvGrpSpPr>
          <p:cNvPr id="4" name="Group 338"/>
          <p:cNvGrpSpPr>
            <a:grpSpLocks/>
          </p:cNvGrpSpPr>
          <p:nvPr/>
        </p:nvGrpSpPr>
        <p:grpSpPr bwMode="auto">
          <a:xfrm>
            <a:off x="3921125" y="2648479"/>
            <a:ext cx="1752600" cy="583407"/>
            <a:chOff x="4761138" y="3179302"/>
            <a:chExt cx="1752600" cy="699078"/>
          </a:xfrm>
        </p:grpSpPr>
        <p:sp>
          <p:nvSpPr>
            <p:cNvPr id="25" name="Oval 24"/>
            <p:cNvSpPr/>
            <p:nvPr/>
          </p:nvSpPr>
          <p:spPr bwMode="auto">
            <a:xfrm>
              <a:off x="5868667" y="3558340"/>
              <a:ext cx="322691" cy="320040"/>
            </a:xfrm>
            <a:prstGeom prst="ellips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chilly" dir="t"/>
            </a:scene3d>
            <a:sp3d prstMaterial="softEdge">
              <a:bevelT w="304800" h="38100"/>
            </a:sp3d>
          </p:spPr>
          <p:txBody>
            <a:bodyPr wrap="none" anchor="ctr"/>
            <a:lstStyle/>
            <a:p>
              <a:pPr algn="ctr" defTabSz="914400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>
                <a:solidFill>
                  <a:sysClr val="windowText" lastClr="000000"/>
                </a:solidFill>
                <a:ea typeface="+mn-ea"/>
                <a:cs typeface="Calibri" pitchFamily="34" charset="0"/>
              </a:endParaRPr>
            </a:p>
          </p:txBody>
        </p:sp>
        <p:sp>
          <p:nvSpPr>
            <p:cNvPr id="26" name="TextBox 98"/>
            <p:cNvSpPr txBox="1">
              <a:spLocks noChangeArrowheads="1"/>
            </p:cNvSpPr>
            <p:nvPr/>
          </p:nvSpPr>
          <p:spPr bwMode="auto">
            <a:xfrm>
              <a:off x="4761138" y="3179302"/>
              <a:ext cx="1752600" cy="331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cs typeface="Calibri" pitchFamily="34" charset="0"/>
                </a:rPr>
                <a:t>Automation</a:t>
              </a:r>
            </a:p>
          </p:txBody>
        </p:sp>
      </p:grpSp>
      <p:grpSp>
        <p:nvGrpSpPr>
          <p:cNvPr id="5" name="Group 339"/>
          <p:cNvGrpSpPr>
            <a:grpSpLocks/>
          </p:cNvGrpSpPr>
          <p:nvPr/>
        </p:nvGrpSpPr>
        <p:grpSpPr bwMode="auto">
          <a:xfrm>
            <a:off x="5648327" y="2028032"/>
            <a:ext cx="1304925" cy="588698"/>
            <a:chOff x="6708267" y="2301072"/>
            <a:chExt cx="1304925" cy="705887"/>
          </a:xfrm>
        </p:grpSpPr>
        <p:sp>
          <p:nvSpPr>
            <p:cNvPr id="28" name="Oval 27"/>
            <p:cNvSpPr/>
            <p:nvPr/>
          </p:nvSpPr>
          <p:spPr bwMode="auto">
            <a:xfrm>
              <a:off x="7686508" y="2686919"/>
              <a:ext cx="322691" cy="320040"/>
            </a:xfrm>
            <a:prstGeom prst="ellips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chilly" dir="t"/>
            </a:scene3d>
            <a:sp3d prstMaterial="softEdge">
              <a:bevelT w="304800" h="38100"/>
            </a:sp3d>
          </p:spPr>
          <p:txBody>
            <a:bodyPr wrap="none" anchor="ctr"/>
            <a:lstStyle/>
            <a:p>
              <a:pPr algn="ctr" defTabSz="914400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>
                <a:solidFill>
                  <a:sysClr val="windowText" lastClr="000000"/>
                </a:solidFill>
                <a:ea typeface="+mn-ea"/>
                <a:cs typeface="Calibri" pitchFamily="34" charset="0"/>
              </a:endParaRPr>
            </a:p>
          </p:txBody>
        </p:sp>
        <p:sp>
          <p:nvSpPr>
            <p:cNvPr id="29" name="TextBox 99"/>
            <p:cNvSpPr txBox="1">
              <a:spLocks noChangeArrowheads="1"/>
            </p:cNvSpPr>
            <p:nvPr/>
          </p:nvSpPr>
          <p:spPr bwMode="auto">
            <a:xfrm>
              <a:off x="6708267" y="2301072"/>
              <a:ext cx="1304925" cy="332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  <a:cs typeface="Calibri" pitchFamily="34" charset="0"/>
                </a:rPr>
                <a:t>Dynamic</a:t>
              </a:r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496890" y="4808802"/>
            <a:ext cx="8732837" cy="584775"/>
            <a:chOff x="1065067" y="5770991"/>
            <a:chExt cx="8732843" cy="700760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1065067" y="6075373"/>
              <a:ext cx="7627942" cy="1585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96"/>
            <p:cNvSpPr txBox="1">
              <a:spLocks noChangeArrowheads="1"/>
            </p:cNvSpPr>
            <p:nvPr/>
          </p:nvSpPr>
          <p:spPr bwMode="auto">
            <a:xfrm>
              <a:off x="2063870" y="6053900"/>
              <a:ext cx="1549400" cy="405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chemeClr val="tx2"/>
                  </a:solidFill>
                  <a:cs typeface="Calibri" pitchFamily="34" charset="0"/>
                </a:rPr>
                <a:t>CAPEX</a:t>
              </a:r>
            </a:p>
          </p:txBody>
        </p:sp>
        <p:sp>
          <p:nvSpPr>
            <p:cNvPr id="33" name="TextBox 96"/>
            <p:cNvSpPr txBox="1">
              <a:spLocks noChangeArrowheads="1"/>
            </p:cNvSpPr>
            <p:nvPr/>
          </p:nvSpPr>
          <p:spPr bwMode="auto">
            <a:xfrm>
              <a:off x="4666074" y="6063392"/>
              <a:ext cx="1549400" cy="405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chemeClr val="tx2"/>
                  </a:solidFill>
                  <a:cs typeface="Calibri" pitchFamily="34" charset="0"/>
                </a:rPr>
                <a:t>OPEX</a:t>
              </a:r>
            </a:p>
          </p:txBody>
        </p:sp>
        <p:sp>
          <p:nvSpPr>
            <p:cNvPr id="34" name="TextBox 96"/>
            <p:cNvSpPr txBox="1">
              <a:spLocks noChangeArrowheads="1"/>
            </p:cNvSpPr>
            <p:nvPr/>
          </p:nvSpPr>
          <p:spPr bwMode="auto">
            <a:xfrm>
              <a:off x="6941512" y="6061343"/>
              <a:ext cx="1549400" cy="405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chemeClr val="tx2"/>
                  </a:solidFill>
                  <a:cs typeface="Calibri" pitchFamily="34" charset="0"/>
                </a:rPr>
                <a:t>Revenue</a:t>
              </a:r>
            </a:p>
          </p:txBody>
        </p:sp>
        <p:sp>
          <p:nvSpPr>
            <p:cNvPr id="35" name="TextBox 96"/>
            <p:cNvSpPr txBox="1">
              <a:spLocks noChangeArrowheads="1"/>
            </p:cNvSpPr>
            <p:nvPr/>
          </p:nvSpPr>
          <p:spPr bwMode="auto">
            <a:xfrm>
              <a:off x="8527244" y="5770991"/>
              <a:ext cx="1270666" cy="700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cs typeface="Calibri" pitchFamily="34" charset="0"/>
                </a:rPr>
                <a:t>Value </a:t>
              </a:r>
            </a:p>
            <a:p>
              <a:pPr algn="ctr"/>
              <a:r>
                <a:rPr lang="en-US" sz="1600" b="1" dirty="0">
                  <a:solidFill>
                    <a:schemeClr val="tx2"/>
                  </a:solidFill>
                  <a:cs typeface="Calibri" pitchFamily="34" charset="0"/>
                </a:rPr>
                <a:t>Driver</a:t>
              </a:r>
            </a:p>
          </p:txBody>
        </p:sp>
      </p:grpSp>
      <p:sp>
        <p:nvSpPr>
          <p:cNvPr id="36" name="Freeform 35"/>
          <p:cNvSpPr>
            <a:spLocks/>
          </p:cNvSpPr>
          <p:nvPr/>
        </p:nvSpPr>
        <p:spPr bwMode="auto">
          <a:xfrm>
            <a:off x="7054168" y="1389414"/>
            <a:ext cx="1474787" cy="678657"/>
          </a:xfrm>
          <a:custGeom>
            <a:avLst/>
            <a:gdLst>
              <a:gd name="T0" fmla="*/ 5 w 7022847"/>
              <a:gd name="T1" fmla="*/ 16 h 3819589"/>
              <a:gd name="T2" fmla="*/ 22 w 7022847"/>
              <a:gd name="T3" fmla="*/ 16 h 3819589"/>
              <a:gd name="T4" fmla="*/ 22 w 7022847"/>
              <a:gd name="T5" fmla="*/ 8 h 3819589"/>
              <a:gd name="T6" fmla="*/ 17 w 7022847"/>
              <a:gd name="T7" fmla="*/ 4 h 3819589"/>
              <a:gd name="T8" fmla="*/ 10 w 7022847"/>
              <a:gd name="T9" fmla="*/ 4 h 3819589"/>
              <a:gd name="T10" fmla="*/ 5 w 7022847"/>
              <a:gd name="T11" fmla="*/ 8 h 3819589"/>
              <a:gd name="T12" fmla="*/ 5 w 7022847"/>
              <a:gd name="T13" fmla="*/ 16 h 38195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22847"/>
              <a:gd name="T22" fmla="*/ 0 h 3819589"/>
              <a:gd name="T23" fmla="*/ 7022847 w 7022847"/>
              <a:gd name="T24" fmla="*/ 3819589 h 38195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22847" h="3819589">
                <a:moveTo>
                  <a:pt x="1441134" y="3795205"/>
                </a:moveTo>
                <a:lnTo>
                  <a:pt x="5757102" y="3795205"/>
                </a:lnTo>
                <a:cubicBezTo>
                  <a:pt x="6102351" y="3789109"/>
                  <a:pt x="7022847" y="2619565"/>
                  <a:pt x="5805870" y="1856677"/>
                </a:cubicBezTo>
                <a:cubicBezTo>
                  <a:pt x="5810950" y="1163193"/>
                  <a:pt x="4986974" y="704533"/>
                  <a:pt x="4525710" y="942277"/>
                </a:cubicBezTo>
                <a:cubicBezTo>
                  <a:pt x="4149790" y="131509"/>
                  <a:pt x="3034222" y="0"/>
                  <a:pt x="2672526" y="942277"/>
                </a:cubicBezTo>
                <a:cubicBezTo>
                  <a:pt x="1711644" y="735013"/>
                  <a:pt x="1215582" y="1317942"/>
                  <a:pt x="1246062" y="1877314"/>
                </a:cubicBezTo>
                <a:cubicBezTo>
                  <a:pt x="0" y="2288095"/>
                  <a:pt x="703518" y="3819589"/>
                  <a:pt x="1441134" y="3795205"/>
                </a:cubicBezTo>
                <a:close/>
              </a:path>
            </a:pathLst>
          </a:custGeom>
          <a:noFill/>
          <a:ln w="381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357"/>
          <p:cNvGrpSpPr>
            <a:grpSpLocks/>
          </p:cNvGrpSpPr>
          <p:nvPr/>
        </p:nvGrpSpPr>
        <p:grpSpPr bwMode="auto">
          <a:xfrm>
            <a:off x="2" y="1146969"/>
            <a:ext cx="1323975" cy="3963459"/>
            <a:chOff x="0" y="1376298"/>
            <a:chExt cx="1324266" cy="4756133"/>
          </a:xfrm>
        </p:grpSpPr>
        <p:grpSp>
          <p:nvGrpSpPr>
            <p:cNvPr id="8" name="Group 847"/>
            <p:cNvGrpSpPr>
              <a:grpSpLocks/>
            </p:cNvGrpSpPr>
            <p:nvPr/>
          </p:nvGrpSpPr>
          <p:grpSpPr bwMode="auto">
            <a:xfrm>
              <a:off x="-10" y="1376298"/>
              <a:ext cx="1324251" cy="4730733"/>
              <a:chOff x="841122" y="1376770"/>
              <a:chExt cx="1324543" cy="4728733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 rot="5400000" flipH="1" flipV="1">
                <a:off x="-654786" y="4048967"/>
                <a:ext cx="4081309" cy="31764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96"/>
              <p:cNvSpPr txBox="1">
                <a:spLocks noChangeArrowheads="1"/>
              </p:cNvSpPr>
              <p:nvPr/>
            </p:nvSpPr>
            <p:spPr bwMode="auto">
              <a:xfrm>
                <a:off x="841122" y="1376770"/>
                <a:ext cx="1324543" cy="950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2"/>
                    </a:solidFill>
                    <a:cs typeface="Calibri" pitchFamily="34" charset="0"/>
                  </a:rPr>
                  <a:t>IT Agility </a:t>
                </a:r>
                <a:r>
                  <a:rPr lang="en-US" sz="1050" b="1" dirty="0">
                    <a:solidFill>
                      <a:schemeClr val="tx2"/>
                    </a:solidFill>
                    <a:cs typeface="Calibri" pitchFamily="34" charset="0"/>
                  </a:rPr>
                  <a:t>(penetration of abstraction layers)</a:t>
                </a:r>
              </a:p>
            </p:txBody>
          </p:sp>
        </p:grpSp>
        <p:grpSp>
          <p:nvGrpSpPr>
            <p:cNvPr id="16" name="Group 354"/>
            <p:cNvGrpSpPr>
              <a:grpSpLocks/>
            </p:cNvGrpSpPr>
            <p:nvPr/>
          </p:nvGrpSpPr>
          <p:grpSpPr bwMode="auto">
            <a:xfrm>
              <a:off x="73152" y="1931362"/>
              <a:ext cx="351145" cy="4201069"/>
              <a:chOff x="73152" y="1931362"/>
              <a:chExt cx="351145" cy="4201069"/>
            </a:xfrm>
          </p:grpSpPr>
          <p:sp>
            <p:nvSpPr>
              <p:cNvPr id="41" name="TextBox 96"/>
              <p:cNvSpPr txBox="1">
                <a:spLocks noChangeArrowheads="1"/>
              </p:cNvSpPr>
              <p:nvPr/>
            </p:nvSpPr>
            <p:spPr bwMode="auto">
              <a:xfrm rot="-5400000">
                <a:off x="-532026" y="5188300"/>
                <a:ext cx="1549309" cy="3389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>
                    <a:solidFill>
                      <a:schemeClr val="tx2"/>
                    </a:solidFill>
                    <a:cs typeface="Calibri" pitchFamily="34" charset="0"/>
                  </a:rPr>
                  <a:t>Physical</a:t>
                </a:r>
              </a:p>
            </p:txBody>
          </p:sp>
          <p:sp>
            <p:nvSpPr>
              <p:cNvPr id="42" name="TextBox 96"/>
              <p:cNvSpPr txBox="1">
                <a:spLocks noChangeArrowheads="1"/>
              </p:cNvSpPr>
              <p:nvPr/>
            </p:nvSpPr>
            <p:spPr bwMode="auto">
              <a:xfrm rot="-5400000">
                <a:off x="-519834" y="3810604"/>
                <a:ext cx="1549309" cy="3389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>
                    <a:solidFill>
                      <a:schemeClr val="tx2"/>
                    </a:solidFill>
                    <a:cs typeface="Calibri" pitchFamily="34" charset="0"/>
                  </a:rPr>
                  <a:t>Virtual</a:t>
                </a:r>
              </a:p>
            </p:txBody>
          </p:sp>
          <p:sp>
            <p:nvSpPr>
              <p:cNvPr id="43" name="TextBox 96"/>
              <p:cNvSpPr txBox="1">
                <a:spLocks noChangeArrowheads="1"/>
              </p:cNvSpPr>
              <p:nvPr/>
            </p:nvSpPr>
            <p:spPr bwMode="auto">
              <a:xfrm rot="-5400000">
                <a:off x="-525930" y="2536540"/>
                <a:ext cx="1549309" cy="3389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>
                    <a:solidFill>
                      <a:schemeClr val="tx2"/>
                    </a:solidFill>
                    <a:cs typeface="Calibri" pitchFamily="34" charset="0"/>
                  </a:rPr>
                  <a:t>Cloud</a:t>
                </a:r>
              </a:p>
            </p:txBody>
          </p:sp>
        </p:grpSp>
      </p:grpSp>
      <p:grpSp>
        <p:nvGrpSpPr>
          <p:cNvPr id="18" name="Group 243"/>
          <p:cNvGrpSpPr>
            <a:grpSpLocks/>
          </p:cNvGrpSpPr>
          <p:nvPr/>
        </p:nvGrpSpPr>
        <p:grpSpPr bwMode="auto">
          <a:xfrm>
            <a:off x="106363" y="4896116"/>
            <a:ext cx="976312" cy="381000"/>
            <a:chOff x="7162800" y="4572000"/>
            <a:chExt cx="976313" cy="457200"/>
          </a:xfrm>
        </p:grpSpPr>
        <p:grpSp>
          <p:nvGrpSpPr>
            <p:cNvPr id="21" name="Group 34"/>
            <p:cNvGrpSpPr>
              <a:grpSpLocks/>
            </p:cNvGrpSpPr>
            <p:nvPr/>
          </p:nvGrpSpPr>
          <p:grpSpPr bwMode="auto">
            <a:xfrm>
              <a:off x="7772400" y="4572000"/>
              <a:ext cx="366713" cy="457200"/>
              <a:chOff x="4191000" y="5715000"/>
              <a:chExt cx="366713" cy="457200"/>
            </a:xfrm>
          </p:grpSpPr>
          <p:pic>
            <p:nvPicPr>
              <p:cNvPr id="56" name="Picture 135" descr="ca_serve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91000" y="5715000"/>
                <a:ext cx="214313" cy="308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135" descr="ca_serve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67200" y="5787137"/>
                <a:ext cx="214313" cy="308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135" descr="ca_serve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43400" y="5863337"/>
                <a:ext cx="214313" cy="308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7467600" y="4572000"/>
              <a:ext cx="366713" cy="457200"/>
              <a:chOff x="4191000" y="5715000"/>
              <a:chExt cx="366713" cy="457200"/>
            </a:xfrm>
          </p:grpSpPr>
          <p:pic>
            <p:nvPicPr>
              <p:cNvPr id="53" name="Picture 135" descr="ca_serve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91000" y="5715000"/>
                <a:ext cx="214313" cy="308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135" descr="ca_serve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67200" y="5787137"/>
                <a:ext cx="214313" cy="308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135" descr="ca_serve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43400" y="5863337"/>
                <a:ext cx="214313" cy="308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7" name="Group 29"/>
            <p:cNvGrpSpPr>
              <a:grpSpLocks/>
            </p:cNvGrpSpPr>
            <p:nvPr/>
          </p:nvGrpSpPr>
          <p:grpSpPr bwMode="auto">
            <a:xfrm>
              <a:off x="7162800" y="4572000"/>
              <a:ext cx="366713" cy="457200"/>
              <a:chOff x="4191000" y="5715000"/>
              <a:chExt cx="366713" cy="457200"/>
            </a:xfrm>
          </p:grpSpPr>
          <p:pic>
            <p:nvPicPr>
              <p:cNvPr id="50" name="Picture 135" descr="ca_serve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91000" y="5715000"/>
                <a:ext cx="214313" cy="308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135" descr="ca_serve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67200" y="5787137"/>
                <a:ext cx="214313" cy="308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135" descr="ca_serve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43400" y="5863337"/>
                <a:ext cx="214313" cy="308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9" name="1 Título"/>
          <p:cNvSpPr>
            <a:spLocks noGrp="1"/>
          </p:cNvSpPr>
          <p:nvPr>
            <p:ph type="title"/>
          </p:nvPr>
        </p:nvSpPr>
        <p:spPr>
          <a:xfrm>
            <a:off x="277815" y="224896"/>
            <a:ext cx="7566025" cy="720990"/>
          </a:xfrm>
        </p:spPr>
        <p:txBody>
          <a:bodyPr/>
          <a:lstStyle/>
          <a:p>
            <a:r>
              <a:rPr lang="es-ES" dirty="0" smtClean="0">
                <a:latin typeface="Georgia" pitchFamily="18" charset="0"/>
                <a:cs typeface="Calibri" pitchFamily="34" charset="0"/>
              </a:rPr>
              <a:t>¿y cuanto me queda hasta la nube?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latin typeface="Georgia" pitchFamily="18" charset="0"/>
                <a:cs typeface="Calibri" pitchFamily="34" charset="0"/>
              </a:rPr>
              <a:t>Escala</a:t>
            </a:r>
            <a:r>
              <a:rPr lang="en-US" sz="2400" dirty="0" smtClean="0">
                <a:latin typeface="Georgia" pitchFamily="18" charset="0"/>
                <a:cs typeface="Calibri" pitchFamily="34" charset="0"/>
              </a:rPr>
              <a:t> de </a:t>
            </a:r>
            <a:r>
              <a:rPr lang="en-US" sz="2400" dirty="0" err="1" smtClean="0">
                <a:latin typeface="Georgia" pitchFamily="18" charset="0"/>
                <a:cs typeface="Calibri" pitchFamily="34" charset="0"/>
              </a:rPr>
              <a:t>madurez</a:t>
            </a:r>
            <a:r>
              <a:rPr lang="en-US" sz="2400" dirty="0" smtClean="0">
                <a:latin typeface="Georgia" pitchFamily="18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Georgia" pitchFamily="18" charset="0"/>
                <a:cs typeface="Calibri" pitchFamily="34" charset="0"/>
              </a:rPr>
              <a:t>tecnológica</a:t>
            </a:r>
            <a:endParaRPr lang="es-ES" dirty="0" smtClean="0">
              <a:latin typeface="Georgia" pitchFamily="18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72200" y="2730001"/>
            <a:ext cx="1325563" cy="3227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defRPr/>
            </a:pPr>
            <a:endParaRPr lang="en-US" sz="10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10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10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10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10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1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SOFTWARE FABRIC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10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10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10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10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10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92002" y="3075001"/>
            <a:ext cx="2116157" cy="35719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FEDERAR Y EXTENDER IT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9124" y="3452818"/>
            <a:ext cx="3000395" cy="38408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CATÁLOGO DE SERVICIO CUSTOMIZABLE</a:t>
            </a:r>
            <a:endParaRPr lang="en-US" sz="1000" b="1" dirty="0">
              <a:solidFill>
                <a:schemeClr val="bg1"/>
              </a:solidFill>
            </a:endParaRPr>
          </a:p>
        </p:txBody>
      </p:sp>
      <p:grpSp>
        <p:nvGrpSpPr>
          <p:cNvPr id="30" name="Group 355"/>
          <p:cNvGrpSpPr>
            <a:grpSpLocks/>
          </p:cNvGrpSpPr>
          <p:nvPr/>
        </p:nvGrpSpPr>
        <p:grpSpPr bwMode="auto">
          <a:xfrm>
            <a:off x="6913563" y="2103438"/>
            <a:ext cx="1766887" cy="2915709"/>
            <a:chOff x="6912864" y="2523744"/>
            <a:chExt cx="1767689" cy="3499104"/>
          </a:xfrm>
        </p:grpSpPr>
        <p:sp>
          <p:nvSpPr>
            <p:cNvPr id="67" name="Right Arrow 66"/>
            <p:cNvSpPr/>
            <p:nvPr/>
          </p:nvSpPr>
          <p:spPr>
            <a:xfrm rot="16200000">
              <a:off x="6047157" y="3389451"/>
              <a:ext cx="3499104" cy="1767689"/>
            </a:xfrm>
            <a:prstGeom prst="rightArrow">
              <a:avLst/>
            </a:prstGeom>
            <a:gradFill rotWithShape="0">
              <a:gsLst>
                <a:gs pos="0">
                  <a:srgbClr val="BED600"/>
                </a:gs>
                <a:gs pos="100000">
                  <a:srgbClr val="14AA13"/>
                </a:gs>
              </a:gsLst>
              <a:lin ang="2700000"/>
            </a:gradFill>
            <a:ln w="9525" algn="ctr">
              <a:noFill/>
              <a:round/>
              <a:headEnd/>
              <a:tailEnd/>
            </a:ln>
          </p:spPr>
          <p:txBody>
            <a:bodyPr lIns="182880" tIns="91440" bIns="91440" anchor="ctr"/>
            <a:lstStyle/>
            <a:p>
              <a:pPr marL="0" lvl="1">
                <a:lnSpc>
                  <a:spcPct val="90000"/>
                </a:lnSpc>
                <a:defRPr/>
              </a:pPr>
              <a:endParaRPr lang="en-US" sz="320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349624" y="4952795"/>
              <a:ext cx="893528" cy="978800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91440" tIns="91440" bIns="91440" anchor="ctr"/>
            <a:lstStyle/>
            <a:p>
              <a:pPr marL="0" lvl="1" algn="ctr">
                <a:lnSpc>
                  <a:spcPct val="90000"/>
                </a:lnSpc>
                <a:defRPr/>
              </a:pPr>
              <a:r>
                <a:rPr lang="en-US" sz="1400" dirty="0" err="1" smtClean="0">
                  <a:solidFill>
                    <a:schemeClr val="bg1"/>
                  </a:solidFill>
                  <a:cs typeface="Calibri" pitchFamily="34" charset="0"/>
                </a:rPr>
                <a:t>Entrega</a:t>
              </a:r>
              <a:r>
                <a:rPr lang="en-US" sz="1400" dirty="0" smtClean="0">
                  <a:solidFill>
                    <a:schemeClr val="bg1"/>
                  </a:solidFill>
                  <a:cs typeface="Calibri" pitchFamily="34" charset="0"/>
                </a:rPr>
                <a:t> de </a:t>
              </a:r>
              <a:r>
                <a:rPr lang="en-US" sz="1400" dirty="0" err="1" smtClean="0">
                  <a:solidFill>
                    <a:schemeClr val="bg1"/>
                  </a:solidFill>
                  <a:cs typeface="Calibri" pitchFamily="34" charset="0"/>
                </a:rPr>
                <a:t>Servicio</a:t>
              </a:r>
              <a:endParaRPr lang="en-US" sz="1400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  <p:grpSp>
        <p:nvGrpSpPr>
          <p:cNvPr id="37" name="Group 356"/>
          <p:cNvGrpSpPr>
            <a:grpSpLocks/>
          </p:cNvGrpSpPr>
          <p:nvPr/>
        </p:nvGrpSpPr>
        <p:grpSpPr bwMode="auto">
          <a:xfrm>
            <a:off x="7429520" y="2202650"/>
            <a:ext cx="1571636" cy="1731861"/>
            <a:chOff x="7272528" y="2877312"/>
            <a:chExt cx="2691597" cy="1947405"/>
          </a:xfrm>
        </p:grpSpPr>
        <p:sp>
          <p:nvSpPr>
            <p:cNvPr id="78" name="Bent Arrow 77"/>
            <p:cNvSpPr/>
            <p:nvPr/>
          </p:nvSpPr>
          <p:spPr>
            <a:xfrm rot="16200000">
              <a:off x="7522133" y="2627707"/>
              <a:ext cx="1926336" cy="2425546"/>
            </a:xfrm>
            <a:prstGeom prst="bentArrow">
              <a:avLst>
                <a:gd name="adj1" fmla="val 31962"/>
                <a:gd name="adj2" fmla="val 25000"/>
                <a:gd name="adj3" fmla="val 25000"/>
                <a:gd name="adj4" fmla="val 4375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868757" y="4347124"/>
              <a:ext cx="2095368" cy="47759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lvl="1" algn="ctr">
                <a:lnSpc>
                  <a:spcPct val="90000"/>
                </a:lnSpc>
                <a:defRPr/>
              </a:pP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Aseguramiento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 de 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Servicios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36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20089" t="8571" r="50446" b="20714"/>
          <a:stretch>
            <a:fillRect/>
          </a:stretch>
        </p:blipFill>
        <p:spPr bwMode="auto">
          <a:xfrm>
            <a:off x="285722" y="1131082"/>
            <a:ext cx="2524143" cy="315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19643" t="20714" r="50000" b="14285"/>
          <a:stretch>
            <a:fillRect/>
          </a:stretch>
        </p:blipFill>
        <p:spPr bwMode="auto">
          <a:xfrm>
            <a:off x="2928926" y="1071551"/>
            <a:ext cx="3469846" cy="386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l="20089" t="7857" r="41964" b="14285"/>
          <a:stretch>
            <a:fillRect/>
          </a:stretch>
        </p:blipFill>
        <p:spPr bwMode="auto">
          <a:xfrm>
            <a:off x="5286380" y="1071552"/>
            <a:ext cx="3714776" cy="396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…pero… qué nube necesito?</a:t>
            </a:r>
            <a:br>
              <a:rPr lang="es-ES" dirty="0" smtClean="0"/>
            </a:br>
            <a:r>
              <a:rPr lang="es-ES" sz="2400" i="1" dirty="0" smtClean="0"/>
              <a:t>es suficientemente madura la nube Pública?  </a:t>
            </a:r>
            <a:endParaRPr lang="es-ES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20089" t="17143" r="40179" b="40767"/>
          <a:stretch>
            <a:fillRect/>
          </a:stretch>
        </p:blipFill>
        <p:spPr bwMode="auto">
          <a:xfrm>
            <a:off x="357160" y="3333754"/>
            <a:ext cx="3992179" cy="220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1131081"/>
            <a:ext cx="4214842" cy="395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8" y="1904993"/>
            <a:ext cx="5043257" cy="371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 bwMode="auto">
          <a:xfrm>
            <a:off x="214282" y="1369208"/>
            <a:ext cx="8358246" cy="4107686"/>
          </a:xfrm>
          <a:prstGeom prst="rect">
            <a:avLst/>
          </a:prstGeom>
          <a:ln>
            <a:noFill/>
          </a:ln>
          <a:effectLst>
            <a:softEdge rad="317500"/>
          </a:effectLst>
          <a:scene3d>
            <a:camera prst="perspectiveHeroicExtremeLeftFacing" fov="4800000">
              <a:rot lat="150493" lon="1188518" rev="364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ＭＳ Ｐゴシック" pitchFamily="58" charset="-128"/>
            </a:endParaRPr>
          </a:p>
        </p:txBody>
      </p:sp>
      <p:grpSp>
        <p:nvGrpSpPr>
          <p:cNvPr id="4" name="20 Grupo"/>
          <p:cNvGrpSpPr/>
          <p:nvPr/>
        </p:nvGrpSpPr>
        <p:grpSpPr>
          <a:xfrm>
            <a:off x="428596" y="1131082"/>
            <a:ext cx="8715404" cy="4583919"/>
            <a:chOff x="428596" y="1357298"/>
            <a:chExt cx="8715404" cy="5500702"/>
          </a:xfrm>
        </p:grpSpPr>
        <p:pic>
          <p:nvPicPr>
            <p:cNvPr id="2054" name="Picture 6" descr="76688457, Rubberball/Mike Kemp /Rubberball Production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1785926"/>
              <a:ext cx="8044025" cy="4714907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  <a:scene3d>
              <a:camera prst="perspectiveHeroicExtremeLeftFacing" fov="4800000">
                <a:rot lat="150493" lon="1188518" rev="3640"/>
              </a:camera>
              <a:lightRig rig="threePt" dir="t"/>
            </a:scene3d>
          </p:spPr>
        </p:pic>
        <p:sp>
          <p:nvSpPr>
            <p:cNvPr id="20" name="19 Rectángulo"/>
            <p:cNvSpPr/>
            <p:nvPr/>
          </p:nvSpPr>
          <p:spPr bwMode="auto">
            <a:xfrm>
              <a:off x="1285852" y="1357298"/>
              <a:ext cx="7858148" cy="5500702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 w="254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ＭＳ Ｐゴシック" pitchFamily="58" charset="-128"/>
              </a:endParaRPr>
            </a:p>
          </p:txBody>
        </p:sp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547804"/>
            <a:ext cx="7143800" cy="365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CuadroTexto"/>
          <p:cNvSpPr txBox="1"/>
          <p:nvPr/>
        </p:nvSpPr>
        <p:spPr>
          <a:xfrm>
            <a:off x="711933" y="5298299"/>
            <a:ext cx="18598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Año 5 A.C. (antes del Cloud)</a:t>
            </a:r>
            <a:endParaRPr lang="es-ES" sz="1050" dirty="0"/>
          </a:p>
        </p:txBody>
      </p:sp>
      <p:cxnSp>
        <p:nvCxnSpPr>
          <p:cNvPr id="29" name="28 Conector recto"/>
          <p:cNvCxnSpPr/>
          <p:nvPr/>
        </p:nvCxnSpPr>
        <p:spPr bwMode="auto">
          <a:xfrm>
            <a:off x="500034" y="1845462"/>
            <a:ext cx="814393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1" name="30 CuadroTexto"/>
          <p:cNvSpPr txBox="1"/>
          <p:nvPr/>
        </p:nvSpPr>
        <p:spPr>
          <a:xfrm>
            <a:off x="500034" y="2678906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Dimensionábamos los picos de producción</a:t>
            </a:r>
            <a:endParaRPr lang="es-E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32" name="31 Conector recto"/>
          <p:cNvCxnSpPr/>
          <p:nvPr/>
        </p:nvCxnSpPr>
        <p:spPr bwMode="auto">
          <a:xfrm>
            <a:off x="500034" y="3631412"/>
            <a:ext cx="8143932" cy="0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3" name="32 CuadroTexto"/>
          <p:cNvSpPr txBox="1"/>
          <p:nvPr/>
        </p:nvSpPr>
        <p:spPr>
          <a:xfrm>
            <a:off x="714350" y="5298299"/>
            <a:ext cx="20361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Año 2 D.C. (después del Cloud)</a:t>
            </a:r>
            <a:endParaRPr lang="es-ES" sz="105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642910" y="3988603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rgbClr val="00B050"/>
              </a:contourClr>
            </a:sp3d>
          </a:bodyPr>
          <a:lstStyle/>
          <a:p>
            <a:pPr algn="ctr"/>
            <a:r>
              <a:rPr lang="es-ES" sz="2400" b="1" dirty="0" smtClean="0">
                <a:ln w="11430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Dimensionamos el </a:t>
            </a:r>
            <a:r>
              <a:rPr lang="es-ES" sz="2400" b="1" dirty="0" err="1" smtClean="0">
                <a:ln w="11430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core</a:t>
            </a:r>
            <a:r>
              <a:rPr lang="es-ES" sz="2400" b="1" dirty="0" smtClean="0">
                <a:ln w="11430">
                  <a:solidFill>
                    <a:srgbClr val="00B050"/>
                  </a:solidFill>
                </a:ln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de negocio</a:t>
            </a:r>
            <a:endParaRPr lang="es-ES" sz="2400" b="1" dirty="0">
              <a:ln w="11430">
                <a:solidFill>
                  <a:srgbClr val="00B050"/>
                </a:solidFill>
              </a:ln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5" name="34 Rectángulo redondeado"/>
          <p:cNvSpPr/>
          <p:nvPr/>
        </p:nvSpPr>
        <p:spPr bwMode="auto">
          <a:xfrm>
            <a:off x="571472" y="3690944"/>
            <a:ext cx="8072494" cy="1488292"/>
          </a:xfrm>
          <a:prstGeom prst="roundRect">
            <a:avLst/>
          </a:prstGeom>
          <a:solidFill>
            <a:schemeClr val="tx2">
              <a:lumMod val="20000"/>
              <a:lumOff val="80000"/>
              <a:alpha val="55000"/>
            </a:schemeClr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ＭＳ Ｐゴシック" pitchFamily="58" charset="-128"/>
              </a:rPr>
              <a:t>NUBE PRIVADA</a:t>
            </a:r>
            <a:endParaRPr kumimoji="0" lang="es-ES" sz="3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  <a:ea typeface="ＭＳ Ｐゴシック" pitchFamily="58" charset="-128"/>
            </a:endParaRPr>
          </a:p>
        </p:txBody>
      </p:sp>
      <p:grpSp>
        <p:nvGrpSpPr>
          <p:cNvPr id="5" name="38 Grupo"/>
          <p:cNvGrpSpPr/>
          <p:nvPr/>
        </p:nvGrpSpPr>
        <p:grpSpPr>
          <a:xfrm>
            <a:off x="928662" y="3631408"/>
            <a:ext cx="1984768" cy="607458"/>
            <a:chOff x="928662" y="4357694"/>
            <a:chExt cx="1984768" cy="728950"/>
          </a:xfrm>
        </p:grpSpPr>
        <p:sp>
          <p:nvSpPr>
            <p:cNvPr id="36" name="35 Flecha arriba"/>
            <p:cNvSpPr/>
            <p:nvPr/>
          </p:nvSpPr>
          <p:spPr bwMode="auto">
            <a:xfrm>
              <a:off x="928662" y="4357694"/>
              <a:ext cx="642942" cy="642942"/>
            </a:xfrm>
            <a:prstGeom prst="upArrow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ＭＳ Ｐゴシック" pitchFamily="58" charset="-128"/>
              </a:endParaRPr>
            </a:p>
          </p:txBody>
        </p:sp>
        <p:sp>
          <p:nvSpPr>
            <p:cNvPr id="38" name="37 CuadroTexto"/>
            <p:cNvSpPr txBox="1"/>
            <p:nvPr/>
          </p:nvSpPr>
          <p:spPr>
            <a:xfrm>
              <a:off x="1428728" y="4643446"/>
              <a:ext cx="1484702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hasta aquí….</a:t>
              </a:r>
              <a:endParaRPr lang="es-ES" dirty="0"/>
            </a:p>
          </p:txBody>
        </p:sp>
      </p:grpSp>
      <p:grpSp>
        <p:nvGrpSpPr>
          <p:cNvPr id="6" name="42 Grupo"/>
          <p:cNvGrpSpPr/>
          <p:nvPr/>
        </p:nvGrpSpPr>
        <p:grpSpPr>
          <a:xfrm>
            <a:off x="928662" y="3095627"/>
            <a:ext cx="2097884" cy="535786"/>
            <a:chOff x="928662" y="3714752"/>
            <a:chExt cx="2097884" cy="642942"/>
          </a:xfrm>
        </p:grpSpPr>
        <p:sp>
          <p:nvSpPr>
            <p:cNvPr id="41" name="40 Flecha arriba"/>
            <p:cNvSpPr/>
            <p:nvPr/>
          </p:nvSpPr>
          <p:spPr bwMode="auto">
            <a:xfrm rot="10800000">
              <a:off x="928662" y="3714752"/>
              <a:ext cx="642942" cy="642942"/>
            </a:xfrm>
            <a:prstGeom prst="upArrow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ＭＳ Ｐゴシック" pitchFamily="58" charset="-128"/>
              </a:endParaRPr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1500166" y="3786191"/>
              <a:ext cx="1526380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desde aquí….</a:t>
              </a:r>
              <a:endParaRPr lang="es-ES" dirty="0"/>
            </a:p>
          </p:txBody>
        </p:sp>
      </p:grpSp>
      <p:grpSp>
        <p:nvGrpSpPr>
          <p:cNvPr id="7" name="45 Grupo"/>
          <p:cNvGrpSpPr/>
          <p:nvPr/>
        </p:nvGrpSpPr>
        <p:grpSpPr>
          <a:xfrm>
            <a:off x="558000" y="1369208"/>
            <a:ext cx="8100000" cy="2202672"/>
            <a:chOff x="558000" y="1643050"/>
            <a:chExt cx="8100000" cy="2643206"/>
          </a:xfrm>
        </p:grpSpPr>
        <p:sp>
          <p:nvSpPr>
            <p:cNvPr id="44" name="43 Rectángulo redondeado"/>
            <p:cNvSpPr/>
            <p:nvPr/>
          </p:nvSpPr>
          <p:spPr bwMode="auto">
            <a:xfrm>
              <a:off x="571472" y="2214554"/>
              <a:ext cx="8072494" cy="2071702"/>
            </a:xfrm>
            <a:prstGeom prst="roundRect">
              <a:avLst/>
            </a:prstGeom>
            <a:solidFill>
              <a:srgbClr val="9EDDEA">
                <a:alpha val="54902"/>
              </a:srgbClr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eorgia" pitchFamily="18" charset="0"/>
                  <a:ea typeface="ＭＳ Ｐゴシック" pitchFamily="58" charset="-128"/>
                </a:rPr>
                <a:t>NUBE PÚBLICA</a:t>
              </a:r>
              <a:endParaRPr kumimoji="0" lang="es-ES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ＭＳ Ｐゴシック" pitchFamily="58" charset="-128"/>
              </a:endParaRPr>
            </a:p>
          </p:txBody>
        </p:sp>
        <p:sp>
          <p:nvSpPr>
            <p:cNvPr id="45" name="44 Rectángulo"/>
            <p:cNvSpPr/>
            <p:nvPr/>
          </p:nvSpPr>
          <p:spPr bwMode="auto">
            <a:xfrm>
              <a:off x="558000" y="1643050"/>
              <a:ext cx="8100000" cy="1571636"/>
            </a:xfrm>
            <a:prstGeom prst="rect">
              <a:avLst/>
            </a:prstGeom>
            <a:gradFill flip="none" rotWithShape="1">
              <a:gsLst>
                <a:gs pos="63000">
                  <a:schemeClr val="bg1"/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ＭＳ Ｐゴシック" pitchFamily="58" charset="-128"/>
              </a:endParaRPr>
            </a:p>
          </p:txBody>
        </p:sp>
      </p:grpSp>
      <p:sp>
        <p:nvSpPr>
          <p:cNvPr id="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cuánto riesgo quiero asumir?</a:t>
            </a:r>
            <a:br>
              <a:rPr lang="es-ES" dirty="0" smtClean="0"/>
            </a:br>
            <a:r>
              <a:rPr lang="es-ES" sz="2400" i="1" dirty="0" smtClean="0"/>
              <a:t>Clasificando la criticidad de mis servicios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4" grpId="0"/>
      <p:bldP spid="34" grpId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ight Arrow 28"/>
          <p:cNvSpPr/>
          <p:nvPr/>
        </p:nvSpPr>
        <p:spPr>
          <a:xfrm>
            <a:off x="2537926" y="2117926"/>
            <a:ext cx="373221" cy="279919"/>
          </a:xfrm>
          <a:prstGeom prst="rightArrow">
            <a:avLst/>
          </a:prstGeom>
          <a:solidFill>
            <a:srgbClr val="002060"/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Right Arrow 29"/>
          <p:cNvSpPr/>
          <p:nvPr/>
        </p:nvSpPr>
        <p:spPr>
          <a:xfrm>
            <a:off x="514326" y="2117926"/>
            <a:ext cx="373221" cy="279919"/>
          </a:xfrm>
          <a:prstGeom prst="rightArrow">
            <a:avLst/>
          </a:prstGeom>
          <a:solidFill>
            <a:srgbClr val="002060"/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Right Arrow 30"/>
          <p:cNvSpPr/>
          <p:nvPr/>
        </p:nvSpPr>
        <p:spPr>
          <a:xfrm>
            <a:off x="4621832" y="2117926"/>
            <a:ext cx="373221" cy="279919"/>
          </a:xfrm>
          <a:prstGeom prst="rightArrow">
            <a:avLst/>
          </a:prstGeom>
          <a:solidFill>
            <a:srgbClr val="002060"/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Right Arrow 31"/>
          <p:cNvSpPr/>
          <p:nvPr/>
        </p:nvSpPr>
        <p:spPr>
          <a:xfrm>
            <a:off x="6693228" y="2117926"/>
            <a:ext cx="373221" cy="279919"/>
          </a:xfrm>
          <a:prstGeom prst="rightArrow">
            <a:avLst/>
          </a:prstGeom>
          <a:solidFill>
            <a:srgbClr val="002060"/>
          </a:solidFill>
          <a:ln w="1270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3" name="Group 95"/>
          <p:cNvGrpSpPr/>
          <p:nvPr/>
        </p:nvGrpSpPr>
        <p:grpSpPr>
          <a:xfrm>
            <a:off x="949206" y="1738228"/>
            <a:ext cx="1489536" cy="1082466"/>
            <a:chOff x="949206" y="1822418"/>
            <a:chExt cx="1489536" cy="1298958"/>
          </a:xfrm>
        </p:grpSpPr>
        <p:pic>
          <p:nvPicPr>
            <p:cNvPr id="7" name="Picture 7" descr="cloud_dataResult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49206" y="1822418"/>
              <a:ext cx="1489536" cy="12989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 descr="officebuilding_hires2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419738" y="2208234"/>
              <a:ext cx="597460" cy="5486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Group 96"/>
          <p:cNvGrpSpPr/>
          <p:nvPr/>
        </p:nvGrpSpPr>
        <p:grpSpPr>
          <a:xfrm>
            <a:off x="3019493" y="1833822"/>
            <a:ext cx="1489536" cy="986872"/>
            <a:chOff x="3019493" y="1937130"/>
            <a:chExt cx="1489536" cy="1184246"/>
          </a:xfrm>
        </p:grpSpPr>
        <p:pic>
          <p:nvPicPr>
            <p:cNvPr id="8" name="Picture 7" descr="cloud_dataResults.jpg"/>
            <p:cNvPicPr>
              <a:picLocks noChangeAspect="1"/>
            </p:cNvPicPr>
            <p:nvPr/>
          </p:nvPicPr>
          <p:blipFill>
            <a:blip r:embed="rId3" cstate="print"/>
            <a:srcRect t="40823"/>
            <a:stretch>
              <a:fillRect/>
            </a:stretch>
          </p:blipFill>
          <p:spPr bwMode="auto">
            <a:xfrm>
              <a:off x="3019493" y="2352695"/>
              <a:ext cx="1489536" cy="76868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 descr="officebuilding_hires2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027405" y="1937130"/>
              <a:ext cx="345234" cy="31594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 descr="officebuilding_hires2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163795" y="1937130"/>
              <a:ext cx="345234" cy="31594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 descr="officebuilding_hires2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784999" y="1937130"/>
              <a:ext cx="345234" cy="31594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 descr="officebuilding_hires2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406202" y="1937130"/>
              <a:ext cx="345234" cy="31594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Group 99"/>
          <p:cNvGrpSpPr/>
          <p:nvPr/>
        </p:nvGrpSpPr>
        <p:grpSpPr>
          <a:xfrm>
            <a:off x="847404" y="3741296"/>
            <a:ext cx="1581456" cy="1492894"/>
            <a:chOff x="847404" y="4384779"/>
            <a:chExt cx="1581456" cy="1791473"/>
          </a:xfrm>
        </p:grpSpPr>
        <p:cxnSp>
          <p:nvCxnSpPr>
            <p:cNvPr id="50" name="Straight Arrow Connector 49"/>
            <p:cNvCxnSpPr/>
            <p:nvPr/>
          </p:nvCxnSpPr>
          <p:spPr>
            <a:xfrm rot="5400000">
              <a:off x="1375275" y="4679685"/>
              <a:ext cx="595925" cy="6114"/>
            </a:xfrm>
            <a:prstGeom prst="straightConnector1">
              <a:avLst/>
            </a:prstGeom>
            <a:ln w="76200">
              <a:solidFill>
                <a:srgbClr val="CD1F3F"/>
              </a:solidFill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6" name="Group 54"/>
            <p:cNvGrpSpPr>
              <a:grpSpLocks/>
            </p:cNvGrpSpPr>
            <p:nvPr/>
          </p:nvGrpSpPr>
          <p:grpSpPr bwMode="auto">
            <a:xfrm>
              <a:off x="847404" y="4976473"/>
              <a:ext cx="1581456" cy="1199779"/>
              <a:chOff x="3597276" y="1555750"/>
              <a:chExt cx="1526092" cy="1198375"/>
            </a:xfrm>
          </p:grpSpPr>
          <p:sp>
            <p:nvSpPr>
              <p:cNvPr id="53" name="Rectangle 8"/>
              <p:cNvSpPr/>
              <p:nvPr/>
            </p:nvSpPr>
            <p:spPr>
              <a:xfrm>
                <a:off x="3597276" y="1555750"/>
                <a:ext cx="1523293" cy="1198375"/>
              </a:xfrm>
              <a:prstGeom prst="rect">
                <a:avLst/>
              </a:prstGeom>
              <a:solidFill>
                <a:srgbClr val="CD003C">
                  <a:alpha val="75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 Sans"/>
                    <a:ea typeface="Arial Unicode MS"/>
                    <a:cs typeface="+mn-cs"/>
                  </a:rPr>
                  <a:t> </a:t>
                </a:r>
              </a:p>
            </p:txBody>
          </p:sp>
          <p:sp>
            <p:nvSpPr>
              <p:cNvPr id="54" name="TextBox 118"/>
              <p:cNvSpPr txBox="1">
                <a:spLocks noChangeArrowheads="1"/>
              </p:cNvSpPr>
              <p:nvPr/>
            </p:nvSpPr>
            <p:spPr bwMode="auto">
              <a:xfrm>
                <a:off x="3606752" y="1624370"/>
                <a:ext cx="1516616" cy="110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914400" eaLnBrk="0" hangingPunct="0">
                  <a:spcBef>
                    <a:spcPct val="50000"/>
                  </a:spcBef>
                  <a:defRPr/>
                </a:pPr>
                <a:r>
                  <a:rPr lang="en-GB" dirty="0" err="1" smtClean="0">
                    <a:solidFill>
                      <a:schemeClr val="bg1"/>
                    </a:solidFill>
                  </a:rPr>
                  <a:t>Aquí</a:t>
                </a:r>
                <a:r>
                  <a:rPr lang="en-GB" dirty="0" smtClean="0">
                    <a:solidFill>
                      <a:schemeClr val="bg1"/>
                    </a:solidFill>
                  </a:rPr>
                  <a:t> </a:t>
                </a:r>
                <a:r>
                  <a:rPr lang="en-GB" dirty="0" err="1" smtClean="0">
                    <a:solidFill>
                      <a:schemeClr val="bg1"/>
                    </a:solidFill>
                  </a:rPr>
                  <a:t>estamos</a:t>
                </a:r>
                <a:r>
                  <a:rPr lang="en-GB" dirty="0" smtClean="0">
                    <a:solidFill>
                      <a:schemeClr val="bg1"/>
                    </a:solidFill>
                  </a:rPr>
                  <a:t>.. </a:t>
                </a:r>
                <a:r>
                  <a:rPr lang="en-GB" dirty="0">
                    <a:solidFill>
                      <a:schemeClr val="bg1"/>
                    </a:solidFill>
                  </a:rPr>
                  <a:t> </a:t>
                </a:r>
                <a:r>
                  <a:rPr lang="en-GB" dirty="0" smtClean="0">
                    <a:solidFill>
                      <a:schemeClr val="bg1"/>
                    </a:solidFill>
                  </a:rPr>
                  <a:t> </a:t>
                </a:r>
                <a:r>
                  <a:rPr lang="en-GB" dirty="0" smtClean="0">
                    <a:solidFill>
                      <a:schemeClr val="bg1"/>
                    </a:solidFill>
                  </a:rPr>
                  <a:t> </a:t>
                </a:r>
                <a:r>
                  <a:rPr lang="en-GB" dirty="0" smtClean="0">
                    <a:solidFill>
                      <a:schemeClr val="bg1"/>
                    </a:solidFill>
                  </a:rPr>
                  <a:t>¿</a:t>
                </a:r>
                <a:r>
                  <a:rPr lang="en-GB" dirty="0" smtClean="0">
                    <a:solidFill>
                      <a:schemeClr val="bg1"/>
                    </a:solidFill>
                  </a:rPr>
                  <a:t>o no?</a:t>
                </a:r>
              </a:p>
            </p:txBody>
          </p:sp>
        </p:grpSp>
      </p:grpSp>
      <p:grpSp>
        <p:nvGrpSpPr>
          <p:cNvPr id="14" name="Group 100"/>
          <p:cNvGrpSpPr/>
          <p:nvPr/>
        </p:nvGrpSpPr>
        <p:grpSpPr>
          <a:xfrm>
            <a:off x="2965558" y="3741294"/>
            <a:ext cx="1585840" cy="1492897"/>
            <a:chOff x="2965558" y="4384778"/>
            <a:chExt cx="1585840" cy="1791476"/>
          </a:xfrm>
        </p:grpSpPr>
        <p:cxnSp>
          <p:nvCxnSpPr>
            <p:cNvPr id="49" name="Straight Arrow Connector 48"/>
            <p:cNvCxnSpPr/>
            <p:nvPr/>
          </p:nvCxnSpPr>
          <p:spPr>
            <a:xfrm rot="5400000">
              <a:off x="3456002" y="4679684"/>
              <a:ext cx="595925" cy="6114"/>
            </a:xfrm>
            <a:prstGeom prst="straightConnector1">
              <a:avLst/>
            </a:prstGeom>
            <a:ln w="76200">
              <a:solidFill>
                <a:srgbClr val="CD1F3F"/>
              </a:solidFill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5" name="Group 54"/>
            <p:cNvGrpSpPr>
              <a:grpSpLocks/>
            </p:cNvGrpSpPr>
            <p:nvPr/>
          </p:nvGrpSpPr>
          <p:grpSpPr bwMode="auto">
            <a:xfrm>
              <a:off x="2965558" y="4976474"/>
              <a:ext cx="1585840" cy="1199780"/>
              <a:chOff x="3590246" y="1555750"/>
              <a:chExt cx="1530323" cy="1198375"/>
            </a:xfrm>
          </p:grpSpPr>
          <p:sp>
            <p:nvSpPr>
              <p:cNvPr id="56" name="Rectangle 8"/>
              <p:cNvSpPr/>
              <p:nvPr/>
            </p:nvSpPr>
            <p:spPr>
              <a:xfrm>
                <a:off x="3597276" y="1555750"/>
                <a:ext cx="1523293" cy="1198375"/>
              </a:xfrm>
              <a:prstGeom prst="rect">
                <a:avLst/>
              </a:prstGeom>
              <a:solidFill>
                <a:srgbClr val="CD003C">
                  <a:alpha val="75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 Sans"/>
                    <a:ea typeface="Arial Unicode MS"/>
                    <a:cs typeface="+mn-cs"/>
                  </a:rPr>
                  <a:t> </a:t>
                </a:r>
              </a:p>
            </p:txBody>
          </p:sp>
          <p:sp>
            <p:nvSpPr>
              <p:cNvPr id="57" name="TextBox 118"/>
              <p:cNvSpPr txBox="1">
                <a:spLocks noChangeArrowheads="1"/>
              </p:cNvSpPr>
              <p:nvPr/>
            </p:nvSpPr>
            <p:spPr bwMode="auto">
              <a:xfrm>
                <a:off x="3590246" y="1785129"/>
                <a:ext cx="1530322" cy="7746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ctr" defTabSz="914400" eaLnBrk="0" hangingPunct="0">
                  <a:spcBef>
                    <a:spcPct val="50000"/>
                  </a:spcBef>
                  <a:defRPr/>
                </a:pPr>
                <a:r>
                  <a:rPr lang="en-GB" dirty="0" err="1" smtClean="0">
                    <a:solidFill>
                      <a:schemeClr val="bg1"/>
                    </a:solidFill>
                  </a:rPr>
                  <a:t>Está</a:t>
                </a:r>
                <a:r>
                  <a:rPr lang="en-GB" dirty="0" smtClean="0">
                    <a:solidFill>
                      <a:schemeClr val="bg1"/>
                    </a:solidFill>
                  </a:rPr>
                  <a:t> </a:t>
                </a:r>
                <a:r>
                  <a:rPr lang="en-GB" dirty="0" err="1" smtClean="0">
                    <a:solidFill>
                      <a:schemeClr val="bg1"/>
                    </a:solidFill>
                  </a:rPr>
                  <a:t>llegando</a:t>
                </a:r>
                <a:r>
                  <a:rPr lang="en-GB" dirty="0" smtClean="0">
                    <a:solidFill>
                      <a:schemeClr val="bg1"/>
                    </a:solidFill>
                  </a:rPr>
                  <a:t> </a:t>
                </a:r>
                <a:r>
                  <a:rPr lang="en-GB" dirty="0" err="1" smtClean="0">
                    <a:solidFill>
                      <a:schemeClr val="bg1"/>
                    </a:solidFill>
                  </a:rPr>
                  <a:t>muy</a:t>
                </a:r>
                <a:r>
                  <a:rPr lang="en-GB" dirty="0" smtClean="0">
                    <a:solidFill>
                      <a:schemeClr val="bg1"/>
                    </a:solidFill>
                  </a:rPr>
                  <a:t> </a:t>
                </a:r>
                <a:r>
                  <a:rPr lang="en-GB" dirty="0" err="1" smtClean="0">
                    <a:solidFill>
                      <a:schemeClr val="bg1"/>
                    </a:solidFill>
                  </a:rPr>
                  <a:t>rápido</a:t>
                </a:r>
                <a:endParaRPr lang="en-GB" dirty="0" smtClean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6" name="Group 102"/>
          <p:cNvGrpSpPr/>
          <p:nvPr/>
        </p:nvGrpSpPr>
        <p:grpSpPr>
          <a:xfrm>
            <a:off x="7105723" y="3741297"/>
            <a:ext cx="1585840" cy="1504718"/>
            <a:chOff x="7105723" y="4384778"/>
            <a:chExt cx="1585840" cy="1805661"/>
          </a:xfrm>
        </p:grpSpPr>
        <p:cxnSp>
          <p:nvCxnSpPr>
            <p:cNvPr id="51" name="Straight Arrow Connector 50"/>
            <p:cNvCxnSpPr/>
            <p:nvPr/>
          </p:nvCxnSpPr>
          <p:spPr>
            <a:xfrm rot="5400000">
              <a:off x="7626786" y="4679684"/>
              <a:ext cx="595925" cy="6114"/>
            </a:xfrm>
            <a:prstGeom prst="straightConnector1">
              <a:avLst/>
            </a:prstGeom>
            <a:ln w="76200">
              <a:solidFill>
                <a:srgbClr val="CD1F3F"/>
              </a:solidFill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7" name="Group 60"/>
            <p:cNvGrpSpPr>
              <a:grpSpLocks/>
            </p:cNvGrpSpPr>
            <p:nvPr/>
          </p:nvGrpSpPr>
          <p:grpSpPr bwMode="auto">
            <a:xfrm>
              <a:off x="7105723" y="4971644"/>
              <a:ext cx="1585840" cy="1218795"/>
              <a:chOff x="3590246" y="1550924"/>
              <a:chExt cx="1530323" cy="1217367"/>
            </a:xfrm>
          </p:grpSpPr>
          <p:sp>
            <p:nvSpPr>
              <p:cNvPr id="62" name="Rectangle 8"/>
              <p:cNvSpPr/>
              <p:nvPr/>
            </p:nvSpPr>
            <p:spPr>
              <a:xfrm>
                <a:off x="3597276" y="1555750"/>
                <a:ext cx="1523293" cy="1198375"/>
              </a:xfrm>
              <a:prstGeom prst="rect">
                <a:avLst/>
              </a:prstGeom>
              <a:solidFill>
                <a:srgbClr val="CD003C">
                  <a:alpha val="75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ts val="3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 Sans"/>
                    <a:ea typeface="Arial Unicode MS"/>
                    <a:cs typeface="+mn-cs"/>
                  </a:rPr>
                  <a:t> </a:t>
                </a:r>
              </a:p>
            </p:txBody>
          </p:sp>
          <p:sp>
            <p:nvSpPr>
              <p:cNvPr id="63" name="TextBox 118"/>
              <p:cNvSpPr txBox="1">
                <a:spLocks noChangeArrowheads="1"/>
              </p:cNvSpPr>
              <p:nvPr/>
            </p:nvSpPr>
            <p:spPr bwMode="auto">
              <a:xfrm>
                <a:off x="3590246" y="1550924"/>
                <a:ext cx="1530322" cy="1217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914400" eaLnBrk="0" hangingPunct="0">
                  <a:spcBef>
                    <a:spcPct val="50000"/>
                  </a:spcBef>
                  <a:defRPr/>
                </a:pPr>
                <a:r>
                  <a:rPr lang="en-GB" sz="6000" dirty="0">
                    <a:solidFill>
                      <a:schemeClr val="bg1"/>
                    </a:solidFill>
                  </a:rPr>
                  <a:t>?</a:t>
                </a:r>
                <a:endParaRPr lang="en-GB" sz="5400" dirty="0" smtClean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Group 98"/>
          <p:cNvGrpSpPr/>
          <p:nvPr/>
        </p:nvGrpSpPr>
        <p:grpSpPr>
          <a:xfrm>
            <a:off x="7149112" y="1738229"/>
            <a:ext cx="1535505" cy="1067651"/>
            <a:chOff x="7149110" y="1822418"/>
            <a:chExt cx="1535505" cy="1281181"/>
          </a:xfrm>
        </p:grpSpPr>
        <p:grpSp>
          <p:nvGrpSpPr>
            <p:cNvPr id="20" name="Group 26"/>
            <p:cNvGrpSpPr/>
            <p:nvPr/>
          </p:nvGrpSpPr>
          <p:grpSpPr>
            <a:xfrm>
              <a:off x="7149110" y="1822418"/>
              <a:ext cx="1535505" cy="1281181"/>
              <a:chOff x="7164103" y="2110286"/>
              <a:chExt cx="1535505" cy="1281181"/>
            </a:xfrm>
          </p:grpSpPr>
          <p:pic>
            <p:nvPicPr>
              <p:cNvPr id="10" name="Picture 9" descr="cloud_dataResults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64103" y="2110286"/>
                <a:ext cx="546208" cy="4763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" name="Picture 10" descr="cloud_dataResults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153400" y="2110286"/>
                <a:ext cx="546208" cy="4763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" name="Picture 11" descr="cloud_dataResults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64103" y="2915143"/>
                <a:ext cx="546208" cy="4763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" name="Picture 12" descr="cloud_dataResults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153400" y="2915143"/>
                <a:ext cx="546208" cy="4763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cxnSp>
          <p:nvCxnSpPr>
            <p:cNvPr id="68" name="Straight Arrow Connector 67"/>
            <p:cNvCxnSpPr/>
            <p:nvPr/>
          </p:nvCxnSpPr>
          <p:spPr>
            <a:xfrm>
              <a:off x="7725747" y="2323322"/>
              <a:ext cx="382555" cy="261257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>
              <a:off x="7725742" y="2323322"/>
              <a:ext cx="382555" cy="261257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5400000">
              <a:off x="8257593" y="2463282"/>
              <a:ext cx="298579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5400000">
              <a:off x="7259217" y="2463283"/>
              <a:ext cx="298579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7754533" y="2052735"/>
              <a:ext cx="344438" cy="2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7754533" y="2883159"/>
              <a:ext cx="344438" cy="2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101"/>
          <p:cNvGrpSpPr/>
          <p:nvPr/>
        </p:nvGrpSpPr>
        <p:grpSpPr>
          <a:xfrm>
            <a:off x="5036952" y="3741291"/>
            <a:ext cx="1585840" cy="1492895"/>
            <a:chOff x="5036952" y="4384777"/>
            <a:chExt cx="1585840" cy="1791475"/>
          </a:xfrm>
        </p:grpSpPr>
        <p:cxnSp>
          <p:nvCxnSpPr>
            <p:cNvPr id="48" name="Straight Arrow Connector 47"/>
            <p:cNvCxnSpPr/>
            <p:nvPr/>
          </p:nvCxnSpPr>
          <p:spPr>
            <a:xfrm rot="5400000">
              <a:off x="5536728" y="4679683"/>
              <a:ext cx="595925" cy="6114"/>
            </a:xfrm>
            <a:prstGeom prst="straightConnector1">
              <a:avLst/>
            </a:prstGeom>
            <a:ln w="76200">
              <a:solidFill>
                <a:srgbClr val="CD1F3F"/>
              </a:solidFill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22" name="Group 57"/>
            <p:cNvGrpSpPr>
              <a:grpSpLocks/>
            </p:cNvGrpSpPr>
            <p:nvPr/>
          </p:nvGrpSpPr>
          <p:grpSpPr bwMode="auto">
            <a:xfrm>
              <a:off x="5036952" y="4976473"/>
              <a:ext cx="1585840" cy="1199779"/>
              <a:chOff x="3590246" y="1555750"/>
              <a:chExt cx="1530323" cy="1198375"/>
            </a:xfrm>
          </p:grpSpPr>
          <p:sp>
            <p:nvSpPr>
              <p:cNvPr id="59" name="Rectangle 8"/>
              <p:cNvSpPr/>
              <p:nvPr/>
            </p:nvSpPr>
            <p:spPr>
              <a:xfrm>
                <a:off x="3597276" y="1555750"/>
                <a:ext cx="1523293" cy="1198375"/>
              </a:xfrm>
              <a:prstGeom prst="rect">
                <a:avLst/>
              </a:prstGeom>
              <a:solidFill>
                <a:srgbClr val="CD003C">
                  <a:alpha val="75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 Sans"/>
                    <a:ea typeface="Arial Unicode MS"/>
                    <a:cs typeface="+mn-cs"/>
                  </a:rPr>
                  <a:t> </a:t>
                </a:r>
              </a:p>
            </p:txBody>
          </p:sp>
          <p:sp>
            <p:nvSpPr>
              <p:cNvPr id="60" name="TextBox 118"/>
              <p:cNvSpPr txBox="1">
                <a:spLocks noChangeArrowheads="1"/>
              </p:cNvSpPr>
              <p:nvPr/>
            </p:nvSpPr>
            <p:spPr bwMode="auto">
              <a:xfrm>
                <a:off x="3590246" y="1617944"/>
                <a:ext cx="1530322" cy="110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914400" eaLnBrk="0" hangingPunct="0">
                  <a:spcBef>
                    <a:spcPct val="50000"/>
                  </a:spcBef>
                  <a:defRPr/>
                </a:pPr>
                <a:r>
                  <a:rPr lang="en-GB" dirty="0" smtClean="0">
                    <a:solidFill>
                      <a:schemeClr val="bg1"/>
                    </a:solidFill>
                  </a:rPr>
                  <a:t>Y </a:t>
                </a:r>
                <a:r>
                  <a:rPr lang="en-GB" dirty="0" err="1" smtClean="0">
                    <a:solidFill>
                      <a:schemeClr val="bg1"/>
                    </a:solidFill>
                  </a:rPr>
                  <a:t>esto</a:t>
                </a:r>
                <a:r>
                  <a:rPr lang="en-GB" dirty="0" smtClean="0">
                    <a:solidFill>
                      <a:schemeClr val="bg1"/>
                    </a:solidFill>
                  </a:rPr>
                  <a:t>, no </a:t>
                </a:r>
                <a:r>
                  <a:rPr lang="en-GB" dirty="0" err="1" smtClean="0">
                    <a:solidFill>
                      <a:schemeClr val="bg1"/>
                    </a:solidFill>
                  </a:rPr>
                  <a:t>tardando</a:t>
                </a:r>
                <a:r>
                  <a:rPr lang="en-GB" dirty="0" smtClean="0">
                    <a:solidFill>
                      <a:schemeClr val="bg1"/>
                    </a:solidFill>
                  </a:rPr>
                  <a:t> mucho...</a:t>
                </a:r>
              </a:p>
            </p:txBody>
          </p:sp>
        </p:grpSp>
      </p:grpSp>
      <p:grpSp>
        <p:nvGrpSpPr>
          <p:cNvPr id="27" name="Group 97"/>
          <p:cNvGrpSpPr/>
          <p:nvPr/>
        </p:nvGrpSpPr>
        <p:grpSpPr>
          <a:xfrm>
            <a:off x="5075853" y="1736888"/>
            <a:ext cx="1520890" cy="1715929"/>
            <a:chOff x="5075853" y="1822418"/>
            <a:chExt cx="1520890" cy="2059115"/>
          </a:xfrm>
        </p:grpSpPr>
        <p:pic>
          <p:nvPicPr>
            <p:cNvPr id="9" name="Picture 8" descr="cloud_dataResults.jpg"/>
            <p:cNvPicPr>
              <a:picLocks noChangeAspect="1"/>
            </p:cNvPicPr>
            <p:nvPr/>
          </p:nvPicPr>
          <p:blipFill>
            <a:blip r:embed="rId3" cstate="print"/>
            <a:srcRect r="68853" b="34754"/>
            <a:stretch>
              <a:fillRect/>
            </a:stretch>
          </p:blipFill>
          <p:spPr bwMode="auto">
            <a:xfrm>
              <a:off x="5092787" y="1822418"/>
              <a:ext cx="463951" cy="84751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1" name="Picture 70" descr="cloud_dataResults.jpg"/>
            <p:cNvPicPr>
              <a:picLocks noChangeAspect="1"/>
            </p:cNvPicPr>
            <p:nvPr/>
          </p:nvPicPr>
          <p:blipFill>
            <a:blip r:embed="rId3" cstate="print"/>
            <a:srcRect l="33846" r="34448" b="34754"/>
            <a:stretch>
              <a:fillRect/>
            </a:stretch>
          </p:blipFill>
          <p:spPr bwMode="auto">
            <a:xfrm>
              <a:off x="5596932" y="1822418"/>
              <a:ext cx="472272" cy="84751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2" name="Picture 71" descr="cloud_dataResults.jpg"/>
            <p:cNvPicPr>
              <a:picLocks noChangeAspect="1"/>
            </p:cNvPicPr>
            <p:nvPr/>
          </p:nvPicPr>
          <p:blipFill>
            <a:blip r:embed="rId3" cstate="print"/>
            <a:srcRect l="68251" b="34754"/>
            <a:stretch>
              <a:fillRect/>
            </a:stretch>
          </p:blipFill>
          <p:spPr bwMode="auto">
            <a:xfrm>
              <a:off x="6109398" y="1822418"/>
              <a:ext cx="472925" cy="84751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0" name="Arc 79"/>
            <p:cNvSpPr/>
            <p:nvPr/>
          </p:nvSpPr>
          <p:spPr>
            <a:xfrm rot="21399321">
              <a:off x="5131837" y="2362191"/>
              <a:ext cx="662475" cy="1519342"/>
            </a:xfrm>
            <a:prstGeom prst="arc">
              <a:avLst>
                <a:gd name="adj1" fmla="val 16200004"/>
                <a:gd name="adj2" fmla="val 0"/>
              </a:avLst>
            </a:prstGeom>
            <a:ln w="28575">
              <a:solidFill>
                <a:srgbClr val="002060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1" name="Arc 80"/>
            <p:cNvSpPr/>
            <p:nvPr/>
          </p:nvSpPr>
          <p:spPr>
            <a:xfrm rot="168871" flipH="1">
              <a:off x="5831632" y="2362191"/>
              <a:ext cx="709127" cy="1519342"/>
            </a:xfrm>
            <a:prstGeom prst="arc">
              <a:avLst/>
            </a:prstGeom>
            <a:ln w="28575">
              <a:solidFill>
                <a:srgbClr val="002060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82" name="Straight Connector 81"/>
            <p:cNvCxnSpPr/>
            <p:nvPr/>
          </p:nvCxnSpPr>
          <p:spPr>
            <a:xfrm rot="5400000" flipH="1" flipV="1">
              <a:off x="5374962" y="2686680"/>
              <a:ext cx="876006" cy="0"/>
            </a:xfrm>
            <a:prstGeom prst="line">
              <a:avLst/>
            </a:prstGeom>
            <a:ln w="28575">
              <a:solidFill>
                <a:srgbClr val="002060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8"/>
            <p:cNvSpPr/>
            <p:nvPr/>
          </p:nvSpPr>
          <p:spPr bwMode="auto">
            <a:xfrm>
              <a:off x="5082839" y="2743199"/>
              <a:ext cx="1513904" cy="314038"/>
            </a:xfrm>
            <a:prstGeom prst="rect">
              <a:avLst/>
            </a:prstGeom>
            <a:solidFill>
              <a:srgbClr val="0064AF"/>
            </a:solidFill>
            <a:ln w="9525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ts val="3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 Sans"/>
                  <a:ea typeface="Arial Unicode MS"/>
                  <a:cs typeface="+mn-cs"/>
                </a:rPr>
                <a:t> </a:t>
              </a:r>
            </a:p>
          </p:txBody>
        </p:sp>
        <p:sp>
          <p:nvSpPr>
            <p:cNvPr id="66" name="TextBox 118"/>
            <p:cNvSpPr txBox="1">
              <a:spLocks noChangeArrowheads="1"/>
            </p:cNvSpPr>
            <p:nvPr/>
          </p:nvSpPr>
          <p:spPr bwMode="auto">
            <a:xfrm>
              <a:off x="5075853" y="2747739"/>
              <a:ext cx="1520889" cy="33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eaLnBrk="0" hangingPunct="0">
                <a:spcBef>
                  <a:spcPct val="50000"/>
                </a:spcBef>
                <a:defRPr/>
              </a:pPr>
              <a:r>
                <a:rPr lang="en-GB" sz="1200" dirty="0" smtClean="0">
                  <a:solidFill>
                    <a:schemeClr val="bg1"/>
                  </a:solidFill>
                </a:rPr>
                <a:t>BROKER</a:t>
              </a:r>
            </a:p>
          </p:txBody>
        </p:sp>
        <p:pic>
          <p:nvPicPr>
            <p:cNvPr id="78" name="Picture 77" descr="CA darker green stick figur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6215074" y="2824250"/>
              <a:ext cx="274259" cy="581658"/>
            </a:xfrm>
            <a:prstGeom prst="rect">
              <a:avLst/>
            </a:prstGeom>
          </p:spPr>
        </p:pic>
      </p:grpSp>
      <p:sp>
        <p:nvSpPr>
          <p:cNvPr id="83" name="Rectangle 100"/>
          <p:cNvSpPr>
            <a:spLocks noChangeArrowheads="1"/>
          </p:cNvSpPr>
          <p:nvPr/>
        </p:nvSpPr>
        <p:spPr bwMode="auto">
          <a:xfrm>
            <a:off x="785787" y="1094375"/>
            <a:ext cx="17003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El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pasado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cercano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!!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</a:endParaRPr>
          </a:p>
        </p:txBody>
      </p:sp>
      <p:sp>
        <p:nvSpPr>
          <p:cNvPr id="84" name="Rectangle 100"/>
          <p:cNvSpPr>
            <a:spLocks noChangeArrowheads="1"/>
          </p:cNvSpPr>
          <p:nvPr/>
        </p:nvSpPr>
        <p:spPr bwMode="auto">
          <a:xfrm>
            <a:off x="3000364" y="1192401"/>
            <a:ext cx="14790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Hoy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</a:endParaRPr>
          </a:p>
        </p:txBody>
      </p:sp>
      <p:sp>
        <p:nvSpPr>
          <p:cNvPr id="85" name="Rectangle 100"/>
          <p:cNvSpPr>
            <a:spLocks noChangeArrowheads="1"/>
          </p:cNvSpPr>
          <p:nvPr/>
        </p:nvSpPr>
        <p:spPr bwMode="auto">
          <a:xfrm>
            <a:off x="5149880" y="1199914"/>
            <a:ext cx="14790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Mañana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</a:endParaRPr>
          </a:p>
        </p:txBody>
      </p:sp>
      <p:sp>
        <p:nvSpPr>
          <p:cNvPr id="86" name="Rectangle 100"/>
          <p:cNvSpPr>
            <a:spLocks noChangeArrowheads="1"/>
          </p:cNvSpPr>
          <p:nvPr/>
        </p:nvSpPr>
        <p:spPr bwMode="auto">
          <a:xfrm>
            <a:off x="7236383" y="1199914"/>
            <a:ext cx="14790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El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futuro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</a:endParaRPr>
          </a:p>
        </p:txBody>
      </p:sp>
      <p:grpSp>
        <p:nvGrpSpPr>
          <p:cNvPr id="28" name="Group 89"/>
          <p:cNvGrpSpPr/>
          <p:nvPr/>
        </p:nvGrpSpPr>
        <p:grpSpPr>
          <a:xfrm>
            <a:off x="2619112" y="1195091"/>
            <a:ext cx="4089680" cy="312282"/>
            <a:chOff x="1798657" y="1439864"/>
            <a:chExt cx="4089680" cy="221063"/>
          </a:xfrm>
        </p:grpSpPr>
        <p:cxnSp>
          <p:nvCxnSpPr>
            <p:cNvPr id="79" name="Straight Connector 78"/>
            <p:cNvCxnSpPr/>
            <p:nvPr/>
          </p:nvCxnSpPr>
          <p:spPr>
            <a:xfrm rot="5400000">
              <a:off x="1688126" y="1550395"/>
              <a:ext cx="221061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3603645" y="1550396"/>
              <a:ext cx="221061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777806" y="1550397"/>
              <a:ext cx="221061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100"/>
          <p:cNvSpPr>
            <a:spLocks noChangeArrowheads="1"/>
          </p:cNvSpPr>
          <p:nvPr/>
        </p:nvSpPr>
        <p:spPr bwMode="auto">
          <a:xfrm>
            <a:off x="7125835" y="3143265"/>
            <a:ext cx="1683314" cy="51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Cloud</a:t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Ecosystem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76" name="Rectangle 100"/>
          <p:cNvSpPr>
            <a:spLocks noChangeArrowheads="1"/>
          </p:cNvSpPr>
          <p:nvPr/>
        </p:nvSpPr>
        <p:spPr bwMode="auto">
          <a:xfrm>
            <a:off x="5046719" y="3130357"/>
            <a:ext cx="1683314" cy="51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Cloud</a:t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</a:b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Brokerage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87" name="Rectangle 100"/>
          <p:cNvSpPr>
            <a:spLocks noChangeArrowheads="1"/>
          </p:cNvSpPr>
          <p:nvPr/>
        </p:nvSpPr>
        <p:spPr bwMode="auto">
          <a:xfrm>
            <a:off x="2973234" y="3143265"/>
            <a:ext cx="1683314" cy="51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Virtual</a:t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Data centre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91" name="Rectangle 100"/>
          <p:cNvSpPr>
            <a:spLocks noChangeArrowheads="1"/>
          </p:cNvSpPr>
          <p:nvPr/>
        </p:nvSpPr>
        <p:spPr bwMode="auto">
          <a:xfrm>
            <a:off x="857224" y="3071814"/>
            <a:ext cx="16833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Internal</a:t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Private</a:t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Cloud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9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+mj-lt"/>
              </a:rPr>
              <a:t>…de donde vengo y a donde voy…</a:t>
            </a:r>
            <a:br>
              <a:rPr lang="es-ES" dirty="0" smtClean="0">
                <a:latin typeface="+mj-lt"/>
              </a:rPr>
            </a:br>
            <a:r>
              <a:rPr lang="es-ES" sz="2400" i="1" dirty="0" smtClean="0">
                <a:latin typeface="+mj-lt"/>
              </a:rPr>
              <a:t>quemando etapas</a:t>
            </a:r>
            <a:endParaRPr lang="es-ES" i="1" dirty="0" smtClean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37371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28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28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3" presetClass="entr" presetSubtype="28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3" presetClass="entr" presetSubtype="28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70" grpId="0"/>
      <p:bldP spid="70" grpId="1"/>
      <p:bldP spid="76" grpId="0"/>
      <p:bldP spid="76" grpId="1"/>
      <p:bldP spid="87" grpId="0"/>
      <p:bldP spid="87" grpId="1"/>
      <p:bldP spid="91" grpId="0"/>
      <p:bldP spid="91" grpId="1"/>
    </p:bldLst>
  </p:timing>
</p:sld>
</file>

<file path=ppt/theme/theme1.xml><?xml version="1.0" encoding="utf-8"?>
<a:theme xmlns:a="http://schemas.openxmlformats.org/drawingml/2006/main" name="Telindus_Prezo">
  <a:themeElements>
    <a:clrScheme name="New guidelines PowerPoint Telindus 1">
      <a:dk1>
        <a:srgbClr val="000000"/>
      </a:dk1>
      <a:lt1>
        <a:srgbClr val="F8F8F8"/>
      </a:lt1>
      <a:dk2>
        <a:srgbClr val="CC0000"/>
      </a:dk2>
      <a:lt2>
        <a:srgbClr val="808080"/>
      </a:lt2>
      <a:accent1>
        <a:srgbClr val="A50000"/>
      </a:accent1>
      <a:accent2>
        <a:srgbClr val="FF0000"/>
      </a:accent2>
      <a:accent3>
        <a:srgbClr val="FBFBFB"/>
      </a:accent3>
      <a:accent4>
        <a:srgbClr val="000000"/>
      </a:accent4>
      <a:accent5>
        <a:srgbClr val="CFAAAA"/>
      </a:accent5>
      <a:accent6>
        <a:srgbClr val="E70000"/>
      </a:accent6>
      <a:hlink>
        <a:srgbClr val="443365"/>
      </a:hlink>
      <a:folHlink>
        <a:srgbClr val="660066"/>
      </a:folHlink>
    </a:clrScheme>
    <a:fontScheme name="New guidelines PowerPoint Telindus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  <a:ea typeface="ＭＳ Ｐゴシック" pitchFamily="5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  <a:ea typeface="ＭＳ Ｐゴシック" pitchFamily="58" charset="-128"/>
          </a:defRPr>
        </a:defPPr>
      </a:lstStyle>
    </a:lnDef>
  </a:objectDefaults>
  <a:extraClrSchemeLst>
    <a:extraClrScheme>
      <a:clrScheme name="New guidelines PowerPoint Telindus 1">
        <a:dk1>
          <a:srgbClr val="000000"/>
        </a:dk1>
        <a:lt1>
          <a:srgbClr val="F8F8F8"/>
        </a:lt1>
        <a:dk2>
          <a:srgbClr val="CC0000"/>
        </a:dk2>
        <a:lt2>
          <a:srgbClr val="808080"/>
        </a:lt2>
        <a:accent1>
          <a:srgbClr val="A50000"/>
        </a:accent1>
        <a:accent2>
          <a:srgbClr val="FF0000"/>
        </a:accent2>
        <a:accent3>
          <a:srgbClr val="FBFBFB"/>
        </a:accent3>
        <a:accent4>
          <a:srgbClr val="000000"/>
        </a:accent4>
        <a:accent5>
          <a:srgbClr val="CFAAAA"/>
        </a:accent5>
        <a:accent6>
          <a:srgbClr val="E70000"/>
        </a:accent6>
        <a:hlink>
          <a:srgbClr val="443365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Telindus_Prezo</Template>
  <TotalTime>2887</TotalTime>
  <Words>666</Words>
  <Application>Microsoft Office PowerPoint</Application>
  <PresentationFormat>Presentación en pantalla (16:10)</PresentationFormat>
  <Paragraphs>155</Paragraphs>
  <Slides>14</Slides>
  <Notes>3</Notes>
  <HiddenSlides>1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Telindus_Prezo</vt:lpstr>
      <vt:lpstr>Con los pies en la nubes</vt:lpstr>
      <vt:lpstr>Agenda</vt:lpstr>
      <vt:lpstr>qué más decir de la nube? </vt:lpstr>
      <vt:lpstr>¿qué es exactamente? Definiciones formales</vt:lpstr>
      <vt:lpstr>¿qué elementos la componen? quién quiero ser y que necesito para serlo….</vt:lpstr>
      <vt:lpstr>¿y cuanto me queda hasta la nube? Escala de madurez tecnológica</vt:lpstr>
      <vt:lpstr>…pero… qué nube necesito? es suficientemente madura la nube Pública?  </vt:lpstr>
      <vt:lpstr>cuánto riesgo quiero asumir? Clasificando la criticidad de mis servicios</vt:lpstr>
      <vt:lpstr>…de donde vengo y a donde voy… quemando etapas</vt:lpstr>
      <vt:lpstr>cualquier viaje necesita un camino… ¿cómo moveremos los datos?</vt:lpstr>
      <vt:lpstr>¿qué es lo que viene? Almacenamiento hacia ethernet</vt:lpstr>
      <vt:lpstr>¿qué es lo que viene? …visibilidad total sin complejidad…</vt:lpstr>
      <vt:lpstr>Protocolo VxLAN …haciendo visibles la nubes</vt:lpstr>
      <vt:lpstr>Gracias por su atención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 los pies en la nubes</dc:title>
  <dc:creator> </dc:creator>
  <cp:lastModifiedBy> </cp:lastModifiedBy>
  <cp:revision>115</cp:revision>
  <dcterms:created xsi:type="dcterms:W3CDTF">2011-11-21T08:45:44Z</dcterms:created>
  <dcterms:modified xsi:type="dcterms:W3CDTF">2011-11-28T19:32:47Z</dcterms:modified>
</cp:coreProperties>
</file>